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0" r:id="rId5"/>
    <p:sldId id="288" r:id="rId6"/>
    <p:sldId id="291" r:id="rId7"/>
    <p:sldId id="292" r:id="rId8"/>
    <p:sldId id="274" r:id="rId9"/>
    <p:sldId id="275" r:id="rId10"/>
    <p:sldId id="276" r:id="rId11"/>
    <p:sldId id="277" r:id="rId12"/>
    <p:sldId id="267" r:id="rId13"/>
    <p:sldId id="269" r:id="rId14"/>
    <p:sldId id="270" r:id="rId15"/>
    <p:sldId id="271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73" r:id="rId24"/>
    <p:sldId id="289" r:id="rId25"/>
    <p:sldId id="290" r:id="rId26"/>
    <p:sldId id="296" r:id="rId27"/>
    <p:sldId id="293" r:id="rId28"/>
    <p:sldId id="295" r:id="rId29"/>
    <p:sldId id="294" r:id="rId30"/>
    <p:sldId id="278" r:id="rId31"/>
    <p:sldId id="26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/>
    <p:restoredTop sz="94674"/>
  </p:normalViewPr>
  <p:slideViewPr>
    <p:cSldViewPr snapToGrid="0" snapToObjects="1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48A87A34-81AB-432B-8DAE-1953F412C126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.com.tw/index.aspx?sv=ch_fitness&amp;chapter=ACC000007" TargetMode="External"/><Relationship Id="rId2" Type="http://schemas.openxmlformats.org/officeDocument/2006/relationships/hyperlink" Target="http://www.wunan.com.tw/www2/download/preview/1JBK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mh.org.tw/taitam/endoc/dia-edu-b04.htm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8B7C7-0FDE-3B40-AB6A-E253FEA21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資料科學期末報告</a:t>
            </a:r>
            <a:endParaRPr lang="en-TW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6EE2F-65E2-5742-A7CF-4D1C7736F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4755906" cy="1557245"/>
          </a:xfrm>
        </p:spPr>
        <p:txBody>
          <a:bodyPr>
            <a:normAutofit/>
          </a:bodyPr>
          <a:lstStyle/>
          <a:p>
            <a:r>
              <a:rPr lang="zh-TW" altLang="en-US" dirty="0"/>
              <a:t>組別：第三組</a:t>
            </a:r>
            <a:endParaRPr lang="en-US" altLang="zh-TW" dirty="0"/>
          </a:p>
          <a:p>
            <a:r>
              <a:rPr lang="zh-TW" altLang="en-US" dirty="0"/>
              <a:t>日期：</a:t>
            </a:r>
            <a:r>
              <a:rPr lang="en-US" altLang="zh-TW" dirty="0"/>
              <a:t>2020.06.16</a:t>
            </a:r>
            <a:r>
              <a:rPr lang="en-TW"/>
              <a:t>08753204</a:t>
            </a:r>
            <a:endParaRPr lang="en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57D735-3B19-9F4F-99C4-B0E52903ED5E}"/>
              </a:ext>
            </a:extLst>
          </p:cNvPr>
          <p:cNvSpPr txBox="1"/>
          <p:nvPr/>
        </p:nvSpPr>
        <p:spPr>
          <a:xfrm>
            <a:off x="9182509" y="3611121"/>
            <a:ext cx="18723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資科碩一 王柏仁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資科碩一 李鈺祥</a:t>
            </a: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資科碩一 唐英哲</a:t>
            </a: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資科碩一 林祐丞</a:t>
            </a: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資科碩一 蕭郁君</a:t>
            </a:r>
          </a:p>
        </p:txBody>
      </p:sp>
    </p:spTree>
    <p:extLst>
      <p:ext uri="{BB962C8B-B14F-4D97-AF65-F5344CB8AC3E}">
        <p14:creationId xmlns:p14="http://schemas.microsoft.com/office/powerpoint/2010/main" val="1211182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13FFD213-0199-9B4F-808F-85B60F4382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3687310"/>
              </p:ext>
            </p:extLst>
          </p:nvPr>
        </p:nvGraphicFramePr>
        <p:xfrm>
          <a:off x="1450975" y="2016125"/>
          <a:ext cx="960437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459">
                  <a:extLst>
                    <a:ext uri="{9D8B030D-6E8A-4147-A177-3AD203B41FA5}">
                      <a16:colId xmlns:a16="http://schemas.microsoft.com/office/drawing/2014/main" val="3938329285"/>
                    </a:ext>
                  </a:extLst>
                </a:gridCol>
                <a:gridCol w="3201459">
                  <a:extLst>
                    <a:ext uri="{9D8B030D-6E8A-4147-A177-3AD203B41FA5}">
                      <a16:colId xmlns:a16="http://schemas.microsoft.com/office/drawing/2014/main" val="85675256"/>
                    </a:ext>
                  </a:extLst>
                </a:gridCol>
                <a:gridCol w="3201459">
                  <a:extLst>
                    <a:ext uri="{9D8B030D-6E8A-4147-A177-3AD203B41FA5}">
                      <a16:colId xmlns:a16="http://schemas.microsoft.com/office/drawing/2014/main" val="293044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Format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Remark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42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age_interval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99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resting_bp_interval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05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cholestoral_interval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508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623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487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171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38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719567"/>
                  </a:ext>
                </a:extLst>
              </a:tr>
            </a:tbl>
          </a:graphicData>
        </a:graphic>
      </p:graphicFrame>
      <p:sp>
        <p:nvSpPr>
          <p:cNvPr id="6" name="標題 3">
            <a:extLst>
              <a:ext uri="{FF2B5EF4-FFF2-40B4-BE49-F238E27FC236}">
                <a16:creationId xmlns:a16="http://schemas.microsoft.com/office/drawing/2014/main" id="{3F72E21E-0917-5C40-BB70-D9BEF150B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預期各欄位轉換後格式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0062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13FFD213-0199-9B4F-808F-85B60F4382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81479"/>
              </p:ext>
            </p:extLst>
          </p:nvPr>
        </p:nvGraphicFramePr>
        <p:xfrm>
          <a:off x="1450975" y="2016125"/>
          <a:ext cx="960437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459">
                  <a:extLst>
                    <a:ext uri="{9D8B030D-6E8A-4147-A177-3AD203B41FA5}">
                      <a16:colId xmlns:a16="http://schemas.microsoft.com/office/drawing/2014/main" val="3938329285"/>
                    </a:ext>
                  </a:extLst>
                </a:gridCol>
                <a:gridCol w="3201459">
                  <a:extLst>
                    <a:ext uri="{9D8B030D-6E8A-4147-A177-3AD203B41FA5}">
                      <a16:colId xmlns:a16="http://schemas.microsoft.com/office/drawing/2014/main" val="85675256"/>
                    </a:ext>
                  </a:extLst>
                </a:gridCol>
                <a:gridCol w="3201459">
                  <a:extLst>
                    <a:ext uri="{9D8B030D-6E8A-4147-A177-3AD203B41FA5}">
                      <a16:colId xmlns:a16="http://schemas.microsoft.com/office/drawing/2014/main" val="2945513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Format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Remark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42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max_rate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numeric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905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exercise_angina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binary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99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st_depression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binary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30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vessels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Filling up 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7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thalium_scan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Filling up NA, (3, 6, 7) -&gt;(1,2,3)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210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Heart_disease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835726"/>
                  </a:ext>
                </a:extLst>
              </a:tr>
            </a:tbl>
          </a:graphicData>
        </a:graphic>
      </p:graphicFrame>
      <p:sp>
        <p:nvSpPr>
          <p:cNvPr id="4" name="標題 3">
            <a:extLst>
              <a:ext uri="{FF2B5EF4-FFF2-40B4-BE49-F238E27FC236}">
                <a16:creationId xmlns:a16="http://schemas.microsoft.com/office/drawing/2014/main" id="{BB388F53-E327-5445-B828-F7FEE72F3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預期各欄位轉換後格式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0816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EA05F39-48D8-0F44-9BF1-D79E92334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28497"/>
            <a:ext cx="3872232" cy="387223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0E81449-866B-414D-AF8D-AB48300C4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960" y="2028497"/>
            <a:ext cx="3872232" cy="3872232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479542A9-21CF-2744-A748-324CEED78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2795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E09265-0D4F-0546-9C0A-7BD50CB0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EA05F39-48D8-0F44-9BF1-D79E923342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51579" y="2028497"/>
            <a:ext cx="3872232" cy="387223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0E81449-866B-414D-AF8D-AB48300C4E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196960" y="2028497"/>
            <a:ext cx="3872232" cy="387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80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E09265-0D4F-0546-9C0A-7BD50CB0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EA05F39-48D8-0F44-9BF1-D79E923342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51579" y="2028497"/>
            <a:ext cx="3872232" cy="387223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0E81449-866B-414D-AF8D-AB48300C4E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196960" y="2028497"/>
            <a:ext cx="3872232" cy="387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54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EA05F39-48D8-0F44-9BF1-D79E923342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51579" y="2028497"/>
            <a:ext cx="3872232" cy="387223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0E81449-866B-414D-AF8D-AB48300C4E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196960" y="2028497"/>
            <a:ext cx="3872232" cy="3872232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2125676E-E262-AA48-837F-4B89E6174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489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A2C9569D-D9BB-9249-8CC9-FCD15D759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28497"/>
            <a:ext cx="3872232" cy="3872232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07510CDD-3E69-8048-AAEF-DF00859C17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14"/>
          <a:stretch/>
        </p:blipFill>
        <p:spPr>
          <a:xfrm>
            <a:off x="6965293" y="2028497"/>
            <a:ext cx="4089561" cy="3872232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310D330E-5BAD-F94C-99A4-4E735A1AF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2583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3F46452A-C2E0-7B45-A5CA-C555DC915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2028496"/>
            <a:ext cx="3872231" cy="3872231"/>
          </a:xfrm>
          <a:prstGeom prst="rect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7CFEF3B7-8CB2-3E43-B2B5-3ECBF48ED0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57"/>
          <a:stretch/>
        </p:blipFill>
        <p:spPr>
          <a:xfrm>
            <a:off x="6945087" y="2028496"/>
            <a:ext cx="4109768" cy="3889602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12FE9E7E-A823-FC4E-84BA-F4D5E3A11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6958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>
            <a:extLst>
              <a:ext uri="{FF2B5EF4-FFF2-40B4-BE49-F238E27FC236}">
                <a16:creationId xmlns:a16="http://schemas.microsoft.com/office/drawing/2014/main" id="{A5EAB690-78DF-C44A-A1D6-255D4F568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784" y="2028497"/>
            <a:ext cx="3872232" cy="3872232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A987BFE4-84DD-9C4F-84DB-594484BAD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622" y="2028497"/>
            <a:ext cx="3872232" cy="3872232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E7906A97-8A13-D64A-AA17-8986CB20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3316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47989711-735B-FA48-B5E4-A736CF0FA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28497"/>
            <a:ext cx="3872232" cy="3872232"/>
          </a:xfrm>
          <a:prstGeom prst="rect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942B8C9B-894D-0A47-85F2-FD8205550D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09"/>
          <a:stretch/>
        </p:blipFill>
        <p:spPr>
          <a:xfrm>
            <a:off x="6986993" y="2028497"/>
            <a:ext cx="4067861" cy="3872232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8D1C99C4-71B2-1B4F-9C64-007BF3373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098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2B1FA-0654-B24A-951A-3E9B32CEE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大綱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41922-05C7-0045-8F77-BA03B539E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專案簡介</a:t>
            </a:r>
            <a:endParaRPr lang="en-US" altLang="zh-CN" dirty="0"/>
          </a:p>
          <a:p>
            <a:r>
              <a:rPr lang="zh-CN" altLang="en-US" dirty="0"/>
              <a:t>資料輸入輸出與前處理</a:t>
            </a:r>
            <a:endParaRPr lang="en-US" altLang="zh-CN" dirty="0"/>
          </a:p>
          <a:p>
            <a:r>
              <a:rPr lang="zh-CN" altLang="en-US" dirty="0"/>
              <a:t>模型實驗與結果</a:t>
            </a:r>
            <a:endParaRPr lang="en-US" altLang="zh-CN" dirty="0"/>
          </a:p>
          <a:p>
            <a:r>
              <a:rPr lang="zh-CN" altLang="en-US" dirty="0"/>
              <a:t>程式</a:t>
            </a:r>
            <a:r>
              <a:rPr lang="zh-TW" altLang="en-US" dirty="0"/>
              <a:t> </a:t>
            </a:r>
            <a:r>
              <a:rPr lang="en-US" altLang="zh-TW" dirty="0"/>
              <a:t>Demo</a:t>
            </a:r>
            <a:endParaRPr lang="en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7D2640A-24FE-1344-8B0C-8691C82DB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15732"/>
            <a:ext cx="3534229" cy="353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968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>
            <a:extLst>
              <a:ext uri="{FF2B5EF4-FFF2-40B4-BE49-F238E27FC236}">
                <a16:creationId xmlns:a16="http://schemas.microsoft.com/office/drawing/2014/main" id="{B8FBE5F3-D546-334E-A796-DC8421F49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015" y="2028497"/>
            <a:ext cx="3872232" cy="3872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D8275-82E6-0943-958C-E2CE7ECF6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623" y="2028497"/>
            <a:ext cx="3872232" cy="3872232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C519BFB7-3557-D541-BAD6-DFD21FE15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8061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3F48E299-BDD8-B441-8DC0-4B9D4FF2B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28497"/>
            <a:ext cx="3872232" cy="387223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505B723-7D5E-E14F-A5A2-ABFEFE4AA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900" y="2547830"/>
            <a:ext cx="5254954" cy="2456417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F322243E-4F4B-F74E-A358-4BEFF1B00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7761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89AE8E87-1DD8-7442-9BDA-53A288669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28497"/>
            <a:ext cx="3872232" cy="387223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CDDD36D-08E3-0141-A9C2-44162B29D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622" y="2028497"/>
            <a:ext cx="3872232" cy="3872232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5C362B33-A3ED-B94A-9FC4-87A60F7B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2856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DD63B18-C03E-604D-A0E4-4DFD67A247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109955" y="75030"/>
            <a:ext cx="5972090" cy="597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596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0E9103-9875-524F-A30D-C5F204003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16127"/>
            <a:ext cx="9623042" cy="3938360"/>
          </a:xfrm>
          <a:prstGeom prst="rect">
            <a:avLst/>
          </a:prstGeom>
        </p:spPr>
      </p:pic>
      <p:sp>
        <p:nvSpPr>
          <p:cNvPr id="9" name="標題 1">
            <a:extLst>
              <a:ext uri="{FF2B5EF4-FFF2-40B4-BE49-F238E27FC236}">
                <a16:creationId xmlns:a16="http://schemas.microsoft.com/office/drawing/2014/main" id="{B53C8639-487C-7346-9A5D-A598E5CF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轉換後的訓練</a:t>
            </a:r>
            <a:r>
              <a:rPr lang="zh-TW" altLang="en-US" dirty="0"/>
              <a:t>資料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3993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319A4BE-BD4A-1E4E-AB37-0B9753188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94353"/>
            <a:ext cx="9603274" cy="3971018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2FEE1236-94CB-F340-9841-5E2DCAB45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轉換後的測試</a:t>
            </a:r>
            <a:r>
              <a:rPr lang="zh-TW" altLang="en-US" dirty="0"/>
              <a:t>資料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BCB23C-3A68-8A4E-A510-C57DD45C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這邊是</a:t>
            </a:r>
            <a:r>
              <a:rPr kumimoji="1" lang="en-US" altLang="zh-TW" dirty="0"/>
              <a:t>modeling</a:t>
            </a:r>
            <a:r>
              <a:rPr kumimoji="1" lang="zh-CN" altLang="en-US" dirty="0"/>
              <a:t>的過程需求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802F64-9670-A740-A9F8-FA3A45A21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b="1" dirty="0"/>
              <a:t>code</a:t>
            </a:r>
          </a:p>
          <a:p>
            <a:pPr lvl="1"/>
            <a:r>
              <a:rPr lang="en" altLang="zh-TW" dirty="0"/>
              <a:t>Which method do you use?</a:t>
            </a:r>
          </a:p>
          <a:p>
            <a:pPr lvl="1"/>
            <a:r>
              <a:rPr lang="en" altLang="zh-TW" dirty="0"/>
              <a:t>What is a null model for comparison?</a:t>
            </a:r>
          </a:p>
          <a:p>
            <a:pPr lvl="1"/>
            <a:r>
              <a:rPr lang="en" altLang="zh-TW" dirty="0"/>
              <a:t>How do your perform evaluation? </a:t>
            </a:r>
            <a:r>
              <a:rPr lang="en" altLang="zh-TW" dirty="0" err="1"/>
              <a:t>ie</a:t>
            </a:r>
            <a:r>
              <a:rPr lang="en" altLang="zh-TW" dirty="0"/>
              <a:t>. Cross-validation, or extra separated data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0673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CC67CC-5E6F-B84E-85E1-C3E54AD7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模型實驗</a:t>
            </a:r>
            <a:r>
              <a:rPr kumimoji="1" lang="en-US" altLang="zh-TW" dirty="0"/>
              <a:t> </a:t>
            </a:r>
            <a:r>
              <a:rPr lang="en-US" altLang="zh-CN" dirty="0"/>
              <a:t>–</a:t>
            </a:r>
            <a:r>
              <a:rPr kumimoji="1" lang="en-US" altLang="zh-TW" dirty="0"/>
              <a:t> logistic regression</a:t>
            </a:r>
            <a:endParaRPr kumimoji="1"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8DEB6AE1-88FA-684E-9D56-738B0F992C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1016729"/>
              </p:ext>
            </p:extLst>
          </p:nvPr>
        </p:nvGraphicFramePr>
        <p:xfrm>
          <a:off x="1450975" y="2016125"/>
          <a:ext cx="9604374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458">
                  <a:extLst>
                    <a:ext uri="{9D8B030D-6E8A-4147-A177-3AD203B41FA5}">
                      <a16:colId xmlns:a16="http://schemas.microsoft.com/office/drawing/2014/main" val="682356236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2356191436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2148787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Item set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performance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516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Baseline – part feature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TW" dirty="0" err="1"/>
                        <a:t>chest_pain</a:t>
                      </a:r>
                      <a:endParaRPr lang="en" altLang="zh-TW" dirty="0"/>
                    </a:p>
                    <a:p>
                      <a:r>
                        <a:rPr lang="en" altLang="zh-TW" dirty="0"/>
                        <a:t>vessels</a:t>
                      </a:r>
                    </a:p>
                    <a:p>
                      <a:r>
                        <a:rPr lang="en" altLang="zh-TW" dirty="0" err="1"/>
                        <a:t>thalium_scan</a:t>
                      </a:r>
                      <a:endParaRPr lang="en" altLang="zh-TW" dirty="0"/>
                    </a:p>
                    <a:p>
                      <a:r>
                        <a:rPr lang="en" altLang="zh-TW" dirty="0" err="1"/>
                        <a:t>resting_bp</a:t>
                      </a:r>
                      <a:endParaRPr lang="en" altLang="zh-TW" dirty="0"/>
                    </a:p>
                    <a:p>
                      <a:r>
                        <a:rPr lang="en" altLang="zh-TW" dirty="0" err="1"/>
                        <a:t>max_rate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TW" dirty="0"/>
                        <a:t>Public score: 0.86363</a:t>
                      </a:r>
                    </a:p>
                    <a:p>
                      <a:r>
                        <a:rPr lang="en" altLang="zh-TW" dirty="0"/>
                        <a:t>Private score: 0.75471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793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One-hot encoding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3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77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5AC284-5B83-EC40-95EC-E81D480FE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這邊是實驗結果的需求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50CCF5-F508-A044-B7A3-5558B2C57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b="1" dirty="0"/>
              <a:t>results</a:t>
            </a:r>
          </a:p>
          <a:p>
            <a:pPr lvl="1"/>
            <a:r>
              <a:rPr lang="en" altLang="zh-TW" dirty="0"/>
              <a:t>Which metric do you use</a:t>
            </a:r>
          </a:p>
          <a:p>
            <a:pPr lvl="2"/>
            <a:r>
              <a:rPr lang="en" altLang="zh-TW" dirty="0"/>
              <a:t>precision, recall, R-square</a:t>
            </a:r>
          </a:p>
          <a:p>
            <a:pPr lvl="1"/>
            <a:r>
              <a:rPr lang="en" altLang="zh-TW" dirty="0"/>
              <a:t>Is your improvement significant?</a:t>
            </a:r>
          </a:p>
          <a:p>
            <a:pPr lvl="1"/>
            <a:r>
              <a:rPr lang="en" altLang="zh-TW" dirty="0"/>
              <a:t>What is the challenge part of your project?</a:t>
            </a:r>
          </a:p>
        </p:txBody>
      </p:sp>
    </p:spTree>
    <p:extLst>
      <p:ext uri="{BB962C8B-B14F-4D97-AF65-F5344CB8AC3E}">
        <p14:creationId xmlns:p14="http://schemas.microsoft.com/office/powerpoint/2010/main" val="1629414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CC67CC-5E6F-B84E-85E1-C3E54AD7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實驗結果</a:t>
            </a:r>
            <a:r>
              <a:rPr kumimoji="1" lang="en-US" altLang="zh-TW" dirty="0"/>
              <a:t> </a:t>
            </a:r>
            <a:r>
              <a:rPr lang="en-US" altLang="zh-CN" dirty="0"/>
              <a:t>–</a:t>
            </a:r>
            <a:r>
              <a:rPr kumimoji="1" lang="en-US" altLang="zh-TW" dirty="0"/>
              <a:t> logistic regression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BC52574-98E6-1649-9915-F5BE7F5B4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1898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若鐵達尼存活預測是</a:t>
            </a:r>
            <a:endParaRPr lang="en-US" altLang="zh-CN" dirty="0"/>
          </a:p>
          <a:p>
            <a:pPr lvl="1"/>
            <a:r>
              <a:rPr lang="zh-CN" altLang="en-US" dirty="0"/>
              <a:t>初入資料科學、</a:t>
            </a:r>
            <a:r>
              <a:rPr lang="en-US" altLang="zh-CN" dirty="0"/>
              <a:t>Kaggle</a:t>
            </a:r>
            <a:r>
              <a:rPr lang="zh-CN" altLang="en-US" dirty="0"/>
              <a:t>競賽的熱門入門題</a:t>
            </a:r>
            <a:endParaRPr lang="en-US" altLang="zh-CN" dirty="0"/>
          </a:p>
          <a:p>
            <a:pPr lvl="1"/>
            <a:r>
              <a:rPr lang="zh-CN" altLang="en-US" dirty="0"/>
              <a:t>瞭解資料科學的運作過程</a:t>
            </a:r>
            <a:endParaRPr lang="en-US" altLang="zh-CN" dirty="0"/>
          </a:p>
          <a:p>
            <a:pPr lvl="1"/>
            <a:r>
              <a:rPr lang="en-US" altLang="zh-TW" dirty="0"/>
              <a:t>…</a:t>
            </a:r>
            <a:r>
              <a:rPr lang="zh-CN" altLang="en-US" dirty="0"/>
              <a:t>可以幫我補</a:t>
            </a:r>
            <a:endParaRPr lang="en-US" altLang="zh-TW" dirty="0"/>
          </a:p>
          <a:p>
            <a:r>
              <a:rPr lang="zh-TW" altLang="en-US" dirty="0"/>
              <a:t>那此次的心臟病分類預測競賽就是</a:t>
            </a:r>
            <a:endParaRPr lang="en-US" altLang="zh-TW" dirty="0"/>
          </a:p>
          <a:p>
            <a:pPr lvl="1"/>
            <a:r>
              <a:rPr lang="zh-CN" altLang="en-US" dirty="0"/>
              <a:t>正式實作資料科學的流程</a:t>
            </a:r>
            <a:endParaRPr lang="en-US" altLang="zh-CN" dirty="0"/>
          </a:p>
          <a:p>
            <a:pPr lvl="1"/>
            <a:r>
              <a:rPr lang="zh-CN" altLang="en-US" dirty="0"/>
              <a:t>遇到實務上的問題並嘗試著解決</a:t>
            </a:r>
            <a:endParaRPr lang="en-US" altLang="zh-CN" dirty="0"/>
          </a:p>
          <a:p>
            <a:pPr lvl="1"/>
            <a:r>
              <a:rPr lang="en-US" altLang="zh-TW" dirty="0"/>
              <a:t>…</a:t>
            </a:r>
            <a:r>
              <a:rPr lang="zh-CN" altLang="en-US" dirty="0"/>
              <a:t>可以幫我補</a:t>
            </a:r>
            <a:endParaRPr lang="en-US" altLang="zh-TW" dirty="0"/>
          </a:p>
        </p:txBody>
      </p:sp>
      <p:sp>
        <p:nvSpPr>
          <p:cNvPr id="8" name="標題 3">
            <a:extLst>
              <a:ext uri="{FF2B5EF4-FFF2-40B4-BE49-F238E27FC236}">
                <a16:creationId xmlns:a16="http://schemas.microsoft.com/office/drawing/2014/main" id="{F662832A-5479-F441-9D85-CC03B95A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專案簡介</a:t>
            </a:r>
          </a:p>
        </p:txBody>
      </p:sp>
    </p:spTree>
    <p:extLst>
      <p:ext uri="{BB962C8B-B14F-4D97-AF65-F5344CB8AC3E}">
        <p14:creationId xmlns:p14="http://schemas.microsoft.com/office/powerpoint/2010/main" val="4235119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CECADE-F4D4-6844-B3CB-117177C3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參考出處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E94ADD-03F4-B94C-9F7E-C5A66F395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Age interval</a:t>
            </a:r>
            <a:r>
              <a:rPr kumimoji="1" lang="zh-TW" altLang="en-US" dirty="0"/>
              <a:t>（年齡區間劃分）</a:t>
            </a:r>
            <a:endParaRPr kumimoji="1" lang="en-US" altLang="zh-TW" dirty="0"/>
          </a:p>
          <a:p>
            <a:pPr lvl="1"/>
            <a:r>
              <a:rPr kumimoji="1" lang="zh-TW" altLang="en-US" dirty="0">
                <a:hlinkClick r:id="rId2"/>
              </a:rPr>
              <a:t>出自</a:t>
            </a:r>
            <a:r>
              <a:rPr kumimoji="1" lang="en-US" altLang="zh-TW" dirty="0">
                <a:hlinkClick r:id="rId2"/>
              </a:rPr>
              <a:t>《</a:t>
            </a:r>
            <a:r>
              <a:rPr kumimoji="1" lang="zh-TW" altLang="en-US" dirty="0">
                <a:hlinkClick r:id="rId2"/>
              </a:rPr>
              <a:t>老年性生理學和老年的性生活</a:t>
            </a:r>
            <a:r>
              <a:rPr kumimoji="1" lang="en-US" altLang="zh-TW" dirty="0">
                <a:hlinkClick r:id="rId2"/>
              </a:rPr>
              <a:t>》</a:t>
            </a:r>
            <a:r>
              <a:rPr kumimoji="1" lang="zh-TW" altLang="en-US" dirty="0">
                <a:hlinkClick r:id="rId2"/>
              </a:rPr>
              <a:t>一書</a:t>
            </a:r>
            <a:endParaRPr kumimoji="1" lang="en-US" altLang="zh-TW" dirty="0"/>
          </a:p>
          <a:p>
            <a:r>
              <a:rPr kumimoji="1" lang="en-US" altLang="zh-TW" dirty="0"/>
              <a:t>Blood pressure interval</a:t>
            </a:r>
            <a:r>
              <a:rPr kumimoji="1" lang="zh-TW" altLang="en-US" dirty="0"/>
              <a:t>（血壓區間劃分）</a:t>
            </a:r>
            <a:endParaRPr kumimoji="1" lang="en-US" altLang="zh-TW" dirty="0"/>
          </a:p>
          <a:p>
            <a:r>
              <a:rPr lang="en" altLang="zh-TW" dirty="0" err="1">
                <a:solidFill>
                  <a:schemeClr val="dk1"/>
                </a:solidFill>
              </a:rPr>
              <a:t>Cholestoral</a:t>
            </a:r>
            <a:r>
              <a:rPr lang="en" altLang="zh-TW" dirty="0">
                <a:solidFill>
                  <a:schemeClr val="dk1"/>
                </a:solidFill>
              </a:rPr>
              <a:t> interval</a:t>
            </a:r>
            <a:r>
              <a:rPr kumimoji="1" lang="zh-TW" altLang="en-US" dirty="0"/>
              <a:t>（總膽固醇區間劃分）</a:t>
            </a:r>
            <a:endParaRPr kumimoji="1" lang="en-US" altLang="zh-TW" dirty="0"/>
          </a:p>
          <a:p>
            <a:pPr lvl="1"/>
            <a:r>
              <a:rPr kumimoji="1" lang="zh-CN" altLang="en-US" dirty="0">
                <a:hlinkClick r:id="rId3"/>
              </a:rPr>
              <a:t>啟新診所</a:t>
            </a:r>
            <a:endParaRPr kumimoji="1" lang="en-US" altLang="zh-CN" dirty="0"/>
          </a:p>
          <a:p>
            <a:pPr lvl="1"/>
            <a:r>
              <a:rPr kumimoji="1" lang="zh-CN" altLang="en-US" dirty="0">
                <a:hlinkClick r:id="rId4"/>
              </a:rPr>
              <a:t>馬偕醫院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4294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5197A-2FBB-E840-94FF-E9E7C4321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W" sz="4000" dirty="0"/>
              <a:t>Any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2DFFB-3160-A849-BCD5-9572C2610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TW" sz="40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791090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理解、觀察各欄位資料</a:t>
            </a:r>
            <a:endParaRPr lang="en-US" altLang="zh-CN" dirty="0"/>
          </a:p>
          <a:p>
            <a:r>
              <a:rPr lang="zh-CN" altLang="en-US" dirty="0"/>
              <a:t>進行適當的轉換於特定欄位</a:t>
            </a:r>
            <a:endParaRPr lang="en-US" altLang="zh-TW" dirty="0"/>
          </a:p>
          <a:p>
            <a:r>
              <a:rPr lang="zh-CN" altLang="en-US" dirty="0"/>
              <a:t>觀察轉換後的分佈，例如</a:t>
            </a:r>
            <a:endParaRPr lang="en-US" dirty="0"/>
          </a:p>
          <a:p>
            <a:pPr lvl="1"/>
            <a:r>
              <a:rPr lang="zh-TW" altLang="en-US" dirty="0"/>
              <a:t>受試者的年齡區間分佈</a:t>
            </a:r>
            <a:endParaRPr lang="en-US" altLang="zh-TW" dirty="0"/>
          </a:p>
          <a:p>
            <a:pPr lvl="1"/>
            <a:r>
              <a:rPr lang="zh-TW" altLang="en-US" dirty="0"/>
              <a:t>受試者的性別分佈</a:t>
            </a:r>
            <a:endParaRPr lang="en-US" altLang="zh-TW" dirty="0"/>
          </a:p>
          <a:p>
            <a:pPr lvl="1"/>
            <a:r>
              <a:rPr lang="zh-TW" altLang="en-US" dirty="0"/>
              <a:t>受試者的總膽固醇區間分佈</a:t>
            </a:r>
            <a:endParaRPr lang="en-US" altLang="zh-TW" dirty="0"/>
          </a:p>
          <a:p>
            <a:pPr lvl="1"/>
            <a:r>
              <a:rPr lang="zh-TW" altLang="en-US" dirty="0"/>
              <a:t>各個欄位與心臟病的關係程度為何</a:t>
            </a:r>
            <a:endParaRPr lang="en-US" altLang="zh-TW" dirty="0"/>
          </a:p>
          <a:p>
            <a:pPr lvl="1"/>
            <a:r>
              <a:rPr lang="en-US" dirty="0"/>
              <a:t>…</a:t>
            </a:r>
            <a:r>
              <a:rPr lang="zh-TW" altLang="en-US" dirty="0"/>
              <a:t>等</a:t>
            </a:r>
            <a:endParaRPr lang="en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CA5CD06-D921-FA41-A72D-63F6F9F3C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797" y="1934009"/>
            <a:ext cx="3614057" cy="3614057"/>
          </a:xfrm>
          <a:prstGeom prst="rect">
            <a:avLst/>
          </a:prstGeom>
        </p:spPr>
      </p:pic>
      <p:sp>
        <p:nvSpPr>
          <p:cNvPr id="6" name="標題 3">
            <a:extLst>
              <a:ext uri="{FF2B5EF4-FFF2-40B4-BE49-F238E27FC236}">
                <a16:creationId xmlns:a16="http://schemas.microsoft.com/office/drawing/2014/main" id="{9E058EAF-6828-D940-8DDC-CB8CB32F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轉換之前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7008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F0B0928-C6AC-3D4E-93FA-3C8745D6D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多數欄位原始型態是數值型</a:t>
            </a:r>
            <a:endParaRPr lang="en-US" altLang="zh-TW" dirty="0"/>
          </a:p>
          <a:p>
            <a:r>
              <a:rPr lang="zh-TW" altLang="en-US" dirty="0"/>
              <a:t>資料範圍相當大時，觀察其分佈會有些困難</a:t>
            </a:r>
            <a:endParaRPr lang="en-US" altLang="zh-TW" dirty="0"/>
          </a:p>
          <a:p>
            <a:r>
              <a:rPr lang="zh-TW" altLang="en-US" dirty="0"/>
              <a:t>因此需要做適當的資料轉換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E6E9650-1EB7-5047-BD66-A1BCDE9F8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025" y="2036652"/>
            <a:ext cx="4016829" cy="4016829"/>
          </a:xfrm>
          <a:prstGeom prst="rect">
            <a:avLst/>
          </a:prstGeom>
        </p:spPr>
      </p:pic>
      <p:sp>
        <p:nvSpPr>
          <p:cNvPr id="10" name="標題 9">
            <a:extLst>
              <a:ext uri="{FF2B5EF4-FFF2-40B4-BE49-F238E27FC236}">
                <a16:creationId xmlns:a16="http://schemas.microsoft.com/office/drawing/2014/main" id="{0D5F44C0-B9E9-FB4F-AD0C-277393C29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為什麼要轉換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4563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2C7877-2EEB-264F-B668-925E94411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如何轉換與處理資料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D9E024-5096-4E4F-ABCA-17ED6DB24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前處理：</a:t>
            </a:r>
            <a:endParaRPr lang="en-US" altLang="zh-CN" dirty="0"/>
          </a:p>
          <a:p>
            <a:pPr lvl="1"/>
            <a:r>
              <a:rPr lang="en-US" altLang="zh-TW" dirty="0"/>
              <a:t>Outlier</a:t>
            </a:r>
            <a:r>
              <a:rPr lang="zh-TW" altLang="en-US" dirty="0">
                <a:sym typeface="Wingdings" pitchFamily="2" charset="2"/>
              </a:rPr>
              <a:t>：（</a:t>
            </a:r>
            <a:r>
              <a:rPr lang="en-US" altLang="zh-TW" dirty="0">
                <a:sym typeface="Wingdings" pitchFamily="2" charset="2"/>
              </a:rPr>
              <a:t>&gt; </a:t>
            </a:r>
            <a:r>
              <a:rPr lang="zh-CN" altLang="en-US" dirty="0">
                <a:sym typeface="Wingdings" pitchFamily="2" charset="2"/>
              </a:rPr>
              <a:t>第三四分位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+ 0.5*IQR</a:t>
            </a:r>
            <a:r>
              <a:rPr lang="zh-TW" altLang="en-US" dirty="0">
                <a:sym typeface="Wingdings" pitchFamily="2" charset="2"/>
              </a:rPr>
              <a:t>；</a:t>
            </a:r>
            <a:r>
              <a:rPr lang="en-US" altLang="zh-TW" dirty="0">
                <a:sym typeface="Wingdings" pitchFamily="2" charset="2"/>
              </a:rPr>
              <a:t> &lt; </a:t>
            </a:r>
            <a:r>
              <a:rPr lang="zh-CN" altLang="en-US" dirty="0">
                <a:sym typeface="Wingdings" pitchFamily="2" charset="2"/>
              </a:rPr>
              <a:t>第一四分位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- 0.5*IQR </a:t>
            </a:r>
            <a:r>
              <a:rPr lang="zh-TW" altLang="en-US" dirty="0">
                <a:sym typeface="Wingdings" pitchFamily="2" charset="2"/>
              </a:rPr>
              <a:t>）</a:t>
            </a:r>
            <a:endParaRPr lang="en-US" altLang="zh-TW" dirty="0"/>
          </a:p>
          <a:p>
            <a:pPr lvl="2"/>
            <a:r>
              <a:rPr lang="zh-TW" altLang="en-US" dirty="0"/>
              <a:t>將個欄位 </a:t>
            </a:r>
            <a:r>
              <a:rPr lang="en-US" altLang="zh-TW" dirty="0"/>
              <a:t>outlier </a:t>
            </a:r>
            <a:r>
              <a:rPr lang="zh-CN" altLang="en-US" dirty="0"/>
              <a:t>的</a:t>
            </a:r>
            <a:r>
              <a:rPr lang="zh-TW" altLang="en-US" dirty="0"/>
              <a:t> </a:t>
            </a:r>
            <a:r>
              <a:rPr lang="en-US" altLang="zh-TW" dirty="0"/>
              <a:t>index </a:t>
            </a:r>
            <a:r>
              <a:rPr lang="zh-CN" altLang="en-US" dirty="0"/>
              <a:t>記錄起來，找將共同的</a:t>
            </a:r>
            <a:r>
              <a:rPr lang="zh-TW" altLang="en-US" dirty="0"/>
              <a:t> </a:t>
            </a:r>
            <a:r>
              <a:rPr lang="en-US" altLang="zh-TW" dirty="0"/>
              <a:t>id </a:t>
            </a:r>
            <a:r>
              <a:rPr lang="zh-CN" altLang="en-US" dirty="0"/>
              <a:t>的資料並移除</a:t>
            </a:r>
            <a:endParaRPr lang="en-US" altLang="zh-CN" dirty="0"/>
          </a:p>
          <a:p>
            <a:pPr lvl="2"/>
            <a:r>
              <a:rPr lang="zh-CN" altLang="en-US" dirty="0"/>
              <a:t>其他</a:t>
            </a:r>
            <a:r>
              <a:rPr lang="zh-TW" altLang="en-US" dirty="0"/>
              <a:t> </a:t>
            </a:r>
            <a:r>
              <a:rPr lang="en-US" altLang="zh-TW" dirty="0"/>
              <a:t>outlier </a:t>
            </a:r>
            <a:r>
              <a:rPr lang="zh-CN" altLang="en-US" dirty="0"/>
              <a:t>則用最大值或最小值補齊，避免訓練時讓模型訓練錯誤</a:t>
            </a:r>
            <a:endParaRPr lang="en-US" altLang="zh-CN" dirty="0"/>
          </a:p>
          <a:p>
            <a:pPr lvl="1"/>
            <a:r>
              <a:rPr lang="en-US" altLang="zh-CN" dirty="0"/>
              <a:t>NA Numbers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找到</a:t>
            </a:r>
            <a:r>
              <a:rPr lang="zh-TW" altLang="en-US" dirty="0"/>
              <a:t> </a:t>
            </a:r>
            <a:r>
              <a:rPr lang="en-US" altLang="zh-TW" dirty="0"/>
              <a:t>NA </a:t>
            </a:r>
            <a:r>
              <a:rPr lang="zh-CN" altLang="en-US" dirty="0"/>
              <a:t>的欄位資料，並用</a:t>
            </a:r>
            <a:r>
              <a:rPr lang="zh-TW" altLang="en-US" dirty="0"/>
              <a:t> </a:t>
            </a:r>
            <a:r>
              <a:rPr lang="en-US" altLang="zh-TW" dirty="0"/>
              <a:t>median </a:t>
            </a:r>
            <a:r>
              <a:rPr lang="zh-CN" altLang="en-US" dirty="0"/>
              <a:t>來填補（因為沒有連續型數值變數有</a:t>
            </a:r>
            <a:r>
              <a:rPr lang="zh-TW" altLang="en-US" dirty="0"/>
              <a:t> </a:t>
            </a:r>
            <a:r>
              <a:rPr lang="en-US" altLang="zh-TW" dirty="0"/>
              <a:t>NA</a:t>
            </a:r>
            <a:r>
              <a:rPr lang="zh-TW" altLang="en-US" dirty="0"/>
              <a:t>，所以對類別變數則用 </a:t>
            </a:r>
            <a:r>
              <a:rPr lang="en-US" altLang="zh-TW" dirty="0"/>
              <a:t>median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Normalize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這部分未處理，已包含在建模裡面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2483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25E54F-698D-FB48-A096-150E0A303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如何轉換與處理資料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9D1878-4AF7-1745-A10F-7C80B3254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數值變數：</a:t>
            </a:r>
            <a:endParaRPr lang="en-US" altLang="zh-CN" dirty="0"/>
          </a:p>
          <a:p>
            <a:pPr lvl="1"/>
            <a:r>
              <a:rPr lang="zh-CN" altLang="en-US" dirty="0"/>
              <a:t>區間化：利用</a:t>
            </a:r>
            <a:r>
              <a:rPr lang="zh-TW" altLang="en-US" dirty="0"/>
              <a:t> </a:t>
            </a:r>
            <a:r>
              <a:rPr lang="en-US" altLang="zh-TW" dirty="0" err="1"/>
              <a:t>kmeans</a:t>
            </a:r>
            <a:r>
              <a:rPr lang="en-US" altLang="zh-TW" dirty="0"/>
              <a:t> </a:t>
            </a:r>
            <a:r>
              <a:rPr lang="zh-CN" altLang="en-US" dirty="0"/>
              <a:t>方法，找到最大組間距離、最小組內距離的</a:t>
            </a:r>
            <a:r>
              <a:rPr lang="zh-TW" altLang="en-US" dirty="0"/>
              <a:t> </a:t>
            </a:r>
            <a:r>
              <a:rPr lang="en-US" altLang="zh-TW" dirty="0"/>
              <a:t>K </a:t>
            </a:r>
            <a:r>
              <a:rPr lang="zh-CN" altLang="en-US" dirty="0"/>
              <a:t>點。並利用</a:t>
            </a:r>
            <a:r>
              <a:rPr lang="zh-TW" altLang="en-US" dirty="0"/>
              <a:t> </a:t>
            </a:r>
            <a:r>
              <a:rPr lang="en-US" altLang="zh-TW" dirty="0"/>
              <a:t>cut </a:t>
            </a:r>
            <a:r>
              <a:rPr lang="zh-CN" altLang="en-US" dirty="0"/>
              <a:t>針對</a:t>
            </a:r>
            <a:r>
              <a:rPr lang="zh-TW" altLang="en-US" dirty="0"/>
              <a:t> </a:t>
            </a:r>
            <a:r>
              <a:rPr lang="en-US" altLang="zh-TW" dirty="0"/>
              <a:t>K </a:t>
            </a:r>
            <a:r>
              <a:rPr lang="zh-CN" altLang="en-US" dirty="0"/>
              <a:t>個中心找到相對應的區間，</a:t>
            </a:r>
            <a:r>
              <a:rPr lang="en-US" altLang="zh-CN" dirty="0"/>
              <a:t>Label </a:t>
            </a:r>
            <a:r>
              <a:rPr lang="zh-CN" altLang="en-US" dirty="0"/>
              <a:t>化</a:t>
            </a:r>
            <a:endParaRPr lang="en-US" altLang="zh-CN" dirty="0"/>
          </a:p>
          <a:p>
            <a:r>
              <a:rPr lang="zh-CN" altLang="en-US" dirty="0"/>
              <a:t>類別變數：</a:t>
            </a:r>
            <a:endParaRPr lang="en-US" altLang="zh-CN" dirty="0"/>
          </a:p>
          <a:p>
            <a:pPr lvl="1"/>
            <a:r>
              <a:rPr lang="zh-CN" altLang="en-US" dirty="0"/>
              <a:t>連結變數與答案之間的關係，算出</a:t>
            </a:r>
            <a:r>
              <a:rPr lang="zh-TW" altLang="en-US" dirty="0"/>
              <a:t> </a:t>
            </a:r>
            <a:r>
              <a:rPr lang="en-US" altLang="zh-TW" dirty="0"/>
              <a:t>contingency table</a:t>
            </a:r>
          </a:p>
          <a:p>
            <a:pPr lvl="1"/>
            <a:r>
              <a:rPr lang="zh-CN" altLang="en-US" dirty="0"/>
              <a:t>變數間的重要性與相關性</a:t>
            </a:r>
            <a:endParaRPr lang="en-US" altLang="zh-TW" dirty="0"/>
          </a:p>
          <a:p>
            <a:pPr lvl="2"/>
            <a:r>
              <a:rPr lang="en-US" altLang="zh-CN" dirty="0"/>
              <a:t>Chi Square </a:t>
            </a:r>
            <a:r>
              <a:rPr lang="zh-CN" altLang="en-US" dirty="0"/>
              <a:t>假設檢定：</a:t>
            </a:r>
            <a:endParaRPr lang="en-US" altLang="zh-CN" dirty="0"/>
          </a:p>
          <a:p>
            <a:pPr lvl="3"/>
            <a:r>
              <a:rPr lang="zh-CN" altLang="en-US" dirty="0"/>
              <a:t>當</a:t>
            </a:r>
            <a:r>
              <a:rPr lang="zh-TW" altLang="en-US" dirty="0"/>
              <a:t> </a:t>
            </a:r>
            <a:r>
              <a:rPr lang="en-US" altLang="zh-TW" dirty="0"/>
              <a:t>p value </a:t>
            </a:r>
            <a:r>
              <a:rPr lang="zh-CN" altLang="en-US" dirty="0"/>
              <a:t>小於</a:t>
            </a:r>
            <a:r>
              <a:rPr lang="zh-TW" altLang="en-US" dirty="0"/>
              <a:t> </a:t>
            </a:r>
            <a:r>
              <a:rPr lang="en-US" altLang="zh-TW" dirty="0"/>
              <a:t>alpha（0.05）</a:t>
            </a:r>
            <a:r>
              <a:rPr lang="zh-CN" altLang="en-US" dirty="0"/>
              <a:t>，則拒絕</a:t>
            </a:r>
            <a:r>
              <a:rPr lang="en-US" altLang="zh-CN" dirty="0"/>
              <a:t> H0</a:t>
            </a:r>
            <a:r>
              <a:rPr lang="zh-CN" altLang="en-US" dirty="0"/>
              <a:t>，也就是兩變數之間相關；反之則接受</a:t>
            </a:r>
            <a:r>
              <a:rPr lang="zh-TW" altLang="en-US" dirty="0"/>
              <a:t> </a:t>
            </a:r>
            <a:r>
              <a:rPr lang="en-US" altLang="zh-TW" dirty="0"/>
              <a:t>H0</a:t>
            </a:r>
            <a:r>
              <a:rPr lang="zh-TW" altLang="en-US" dirty="0"/>
              <a:t>，即兩變數獨立</a:t>
            </a:r>
            <a:endParaRPr lang="en-US" altLang="zh-CN" dirty="0"/>
          </a:p>
          <a:p>
            <a:pPr lvl="2"/>
            <a:r>
              <a:rPr lang="en-US" altLang="zh-CN" dirty="0"/>
              <a:t>Mutual Information</a:t>
            </a:r>
            <a:r>
              <a:rPr lang="zh-CN" altLang="en-US" dirty="0"/>
              <a:t>：</a:t>
            </a:r>
            <a:endParaRPr lang="en-US" altLang="zh-CN" dirty="0"/>
          </a:p>
          <a:p>
            <a:pPr lvl="3"/>
            <a:r>
              <a:rPr lang="zh-CN" altLang="en-US" dirty="0"/>
              <a:t>利用相互資訊熵，來觀察變數對於答案</a:t>
            </a:r>
            <a:r>
              <a:rPr lang="zh-TW" altLang="en-US" dirty="0"/>
              <a:t> </a:t>
            </a:r>
            <a:r>
              <a:rPr lang="en-US" altLang="zh-TW" dirty="0"/>
              <a:t>Label</a:t>
            </a:r>
            <a:r>
              <a:rPr lang="zh-TW" altLang="en-US" dirty="0"/>
              <a:t> 的重要程度</a:t>
            </a:r>
            <a:endParaRPr lang="en-US" altLang="zh-CN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3D3FEA5-C157-EF46-A15A-8984151B0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019" y="5108674"/>
            <a:ext cx="3954818" cy="71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805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13FFD213-0199-9B4F-808F-85B60F4382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2465831"/>
              </p:ext>
            </p:extLst>
          </p:nvPr>
        </p:nvGraphicFramePr>
        <p:xfrm>
          <a:off x="1450975" y="2016125"/>
          <a:ext cx="960437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2188">
                  <a:extLst>
                    <a:ext uri="{9D8B030D-6E8A-4147-A177-3AD203B41FA5}">
                      <a16:colId xmlns:a16="http://schemas.microsoft.com/office/drawing/2014/main" val="3938329285"/>
                    </a:ext>
                  </a:extLst>
                </a:gridCol>
                <a:gridCol w="4802188">
                  <a:extLst>
                    <a:ext uri="{9D8B030D-6E8A-4147-A177-3AD203B41FA5}">
                      <a16:colId xmlns:a16="http://schemas.microsoft.com/office/drawing/2014/main" val="85675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Format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42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integer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905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numeric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99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sex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binary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30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chest_pain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7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resting_bp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05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cholestoral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508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high_sugar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623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487961"/>
                  </a:ext>
                </a:extLst>
              </a:tr>
            </a:tbl>
          </a:graphicData>
        </a:graphic>
      </p:graphicFrame>
      <p:sp>
        <p:nvSpPr>
          <p:cNvPr id="6" name="標題 3">
            <a:extLst>
              <a:ext uri="{FF2B5EF4-FFF2-40B4-BE49-F238E27FC236}">
                <a16:creationId xmlns:a16="http://schemas.microsoft.com/office/drawing/2014/main" id="{FCA248D5-9CEC-3F4E-B43F-3EE3083E4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各欄位原始格式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9719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13FFD213-0199-9B4F-808F-85B60F4382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4497429"/>
              </p:ext>
            </p:extLst>
          </p:nvPr>
        </p:nvGraphicFramePr>
        <p:xfrm>
          <a:off x="1450975" y="2016125"/>
          <a:ext cx="960437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2188">
                  <a:extLst>
                    <a:ext uri="{9D8B030D-6E8A-4147-A177-3AD203B41FA5}">
                      <a16:colId xmlns:a16="http://schemas.microsoft.com/office/drawing/2014/main" val="3938329285"/>
                    </a:ext>
                  </a:extLst>
                </a:gridCol>
                <a:gridCol w="4802188">
                  <a:extLst>
                    <a:ext uri="{9D8B030D-6E8A-4147-A177-3AD203B41FA5}">
                      <a16:colId xmlns:a16="http://schemas.microsoft.com/office/drawing/2014/main" val="85675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Format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42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max_rate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numeric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905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exercise_angina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binary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99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st_depression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binary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30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slope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7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vessels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05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thalium_scan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508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Heart_disease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623297"/>
                  </a:ext>
                </a:extLst>
              </a:tr>
            </a:tbl>
          </a:graphicData>
        </a:graphic>
      </p:graphicFrame>
      <p:sp>
        <p:nvSpPr>
          <p:cNvPr id="4" name="標題 3">
            <a:extLst>
              <a:ext uri="{FF2B5EF4-FFF2-40B4-BE49-F238E27FC236}">
                <a16:creationId xmlns:a16="http://schemas.microsoft.com/office/drawing/2014/main" id="{A805B19C-68F7-0440-9691-6C45AC4B5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各欄位原始格式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010606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7072</TotalTime>
  <Words>792</Words>
  <Application>Microsoft Office PowerPoint</Application>
  <PresentationFormat>寬螢幕</PresentationFormat>
  <Paragraphs>165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5" baseType="lpstr">
      <vt:lpstr>Microsoft JhengHei</vt:lpstr>
      <vt:lpstr>Arial</vt:lpstr>
      <vt:lpstr>Gill Sans MT</vt:lpstr>
      <vt:lpstr>Gallery</vt:lpstr>
      <vt:lpstr>資料科學期末報告</vt:lpstr>
      <vt:lpstr>大綱</vt:lpstr>
      <vt:lpstr>專案簡介</vt:lpstr>
      <vt:lpstr>資料前處理 – 轉換之前</vt:lpstr>
      <vt:lpstr>資料前處理 – 為什麼要轉換</vt:lpstr>
      <vt:lpstr>資料前處理 – 如何轉換與處理資料</vt:lpstr>
      <vt:lpstr>資料前處理 – 如何轉換與處理資料</vt:lpstr>
      <vt:lpstr>資料前處理 – 各欄位原始格式</vt:lpstr>
      <vt:lpstr>資料前處理 – 各欄位原始格式</vt:lpstr>
      <vt:lpstr>資料前處理 – 預期各欄位轉換後格式</vt:lpstr>
      <vt:lpstr>資料前處理 – 預期各欄位轉換後格式</vt:lpstr>
      <vt:lpstr>資料前處理 – 資料觀察</vt:lpstr>
      <vt:lpstr>資料前處理 – 資料觀察</vt:lpstr>
      <vt:lpstr>資料前處理 – 資料觀察</vt:lpstr>
      <vt:lpstr>資料前處理 – 資料觀察</vt:lpstr>
      <vt:lpstr>資料前處理 – 資料觀察</vt:lpstr>
      <vt:lpstr>資料前處理 – 資料觀察</vt:lpstr>
      <vt:lpstr>資料前處理 – 資料觀察</vt:lpstr>
      <vt:lpstr>資料前處理 – 資料觀察</vt:lpstr>
      <vt:lpstr>資料前處理 – 資料觀察</vt:lpstr>
      <vt:lpstr>資料前處理 – 資料觀察</vt:lpstr>
      <vt:lpstr>資料前處理 – 資料觀察</vt:lpstr>
      <vt:lpstr>PowerPoint 簡報</vt:lpstr>
      <vt:lpstr>資料前處理 – 轉換後的訓練資料</vt:lpstr>
      <vt:lpstr>資料前處理 – 轉換後的測試資料</vt:lpstr>
      <vt:lpstr>這邊是modeling的過程需求</vt:lpstr>
      <vt:lpstr>模型實驗 – logistic regression</vt:lpstr>
      <vt:lpstr>這邊是實驗結果的需求</vt:lpstr>
      <vt:lpstr>實驗結果 – logistic regression</vt:lpstr>
      <vt:lpstr>參考出處</vt:lpstr>
      <vt:lpstr>Any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林祐丞</cp:lastModifiedBy>
  <cp:revision>107</cp:revision>
  <dcterms:created xsi:type="dcterms:W3CDTF">2020-06-09T15:22:23Z</dcterms:created>
  <dcterms:modified xsi:type="dcterms:W3CDTF">2020-06-14T15:21:37Z</dcterms:modified>
</cp:coreProperties>
</file>