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83" r:id="rId33"/>
    <p:sldId id="284" r:id="rId34"/>
    <p:sldId id="285" r:id="rId35"/>
    <p:sldId id="28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TW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zh-TW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2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Line 3"/>
          <p:cNvSpPr/>
          <p:nvPr/>
        </p:nvSpPr>
        <p:spPr>
          <a:xfrm>
            <a:off x="2417760" y="3528360"/>
            <a:ext cx="863676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520" cy="1887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3"/>
          <p:cNvSpPr/>
          <p:nvPr/>
        </p:nvSpPr>
        <p:spPr>
          <a:xfrm>
            <a:off x="1453680" y="1846800"/>
            <a:ext cx="960768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86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019600"/>
            <a:ext cx="12191400" cy="4105080"/>
          </a:xfrm>
          <a:prstGeom prst="rect">
            <a:avLst/>
          </a:prstGeom>
          <a:gradFill rotWithShape="0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6" name="Picture 6"/>
          <p:cNvPicPr/>
          <p:nvPr/>
        </p:nvPicPr>
        <p:blipFill>
          <a:blip r:embed="rId14"/>
          <a:srcRect t="1545" b="-1545"/>
          <a:stretch/>
        </p:blipFill>
        <p:spPr>
          <a:xfrm>
            <a:off x="0" y="6126480"/>
            <a:ext cx="12191400" cy="742320"/>
          </a:xfrm>
          <a:prstGeom prst="rect">
            <a:avLst/>
          </a:prstGeom>
          <a:ln>
            <a:noFill/>
          </a:ln>
        </p:spPr>
      </p:pic>
      <p:sp>
        <p:nvSpPr>
          <p:cNvPr id="127" name="Line 2"/>
          <p:cNvSpPr/>
          <p:nvPr/>
        </p:nvSpPr>
        <p:spPr>
          <a:xfrm>
            <a:off x="0" y="6128280"/>
            <a:ext cx="12191760" cy="360"/>
          </a:xfrm>
          <a:prstGeom prst="line">
            <a:avLst/>
          </a:prstGeom>
          <a:ln w="12600">
            <a:solidFill>
              <a:srgbClr val="00000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3"/>
          <p:cNvSpPr/>
          <p:nvPr/>
        </p:nvSpPr>
        <p:spPr>
          <a:xfrm>
            <a:off x="1454040" y="3804840"/>
            <a:ext cx="8630640" cy="360"/>
          </a:xfrm>
          <a:prstGeom prst="line">
            <a:avLst/>
          </a:prstGeom>
          <a:ln w="31680">
            <a:round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astonsanchez.com/r4strings/formatting.html" TargetMode="External"/><Relationship Id="rId3" Type="http://schemas.openxmlformats.org/officeDocument/2006/relationships/hyperlink" Target="https://www.facebook.com/hpagov/posts/1261152370580199/" TargetMode="External"/><Relationship Id="rId7" Type="http://schemas.openxmlformats.org/officeDocument/2006/relationships/hyperlink" Target="https://www.pluralsight.com/guides/cleaning-up-data-from-outliers" TargetMode="External"/><Relationship Id="rId2" Type="http://schemas.openxmlformats.org/officeDocument/2006/relationships/hyperlink" Target="http://www.wunan.com.tw/www2/download/preview/1JBK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datacamp.com/community/tutorials/contingency-tables-r" TargetMode="External"/><Relationship Id="rId5" Type="http://schemas.openxmlformats.org/officeDocument/2006/relationships/hyperlink" Target="http://www.mmh.org.tw/taitam/endoc/dia-edu-b04.htm" TargetMode="External"/><Relationship Id="rId4" Type="http://schemas.openxmlformats.org/officeDocument/2006/relationships/hyperlink" Target="https://www.ch.com.tw/index.aspx?sv=ch_fitness&amp;chapter=ACC000007" TargetMode="External"/><Relationship Id="rId9" Type="http://schemas.openxmlformats.org/officeDocument/2006/relationships/hyperlink" Target="https://www.guru99.com/r-data-frame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s://cran.r-project.org/web/packages/infotheo/infotheo.pdf" TargetMode="External"/><Relationship Id="rId3" Type="http://schemas.openxmlformats.org/officeDocument/2006/relationships/hyperlink" Target="https://stackoverflow.com/questions/23765996/get-all-keys-from-ruby-hash" TargetMode="External"/><Relationship Id="rId7" Type="http://schemas.openxmlformats.org/officeDocument/2006/relationships/hyperlink" Target="https://rdrr.io/cran/infotheo/man/mutinformation.html" TargetMode="External"/><Relationship Id="rId2" Type="http://schemas.openxmlformats.org/officeDocument/2006/relationships/hyperlink" Target="https://cran.r-project.org/web/packages/hash/hash.pdf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tatmath.wu.ac.at/projects/vcd/" TargetMode="External"/><Relationship Id="rId11" Type="http://schemas.openxmlformats.org/officeDocument/2006/relationships/hyperlink" Target="https://www.rdocumentation.org/packages/vcd/versions/0.9-0/topics/mosaic" TargetMode="External"/><Relationship Id="rId5" Type="http://schemas.openxmlformats.org/officeDocument/2006/relationships/hyperlink" Target="https://stackoverflow.com/questions/45741498/add-column-in-tibble-with-variable-column-name" TargetMode="External"/><Relationship Id="rId10" Type="http://schemas.openxmlformats.org/officeDocument/2006/relationships/hyperlink" Target="https://stringr.tidyverse.org/reference/str_detect.html" TargetMode="External"/><Relationship Id="rId4" Type="http://schemas.openxmlformats.org/officeDocument/2006/relationships/hyperlink" Target="https://www.rdocumentation.org/packages/tibble/versions/1.4.2/topics/add_column" TargetMode="External"/><Relationship Id="rId9" Type="http://schemas.openxmlformats.org/officeDocument/2006/relationships/hyperlink" Target="https://www.rdocumentation.org/packages/stringr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417760" y="802440"/>
            <a:ext cx="8636400" cy="2540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0" anchor="b"/>
          <a:lstStyle/>
          <a:p>
            <a:pPr>
              <a:lnSpc>
                <a:spcPct val="90000"/>
              </a:lnSpc>
            </a:pPr>
            <a:r>
              <a:rPr lang="en-US" sz="66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資料科學期末報告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2417760" y="3531240"/>
            <a:ext cx="4755240" cy="15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cap="all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組別：第三組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1800" b="0" strike="noStrike" cap="all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日期：</a:t>
            </a:r>
            <a:r>
              <a:rPr lang="en-US" sz="1800" b="0" strike="noStrike" cap="all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2020.06.16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182520" y="3611160"/>
            <a:ext cx="1871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王柏仁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李鈺祥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唐英哲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林祐丞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資科碩一 蕭郁君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Table 1"/>
          <p:cNvGraphicFramePr/>
          <p:nvPr/>
        </p:nvGraphicFramePr>
        <p:xfrm>
          <a:off x="1450800" y="2016000"/>
          <a:ext cx="9603720" cy="3803400"/>
        </p:xfrm>
        <a:graphic>
          <a:graphicData uri="http://schemas.openxmlformats.org/drawingml/2006/table">
            <a:tbl>
              <a:tblPr/>
              <a:tblGrid>
                <a:gridCol w="480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integer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sex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high_sugar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ecg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2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Table 1"/>
          <p:cNvGraphicFramePr/>
          <p:nvPr/>
        </p:nvGraphicFramePr>
        <p:xfrm>
          <a:off x="1450800" y="2016000"/>
          <a:ext cx="9604080" cy="3381120"/>
        </p:xfrm>
        <a:graphic>
          <a:graphicData uri="http://schemas.openxmlformats.org/drawingml/2006/table">
            <a:tbl>
              <a:tblPr/>
              <a:tblGrid>
                <a:gridCol w="480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numeric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exercise_angina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st_depression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Heart_disease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binary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4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各欄位原始格式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" name="Table 1"/>
          <p:cNvGraphicFramePr/>
          <p:nvPr/>
        </p:nvGraphicFramePr>
        <p:xfrm>
          <a:off x="1450440" y="2189880"/>
          <a:ext cx="9604080" cy="5035320"/>
        </p:xfrm>
        <a:graphic>
          <a:graphicData uri="http://schemas.openxmlformats.org/drawingml/2006/table">
            <a:tbl>
              <a:tblPr/>
              <a:tblGrid>
                <a:gridCol w="217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Input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Format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Remark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17, 40, 65,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120, 139,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cholestoral_interval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利用設定區間進行標籤化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129, 200, 239,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Kmeans 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113, 121, 152, 177, 202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st_depression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利用 Kmeans 進行標籤化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P.S: 0, 0.03, 0.51, 0.81, 1.11, 1.48, 1.97, max_value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Filling up 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multinomial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Filling up NA, (3, 6, 7) -&gt;(1,2,3)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6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預期各欄位轉換後格式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198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19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01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2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04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5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圖片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07" name="圖片 8"/>
          <p:cNvPicPr/>
          <p:nvPr/>
        </p:nvPicPr>
        <p:blipFill>
          <a:blip r:embed="rId3"/>
          <a:stretch/>
        </p:blipFill>
        <p:spPr>
          <a:xfrm>
            <a:off x="71971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8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0" name="Picture 4"/>
          <p:cNvPicPr/>
          <p:nvPr/>
        </p:nvPicPr>
        <p:blipFill>
          <a:blip r:embed="rId3"/>
          <a:srcRect b="5315"/>
          <a:stretch/>
        </p:blipFill>
        <p:spPr>
          <a:xfrm>
            <a:off x="6965280" y="2028600"/>
            <a:ext cx="4088880" cy="3871440"/>
          </a:xfrm>
          <a:prstGeom prst="rect">
            <a:avLst/>
          </a:prstGeom>
          <a:ln>
            <a:noFill/>
          </a:ln>
        </p:spPr>
      </p:pic>
      <p:sp>
        <p:nvSpPr>
          <p:cNvPr id="211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3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3" name="Picture 5"/>
          <p:cNvPicPr/>
          <p:nvPr/>
        </p:nvPicPr>
        <p:blipFill>
          <a:blip r:embed="rId3"/>
          <a:srcRect b="5354"/>
          <a:stretch/>
        </p:blipFill>
        <p:spPr>
          <a:xfrm>
            <a:off x="6945120" y="2028600"/>
            <a:ext cx="4109040" cy="3888720"/>
          </a:xfrm>
          <a:prstGeom prst="rect">
            <a:avLst/>
          </a:prstGeom>
          <a:ln>
            <a:noFill/>
          </a:ln>
        </p:spPr>
      </p:pic>
      <p:sp>
        <p:nvSpPr>
          <p:cNvPr id="21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11"/>
          <p:cNvPicPr/>
          <p:nvPr/>
        </p:nvPicPr>
        <p:blipFill>
          <a:blip r:embed="rId2"/>
          <a:stretch/>
        </p:blipFill>
        <p:spPr>
          <a:xfrm>
            <a:off x="13687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6" name="Picture 7"/>
          <p:cNvPicPr/>
          <p:nvPr/>
        </p:nvPicPr>
        <p:blipFill>
          <a:blip r:embed="rId3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1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大綱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資料輸入輸出與前處理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72" name="圖片 3"/>
          <p:cNvPicPr/>
          <p:nvPr/>
        </p:nvPicPr>
        <p:blipFill>
          <a:blip r:embed="rId2"/>
          <a:stretch/>
        </p:blipFill>
        <p:spPr>
          <a:xfrm>
            <a:off x="6095880" y="2015640"/>
            <a:ext cx="3533400" cy="353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4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19" name="Picture 5"/>
          <p:cNvPicPr/>
          <p:nvPr/>
        </p:nvPicPr>
        <p:blipFill>
          <a:blip r:embed="rId3"/>
          <a:srcRect b="4813"/>
          <a:stretch/>
        </p:blipFill>
        <p:spPr>
          <a:xfrm>
            <a:off x="6986880" y="2028600"/>
            <a:ext cx="4067280" cy="3871440"/>
          </a:xfrm>
          <a:prstGeom prst="rect">
            <a:avLst/>
          </a:prstGeom>
          <a:ln>
            <a:noFill/>
          </a:ln>
        </p:spPr>
      </p:pic>
      <p:sp>
        <p:nvSpPr>
          <p:cNvPr id="22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10"/>
          <p:cNvPicPr/>
          <p:nvPr/>
        </p:nvPicPr>
        <p:blipFill>
          <a:blip r:embed="rId2"/>
          <a:stretch/>
        </p:blipFill>
        <p:spPr>
          <a:xfrm>
            <a:off x="14479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2" name="Picture 6"/>
          <p:cNvPicPr/>
          <p:nvPr/>
        </p:nvPicPr>
        <p:blipFill>
          <a:blip r:embed="rId3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23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圖片 5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5" name="圖片 6"/>
          <p:cNvPicPr/>
          <p:nvPr/>
        </p:nvPicPr>
        <p:blipFill>
          <a:blip r:embed="rId3"/>
          <a:stretch/>
        </p:blipFill>
        <p:spPr>
          <a:xfrm>
            <a:off x="5799960" y="2547720"/>
            <a:ext cx="5254200" cy="245556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圖片 5"/>
          <p:cNvPicPr/>
          <p:nvPr/>
        </p:nvPicPr>
        <p:blipFill>
          <a:blip r:embed="rId2"/>
          <a:stretch/>
        </p:blipFill>
        <p:spPr>
          <a:xfrm>
            <a:off x="1451520" y="2028600"/>
            <a:ext cx="3871440" cy="3871440"/>
          </a:xfrm>
          <a:prstGeom prst="rect">
            <a:avLst/>
          </a:prstGeom>
          <a:ln>
            <a:noFill/>
          </a:ln>
        </p:spPr>
      </p:pic>
      <p:pic>
        <p:nvPicPr>
          <p:cNvPr id="228" name="圖片 6"/>
          <p:cNvPicPr/>
          <p:nvPr/>
        </p:nvPicPr>
        <p:blipFill>
          <a:blip r:embed="rId3"/>
          <a:stretch/>
        </p:blipFill>
        <p:spPr>
          <a:xfrm>
            <a:off x="7182720" y="2028600"/>
            <a:ext cx="3871440" cy="3871440"/>
          </a:xfrm>
          <a:prstGeom prst="rect">
            <a:avLst/>
          </a:prstGeom>
          <a:ln>
            <a:noFill/>
          </a:ln>
        </p:spPr>
      </p:pic>
      <p:sp>
        <p:nvSpPr>
          <p:cNvPr id="22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資料觀察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圖片 1"/>
          <p:cNvPicPr/>
          <p:nvPr/>
        </p:nvPicPr>
        <p:blipFill>
          <a:blip r:embed="rId2"/>
          <a:stretch/>
        </p:blipFill>
        <p:spPr>
          <a:xfrm>
            <a:off x="3110040" y="74880"/>
            <a:ext cx="5971320" cy="597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Content Placeholder 4"/>
          <p:cNvPicPr/>
          <p:nvPr/>
        </p:nvPicPr>
        <p:blipFill>
          <a:blip r:embed="rId2"/>
          <a:stretch/>
        </p:blipFill>
        <p:spPr>
          <a:xfrm>
            <a:off x="1451520" y="2016000"/>
            <a:ext cx="9622440" cy="3937680"/>
          </a:xfrm>
          <a:prstGeom prst="rect">
            <a:avLst/>
          </a:prstGeom>
          <a:ln>
            <a:noFill/>
          </a:ln>
        </p:spPr>
      </p:pic>
      <p:sp>
        <p:nvSpPr>
          <p:cNvPr id="23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轉換後的訓練資料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Content Placeholder 6"/>
          <p:cNvPicPr/>
          <p:nvPr/>
        </p:nvPicPr>
        <p:blipFill>
          <a:blip r:embed="rId2"/>
          <a:stretch/>
        </p:blipFill>
        <p:spPr>
          <a:xfrm>
            <a:off x="1451520" y="1994400"/>
            <a:ext cx="9602640" cy="3970440"/>
          </a:xfrm>
          <a:prstGeom prst="rect">
            <a:avLst/>
          </a:prstGeom>
          <a:ln>
            <a:noFill/>
          </a:ln>
        </p:spPr>
      </p:pic>
      <p:sp>
        <p:nvSpPr>
          <p:cNvPr id="23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轉換後的測試資料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Logistic Regression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XGBoost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451520" y="2015640"/>
            <a:ext cx="9602640" cy="417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 smtClean="0">
                <a:solidFill>
                  <a:srgbClr val="000000"/>
                </a:solidFill>
                <a:latin typeface="Microsoft JhengHei"/>
                <a:ea typeface="Microsoft JhengHei"/>
              </a:rPr>
              <a:t>對於此次比賽我們使用模型有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：XGBoost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/ Logistic Regression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針對模型訓練，我們採取以下方式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利用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xgb.importance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找出較重要的特徵並訓練模型</a:t>
            </a:r>
            <a:endParaRPr lang="en-US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相對於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Null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Model，我們有針對飽和模型進行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Baseline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模型之前的訓練，並利用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T Test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找到較重要的特徵後，進行該特徵的強化與處理</a:t>
            </a:r>
            <a:endParaRPr lang="en-US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用 try and error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的精神，根據不同且較重要的特徵選取（結合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），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進行訓練，挑選較好的模型</a:t>
            </a:r>
            <a:endParaRPr lang="en-US" sz="18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根據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proposed-final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模型，我們設不同的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seed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來訓練模型</a:t>
            </a:r>
            <a:endParaRPr lang="en-US" sz="18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我們使用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K-Fold Cross Validation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來進行模型驗證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原始資料：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根據全部資料，利用 student t test 來找到對應的 t 值（P value） ，選取重要特徵：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chest_pain</a:t>
            </a:r>
            <a:endParaRPr lang="en-US" sz="14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vessels</a:t>
            </a:r>
            <a:endParaRPr lang="en-US" sz="14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239" name="內容版面配置區 3"/>
          <p:cNvPicPr/>
          <p:nvPr/>
        </p:nvPicPr>
        <p:blipFill>
          <a:blip r:embed="rId2"/>
          <a:stretch/>
        </p:blipFill>
        <p:spPr>
          <a:xfrm>
            <a:off x="6095880" y="3308400"/>
            <a:ext cx="4516560" cy="33638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若鐵達尼存活預測是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初入資料科學、Kaggle競賽的熱門入門題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初入特徵工程，了解其過程及特徵選取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瞭解資料科學的運作過程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那此次的心臟病分類預測競賽就是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正式實作資料科學的流程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較深入進行特徵工程，用各種假設檢定、熵來了解特徵之間對答案及模型的重要性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遇到實務上的問題並嘗試著解決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專案簡介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轉換後資料（非最終模型</a:t>
            </a:r>
            <a:r>
              <a:rPr lang="en-US" sz="18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）：</a:t>
            </a:r>
            <a:endParaRPr lang="en-US" sz="18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One hot encoding</a:t>
            </a:r>
            <a:endParaRPr lang="en-US" sz="16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各別考慮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chest_pain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ecg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, slope,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0/1</a:t>
            </a:r>
            <a:endParaRPr lang="en-US" sz="14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Age：</a:t>
            </a:r>
            <a:endParaRPr lang="en-US" sz="16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cut into bins =&gt;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nonsignificant</a:t>
            </a:r>
            <a:endParaRPr lang="en-US" sz="14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linear combinations</a:t>
            </a:r>
            <a:endParaRPr lang="en-US" sz="16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examine p-value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451520" y="2015640"/>
            <a:ext cx="9602640" cy="413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轉換後資料（最終模型）：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以decision tree,  拿沒有 NA 的 column 項來預測遺失值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Vessels ； thalium_scan</a:t>
            </a:r>
            <a:endParaRPr lang="en-US" sz="14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resting_bp_without_label：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用kmeans 跑區間，最後分出5個區間：(93, 113, 133, 160, 192)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244" name="圖片 1"/>
          <p:cNvPicPr/>
          <p:nvPr/>
        </p:nvPicPr>
        <p:blipFill>
          <a:blip r:embed="rId2"/>
          <a:stretch/>
        </p:blipFill>
        <p:spPr>
          <a:xfrm>
            <a:off x="4703760" y="4353480"/>
            <a:ext cx="6814440" cy="230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451520" y="1960920"/>
            <a:ext cx="9602640" cy="419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9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轉換後資料（最終模型，承上</a:t>
            </a:r>
            <a:r>
              <a:rPr lang="en-US" sz="29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）</a:t>
            </a:r>
            <a:r>
              <a:rPr lang="en-US" sz="24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4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slope_label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6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origin category: 0,1,2</a:t>
            </a:r>
            <a:endParaRPr lang="en-US" sz="23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Since distribution like the table</a:t>
            </a:r>
            <a:endParaRPr lang="en-US" sz="23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category = 0 =&gt; 0 ； category = 1,2 =&gt; 1</a:t>
            </a:r>
            <a:endParaRPr lang="en-US" sz="20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thalium_scan</a:t>
            </a:r>
            <a:endParaRPr lang="en-US" sz="26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Origin:  3,6,7 =&gt; transform to 1,2,3</a:t>
            </a:r>
            <a:endParaRPr lang="en-US" sz="2300" b="0" strike="noStrike" spc="-1" dirty="0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300" b="0" strike="noStrike" spc="-1" dirty="0">
                <a:solidFill>
                  <a:srgbClr val="000000"/>
                </a:solidFill>
                <a:latin typeface="微軟正黑體"/>
                <a:ea typeface="微軟正黑體"/>
              </a:rPr>
              <a:t>One – hot encoding</a:t>
            </a:r>
            <a:endParaRPr lang="en-US" sz="2300" b="0" strike="noStrike" spc="-1" dirty="0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雖然有三類，但實際上只需要用兩類來概括資料：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thalium_scan_1, thalium_scan_3 </a:t>
            </a:r>
            <a:r>
              <a:rPr lang="en-US" sz="20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as feature</a:t>
            </a:r>
            <a:endParaRPr lang="en-US" sz="2000" b="0" strike="noStrike" spc="-1" dirty="0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9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實驗設定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：</a:t>
            </a:r>
            <a:endParaRPr lang="en-US" sz="26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Cross Validation：5~10</a:t>
            </a:r>
            <a:endParaRPr lang="en-US" sz="2600" b="0" strike="noStrike" spc="-1" dirty="0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根據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proposed-final </a:t>
            </a:r>
            <a:r>
              <a:rPr lang="en-US" sz="2600" b="0" strike="noStrike" spc="-1" dirty="0" err="1">
                <a:solidFill>
                  <a:srgbClr val="000000"/>
                </a:solidFill>
                <a:latin typeface="Microsoft JhengHei"/>
                <a:ea typeface="Microsoft JhengHei"/>
              </a:rPr>
              <a:t>模型，我們設不同的</a:t>
            </a:r>
            <a:r>
              <a:rPr lang="en-US" sz="2600" b="0" strike="noStrike" spc="-1" dirty="0">
                <a:solidFill>
                  <a:srgbClr val="000000"/>
                </a:solidFill>
                <a:latin typeface="Microsoft JhengHei"/>
                <a:ea typeface="Microsoft JhengHei"/>
              </a:rPr>
              <a:t> seed</a:t>
            </a:r>
            <a:endParaRPr lang="en-US" sz="2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600" b="0" strike="noStrike" spc="-1" dirty="0">
              <a:latin typeface="Arial"/>
            </a:endParaRPr>
          </a:p>
        </p:txBody>
      </p:sp>
      <p:graphicFrame>
        <p:nvGraphicFramePr>
          <p:cNvPr id="247" name="Table 3"/>
          <p:cNvGraphicFramePr/>
          <p:nvPr/>
        </p:nvGraphicFramePr>
        <p:xfrm>
          <a:off x="6918840" y="2386440"/>
          <a:ext cx="4135680" cy="1878120"/>
        </p:xfrm>
        <a:graphic>
          <a:graphicData uri="http://schemas.openxmlformats.org/drawingml/2006/table">
            <a:tbl>
              <a:tblPr/>
              <a:tblGrid>
                <a:gridCol w="137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200"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Heart_disease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0.283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0.657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0.500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B71E42"/>
                      </a:solidFill>
                    </a:lnL>
                    <a:lnR w="12240">
                      <a:solidFill>
                        <a:srgbClr val="B71E42"/>
                      </a:solidFill>
                    </a:lnR>
                    <a:lnT w="12240">
                      <a:solidFill>
                        <a:srgbClr val="B71E42"/>
                      </a:solidFill>
                    </a:lnT>
                    <a:lnB w="12240">
                      <a:solidFill>
                        <a:srgbClr val="B71E42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logistic regression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251" name="Table 2"/>
          <p:cNvGraphicFramePr/>
          <p:nvPr>
            <p:extLst>
              <p:ext uri="{D42A27DB-BD31-4B8C-83A1-F6EECF244321}">
                <p14:modId xmlns:p14="http://schemas.microsoft.com/office/powerpoint/2010/main" val="1981237925"/>
              </p:ext>
            </p:extLst>
          </p:nvPr>
        </p:nvGraphicFramePr>
        <p:xfrm>
          <a:off x="903780" y="1972989"/>
          <a:ext cx="10698120" cy="442908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model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 dirty="0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Item set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Private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Public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Baseline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 dirty="0" err="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特徵未經處理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）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chest_pain、vessels、thalium_scan、resting_bp、max_rate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0.75471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smtClean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0.86363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Slope_label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改為二類）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resting_bp_without_label、slope_label、vessels、chest_pain、thalium_scan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0.81132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chest_pain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 one-hot encoding）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resting_bp_without_label、slope_label、vessels、chest_pain_2、chest_pain_3、chest_pain_4、thalium_scan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0.77358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0.86363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Proposed-Final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thalium_scan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改為 one-hot encoding）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resting_bp_without_label、slope_label、vessels、chest_pain、thalium_scan_1、thalium_scan_3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0.86792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logistic regression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不同的 seed：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254" name="Table 3"/>
          <p:cNvGraphicFramePr/>
          <p:nvPr/>
        </p:nvGraphicFramePr>
        <p:xfrm>
          <a:off x="1783800" y="2706480"/>
          <a:ext cx="5400000" cy="1112400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seed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public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private score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0.86792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0.90909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10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0.83018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0.81818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5" name="CustomShape 4"/>
          <p:cNvSpPr/>
          <p:nvPr/>
        </p:nvSpPr>
        <p:spPr>
          <a:xfrm>
            <a:off x="1783800" y="5628240"/>
            <a:ext cx="9270360" cy="637920"/>
          </a:xfrm>
          <a:prstGeom prst="rect">
            <a:avLst/>
          </a:prstGeom>
          <a:solidFill>
            <a:schemeClr val="bg1"/>
          </a:solidFill>
          <a:ln w="12600">
            <a:solidFill>
              <a:schemeClr val="accent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The way we cut into fold is important, it can be improved if we make some tricks before cut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6" name="內容版面配置區 1"/>
          <p:cNvPicPr/>
          <p:nvPr/>
        </p:nvPicPr>
        <p:blipFill>
          <a:blip r:embed="rId2"/>
          <a:srcRect r="6744"/>
          <a:stretch/>
        </p:blipFill>
        <p:spPr>
          <a:xfrm>
            <a:off x="1783800" y="4194000"/>
            <a:ext cx="9270360" cy="955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模型設定及處理 – XGBoost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1451520" y="2015640"/>
            <a:ext cx="9602640" cy="434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特徵選取與特徵轉換：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 slope 轉換成「binary」型式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 thalium_scan 轉換成「one-hot encoding」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利用 xgb.importance 的套件，找出較重要的特徵，並訓練模型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實驗設定：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max_depth：5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eta : 0.3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n_rounds :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259" name="Table 3"/>
          <p:cNvGraphicFramePr/>
          <p:nvPr/>
        </p:nvGraphicFramePr>
        <p:xfrm>
          <a:off x="6035040" y="3803760"/>
          <a:ext cx="5582160" cy="3236040"/>
        </p:xfrm>
        <a:graphic>
          <a:graphicData uri="http://schemas.openxmlformats.org/drawingml/2006/table">
            <a:tbl>
              <a:tblPr/>
              <a:tblGrid>
                <a:gridCol w="230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Feature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Gain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Gill Sans MT"/>
                          <a:ea typeface="DejaVu Sans"/>
                        </a:rPr>
                        <a:t>Frequency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71E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thalium_scan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0.275342017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chest_pain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0.133716699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0.06557377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0.114106357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0.19672131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exercise_angina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0.010420478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High_sugar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0.007573798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599"/>
                        </a:spcAft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Microsoft JhengHei"/>
                        </a:rPr>
                        <a:t>0.01639344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 – XGBOOST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With feature engineer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Without feature engineer: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62" name="圖片 274"/>
          <p:cNvPicPr/>
          <p:nvPr/>
        </p:nvPicPr>
        <p:blipFill>
          <a:blip r:embed="rId2"/>
          <a:stretch/>
        </p:blipFill>
        <p:spPr>
          <a:xfrm>
            <a:off x="1684080" y="2664000"/>
            <a:ext cx="8876520" cy="799560"/>
          </a:xfrm>
          <a:prstGeom prst="rect">
            <a:avLst/>
          </a:prstGeom>
          <a:ln>
            <a:noFill/>
          </a:ln>
        </p:spPr>
      </p:pic>
      <p:pic>
        <p:nvPicPr>
          <p:cNvPr id="263" name="圖片 275"/>
          <p:cNvPicPr/>
          <p:nvPr/>
        </p:nvPicPr>
        <p:blipFill>
          <a:blip r:embed="rId3"/>
          <a:stretch/>
        </p:blipFill>
        <p:spPr>
          <a:xfrm>
            <a:off x="1656000" y="4077720"/>
            <a:ext cx="8823240" cy="74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265" name="圖片 6"/>
          <p:cNvPicPr/>
          <p:nvPr/>
        </p:nvPicPr>
        <p:blipFill>
          <a:blip r:embed="rId2"/>
          <a:stretch/>
        </p:blipFill>
        <p:spPr>
          <a:xfrm>
            <a:off x="6270840" y="2058120"/>
            <a:ext cx="3448800" cy="3448800"/>
          </a:xfrm>
          <a:prstGeom prst="rect">
            <a:avLst/>
          </a:prstGeom>
          <a:ln>
            <a:noFill/>
          </a:ln>
        </p:spPr>
      </p:pic>
      <p:pic>
        <p:nvPicPr>
          <p:cNvPr id="266" name="內容版面配置區 7"/>
          <p:cNvPicPr/>
          <p:nvPr/>
        </p:nvPicPr>
        <p:blipFill>
          <a:blip r:embed="rId3"/>
          <a:stretch/>
        </p:blipFill>
        <p:spPr>
          <a:xfrm>
            <a:off x="2262240" y="2058120"/>
            <a:ext cx="3448800" cy="344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實驗結果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1451520" y="2015640"/>
            <a:ext cx="9602640" cy="39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小結：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 我們使用了 Accuracy, Test Error 來進行衡量，以找到最佳之模型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針對不同的資料處理及標籤設定，會有不同訓練結果。加上我們採取不同標籤的結合來訓練模型，以及改變 seed 也會影響結果。綜合以上，我們最後且最佳模型有很大進步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對於此次比賽的結果， 我們認為資料的特徵工程及選擇較為困難，因為不知道何者是最重要且必要的特徵。此外，訓練時的抽樣方法也需多加要研究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1451520" y="2015640"/>
            <a:ext cx="9602640" cy="415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Age interval（年齡區間劃分）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出自《老年性生理學和老年的性生活》一書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Blood pressure interval（血壓區間劃分）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Cholestoral interval（總膽固醇區間劃分）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啟新診所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馬偕醫院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資料處理：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https://www.datacamp.com/community/tutorials/contingency-tables-r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https://www.pluralsight.com/guides/cleaning-up-data-from-outliers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https://www.gastonsanchez.com/r4strings/formatting.html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https://www.guru99.com/r-data-frames.html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共有欄位如下：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資料輸入輸出</a:t>
            </a:r>
            <a:endParaRPr lang="en-US" sz="3200" b="0" strike="noStrike" spc="-1">
              <a:latin typeface="Arial"/>
            </a:endParaRPr>
          </a:p>
        </p:txBody>
      </p:sp>
      <p:graphicFrame>
        <p:nvGraphicFramePr>
          <p:cNvPr id="177" name="Table 3"/>
          <p:cNvGraphicFramePr/>
          <p:nvPr/>
        </p:nvGraphicFramePr>
        <p:xfrm>
          <a:off x="2031840" y="2779200"/>
          <a:ext cx="8127720" cy="3381120"/>
        </p:xfrm>
        <a:graphic>
          <a:graphicData uri="http://schemas.openxmlformats.org/drawingml/2006/table">
            <a:tbl>
              <a:tblPr/>
              <a:tblGrid>
                <a:gridCol w="406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Id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Max rate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Exercise angina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Sex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St depression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Chest pain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Slope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Resting bp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Vessels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Cholestoral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Thalium scan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High sugar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Heart disease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5CC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  <a:ea typeface="DejaVu Sans"/>
                        </a:rPr>
                        <a:t>Ecg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2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參考出處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1451520" y="2015640"/>
            <a:ext cx="9602640" cy="415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套件引用：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2"/>
              </a:rPr>
              <a:t>https://cran.r-project.org/web/packages/hash/hash.pdf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3"/>
              </a:rPr>
              <a:t>https://stackoverflow.com/questions/23765996/get-all-keys-from-ruby-hash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4"/>
              </a:rPr>
              <a:t>https://www.rdocumentation.org/packages/tibble/versions/1.4.2/topics/add_column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5"/>
              </a:rPr>
              <a:t>https://stackoverflow.com/questions/45741498/add-column-in-tibble-with-variable-column-name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6"/>
              </a:rPr>
              <a:t>https://statmath.wu.ac.at/projects/vcd/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7"/>
              </a:rPr>
              <a:t>https://rdrr.io/cran/infotheo/man/mutinformation.html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8"/>
              </a:rPr>
              <a:t>https://cran.r-project.org/web/packages/infotheo/infotheo.pdf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9"/>
              </a:rPr>
              <a:t>https://www.rdocumentation.org/packages/stringr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0"/>
              </a:rPr>
              <a:t>https://stringr.tidyverse.org/reference/str_detect.html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FA2B5C"/>
                </a:solidFill>
                <a:uFillTx/>
                <a:latin typeface="Microsoft JhengHei"/>
                <a:ea typeface="Microsoft JhengHei"/>
                <a:hlinkClick r:id="rId11"/>
              </a:rPr>
              <a:t>https://www.rdocumentation.org/packages/vcd/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454400" y="1756080"/>
            <a:ext cx="8642520" cy="188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 strike="noStrike" cap="all" spc="-1">
                <a:solidFill>
                  <a:srgbClr val="000000"/>
                </a:solidFill>
                <a:latin typeface="Gill Sans MT"/>
                <a:ea typeface="DejaVu Sans"/>
              </a:rPr>
              <a:t>Any questions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454400" y="3806280"/>
            <a:ext cx="86295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45000">
            <a:normAutofit/>
          </a:bodyPr>
          <a:lstStyle/>
          <a:p>
            <a:pPr>
              <a:lnSpc>
                <a:spcPct val="120000"/>
              </a:lnSpc>
              <a:spcBef>
                <a:spcPts val="1001"/>
              </a:spcBef>
            </a:pPr>
            <a:r>
              <a:rPr lang="en-US" sz="40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END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451520" y="2015640"/>
            <a:ext cx="9602640" cy="420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轉換之前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為什麼要轉換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如何轉換與處理資料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各欄位原始格式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預期各欄位轉換後格式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資料觀察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轉換後的資料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訓練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測試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理解、觀察各欄位資料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進行適當的轉換於特定欄位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觀察轉換後的分佈，例如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受試者的年齡區間分佈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受試者的性別分佈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受試者的總膽固醇區間分佈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各個欄位與心臟病的關係程度為何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…等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1" name="圖片 4"/>
          <p:cNvPicPr/>
          <p:nvPr/>
        </p:nvPicPr>
        <p:blipFill>
          <a:blip r:embed="rId2"/>
          <a:stretch/>
        </p:blipFill>
        <p:spPr>
          <a:xfrm>
            <a:off x="7440840" y="1933920"/>
            <a:ext cx="3613320" cy="3613320"/>
          </a:xfrm>
          <a:prstGeom prst="rect">
            <a:avLst/>
          </a:prstGeom>
          <a:ln>
            <a:noFill/>
          </a:ln>
        </p:spPr>
      </p:pic>
      <p:sp>
        <p:nvSpPr>
          <p:cNvPr id="182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轉換之前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多數欄位原始型態是數值型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資料範圍相當大時，觀察其分佈會有些困難</a:t>
            </a:r>
            <a:endParaRPr lang="en-US" sz="20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因此需要做適當的資料轉換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84" name="圖片 7"/>
          <p:cNvPicPr/>
          <p:nvPr/>
        </p:nvPicPr>
        <p:blipFill>
          <a:blip r:embed="rId2"/>
          <a:stretch/>
        </p:blipFill>
        <p:spPr>
          <a:xfrm>
            <a:off x="7038000" y="2036520"/>
            <a:ext cx="4016160" cy="4016160"/>
          </a:xfrm>
          <a:prstGeom prst="rect">
            <a:avLst/>
          </a:prstGeom>
          <a:ln>
            <a:noFill/>
          </a:ln>
        </p:spPr>
      </p:pic>
      <p:sp>
        <p:nvSpPr>
          <p:cNvPr id="185" name="CustomShape 2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為什麼要轉換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前處理：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Outlier：（&gt; 第三四分位 + 0.5*IQR； &lt; 第一四分位 - 0.5*IQR ）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將個欄位 outlier 的 index 記錄起來，找將共同的 id 的資料並移除</a:t>
            </a:r>
            <a:endParaRPr lang="en-US" sz="16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其他 outlier 則用最大值或最小值補齊，避免訓練時讓模型訓練錯誤</a:t>
            </a:r>
            <a:endParaRPr lang="en-US" sz="1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NA Numbers：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找到 NA 的欄位資料，並用 median 來填補（因為沒有連續型數值變數有 NA，所以對類別變數則用 median）</a:t>
            </a:r>
            <a:endParaRPr lang="en-US" sz="16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Normalize：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這部分未處理，已包含在建模裡面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1451520" y="1350000"/>
            <a:ext cx="9602640" cy="5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200" b="0" strike="noStrike" cap="all" spc="-1">
                <a:solidFill>
                  <a:srgbClr val="000000"/>
                </a:solidFill>
                <a:latin typeface="Microsoft JhengHei"/>
                <a:ea typeface="Microsoft JhengHei"/>
              </a:rPr>
              <a:t>資料前處理 – 如何轉換與處理資料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451520" y="2015640"/>
            <a:ext cx="9602640" cy="344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數值變數：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區間化：利用 kmeans 方法，找到最大組間距離、最小組內距離的 K 點。並利用 cut 針對 K 個中心找到相對應的區間，Label 化</a:t>
            </a:r>
            <a:endParaRPr lang="en-US" sz="1800" b="0" strike="noStrike" spc="-1">
              <a:latin typeface="Arial"/>
            </a:endParaRPr>
          </a:p>
          <a:p>
            <a:pPr marL="228600" indent="-22788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類別變數：</a:t>
            </a:r>
            <a:endParaRPr lang="en-US" sz="20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連結變數與答案之間的關係，算出 contingency table</a:t>
            </a:r>
            <a:endParaRPr lang="en-US" sz="1800" b="0" strike="noStrike" spc="-1">
              <a:latin typeface="Arial"/>
            </a:endParaRPr>
          </a:p>
          <a:p>
            <a:pPr marL="685800" lvl="1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變數間的重要性與相關性</a:t>
            </a:r>
            <a:endParaRPr lang="en-US" sz="18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Chi Square 假設檢定：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當 p value 小於 alpha（0.05），則拒絕 H0，也就是兩變數之間相關；反之則接受 H0，即兩變數獨立</a:t>
            </a:r>
            <a:endParaRPr lang="en-US" sz="1400" b="0" strike="noStrike" spc="-1">
              <a:latin typeface="Arial"/>
            </a:endParaRPr>
          </a:p>
          <a:p>
            <a:pPr marL="1143000" lvl="2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Mutual Information：</a:t>
            </a:r>
            <a:endParaRPr lang="en-US" sz="1600" b="0" strike="noStrike" spc="-1">
              <a:latin typeface="Arial"/>
            </a:endParaRPr>
          </a:p>
          <a:p>
            <a:pPr marL="1600200" lvl="3" indent="-22788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en-US" sz="1400" b="0" strike="noStrike" spc="-1">
                <a:solidFill>
                  <a:srgbClr val="000000"/>
                </a:solidFill>
                <a:latin typeface="Microsoft JhengHei"/>
                <a:ea typeface="Microsoft JhengHei"/>
              </a:rPr>
              <a:t>利用相互資訊熵，來觀察變數對於答案 Label 的重要程度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90" name="Picture 4"/>
          <p:cNvPicPr/>
          <p:nvPr/>
        </p:nvPicPr>
        <p:blipFill>
          <a:blip r:embed="rId2"/>
          <a:stretch/>
        </p:blipFill>
        <p:spPr>
          <a:xfrm>
            <a:off x="7545960" y="5108760"/>
            <a:ext cx="3954240" cy="7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7345</TotalTime>
  <Words>889</Words>
  <Application>Microsoft Office PowerPoint</Application>
  <PresentationFormat>寬螢幕</PresentationFormat>
  <Paragraphs>321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4</vt:i4>
      </vt:variant>
      <vt:variant>
        <vt:lpstr>投影片標題</vt:lpstr>
      </vt:variant>
      <vt:variant>
        <vt:i4>41</vt:i4>
      </vt:variant>
    </vt:vector>
  </HeadingPairs>
  <TitlesOfParts>
    <vt:vector size="52" baseType="lpstr">
      <vt:lpstr>DejaVu Sans</vt:lpstr>
      <vt:lpstr>Microsoft JhengHei</vt:lpstr>
      <vt:lpstr>Microsoft JhengHei</vt:lpstr>
      <vt:lpstr>Arial</vt:lpstr>
      <vt:lpstr>Gill Sans MT</vt:lpstr>
      <vt:lpstr>Symbol</vt:lpstr>
      <vt:lpstr>Wingdings</vt:lpstr>
      <vt:lpstr>Office Theme</vt:lpstr>
      <vt:lpstr>Office Theme</vt:lpstr>
      <vt:lpstr>Office Theme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showin</cp:lastModifiedBy>
  <cp:revision>154</cp:revision>
  <dcterms:created xsi:type="dcterms:W3CDTF">2020-06-09T15:22:23Z</dcterms:created>
  <dcterms:modified xsi:type="dcterms:W3CDTF">2020-06-16T02:42:39Z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寬螢幕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41</vt:i4>
  </property>
</Properties>
</file>