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title style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ACAAFD-8277-4A16-9FFF-0ECE5425677D}" type="datetime">
              <a:rPr lang="en-US" sz="1000" b="0" strike="noStrike" spc="-1">
                <a:solidFill>
                  <a:srgbClr val="8B8B8B"/>
                </a:solidFill>
                <a:latin typeface="Microsoft JhengHei"/>
                <a:ea typeface="Microsoft JhengHei"/>
              </a:rPr>
              <a:t>6/15/2020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33F93712-8827-4E21-8CD9-0F95149D0BF2}" type="slidenum">
              <a:rPr lang="en-US" sz="2800" b="0" strike="noStrike" spc="-1">
                <a:solidFill>
                  <a:srgbClr val="B71E42"/>
                </a:solidFill>
                <a:latin typeface="Microsoft JhengHei"/>
                <a:ea typeface="Microsoft JhengHei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51520" y="1350000"/>
            <a:ext cx="9603000" cy="50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Fifth level</a:t>
            </a:r>
            <a:endParaRPr lang="en-US" sz="1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0B461-986D-432D-83E6-D7EFDFFD41C0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6/15/2020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B155F261-E2B5-42D2-B8CC-795CF88DA316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324F65-F1AA-4B75-8765-898A4D8D7AB6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6/15/2020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BB2E6B2D-0F35-4227-A896-1DC3D0045D21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請按這裡編輯題名文字格式</a:t>
            </a: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Gill Sans MT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Gill Sans MT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Gill Sans MT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FABC76-C64F-46A1-A39E-482301AA57DE}" type="datetime">
              <a:rPr lang="en-US" sz="1000" b="0" strike="noStrike" spc="-1">
                <a:solidFill>
                  <a:srgbClr val="8B8B8B"/>
                </a:solidFill>
                <a:latin typeface="Gill Sans MT"/>
              </a:rPr>
              <a:t>6/15/2020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ADD11D30-8E5A-49ED-AA73-FDC7E58A8274}" type="slidenum">
              <a:rPr lang="en-US" sz="2800" b="0" strike="noStrike" spc="-1">
                <a:solidFill>
                  <a:srgbClr val="B71E42"/>
                </a:solidFill>
                <a:latin typeface="Gill Sans MT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42" name="Line 8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lang="en-US" sz="6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417760" y="3531240"/>
            <a:ext cx="4755600" cy="1557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日期：2020.06.1608753204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182520" y="3611160"/>
            <a:ext cx="18720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Table 1"/>
          <p:cNvGraphicFramePr/>
          <p:nvPr/>
        </p:nvGraphicFramePr>
        <p:xfrm>
          <a:off x="1450800" y="2016000"/>
          <a:ext cx="9604080" cy="380376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integer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resting_bp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4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Table 1"/>
          <p:cNvGraphicFramePr/>
          <p:nvPr/>
        </p:nvGraphicFramePr>
        <p:xfrm>
          <a:off x="1450800" y="2016000"/>
          <a:ext cx="9604080" cy="338112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Heart_disease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6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 1"/>
          <p:cNvGraphicFramePr/>
          <p:nvPr/>
        </p:nvGraphicFramePr>
        <p:xfrm>
          <a:off x="1450440" y="2189880"/>
          <a:ext cx="9604080" cy="5035320"/>
        </p:xfrm>
        <a:graphic>
          <a:graphicData uri="http://schemas.openxmlformats.org/drawingml/2006/table">
            <a:tbl>
              <a:tblPr/>
              <a:tblGrid>
                <a:gridCol w="217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Remark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age_interval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resting_bp_interval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cholestoral_interval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Filling up 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Filling up NA, (3, 6, 7) -&gt;(1,2,3)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0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11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3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4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6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7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19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2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8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2" name="Picture 4"/>
          <p:cNvPicPr/>
          <p:nvPr/>
        </p:nvPicPr>
        <p:blipFill>
          <a:blip r:embed="rId3"/>
          <a:srcRect b="5315"/>
          <a:stretch/>
        </p:blipFill>
        <p:spPr>
          <a:xfrm>
            <a:off x="6965280" y="2028600"/>
            <a:ext cx="4089240" cy="387180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3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5" name="Picture 5"/>
          <p:cNvPicPr/>
          <p:nvPr/>
        </p:nvPicPr>
        <p:blipFill>
          <a:blip r:embed="rId3"/>
          <a:srcRect b="5354"/>
          <a:stretch/>
        </p:blipFill>
        <p:spPr>
          <a:xfrm>
            <a:off x="6945120" y="2028600"/>
            <a:ext cx="4109400" cy="3889080"/>
          </a:xfrm>
          <a:prstGeom prst="rect">
            <a:avLst/>
          </a:prstGeom>
          <a:ln>
            <a:noFill/>
          </a:ln>
        </p:spPr>
      </p:pic>
      <p:sp>
        <p:nvSpPr>
          <p:cNvPr id="226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1"/>
          <p:cNvPicPr/>
          <p:nvPr/>
        </p:nvPicPr>
        <p:blipFill>
          <a:blip r:embed="rId2"/>
          <a:stretch/>
        </p:blipFill>
        <p:spPr>
          <a:xfrm>
            <a:off x="13687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28" name="Picture 7"/>
          <p:cNvPicPr/>
          <p:nvPr/>
        </p:nvPicPr>
        <p:blipFill>
          <a:blip r:embed="rId3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29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4" name="圖片 3"/>
          <p:cNvPicPr/>
          <p:nvPr/>
        </p:nvPicPr>
        <p:blipFill>
          <a:blip r:embed="rId2"/>
          <a:stretch/>
        </p:blipFill>
        <p:spPr>
          <a:xfrm>
            <a:off x="6095880" y="2015640"/>
            <a:ext cx="3533760" cy="35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1" name="Picture 5"/>
          <p:cNvPicPr/>
          <p:nvPr/>
        </p:nvPicPr>
        <p:blipFill>
          <a:blip r:embed="rId3"/>
          <a:srcRect b="4813"/>
          <a:stretch/>
        </p:blipFill>
        <p:spPr>
          <a:xfrm>
            <a:off x="6986880" y="2028600"/>
            <a:ext cx="4067640" cy="3871800"/>
          </a:xfrm>
          <a:prstGeom prst="rect">
            <a:avLst/>
          </a:prstGeom>
          <a:ln>
            <a:noFill/>
          </a:ln>
        </p:spPr>
      </p:pic>
      <p:sp>
        <p:nvSpPr>
          <p:cNvPr id="23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10"/>
          <p:cNvPicPr/>
          <p:nvPr/>
        </p:nvPicPr>
        <p:blipFill>
          <a:blip r:embed="rId2"/>
          <a:stretch/>
        </p:blipFill>
        <p:spPr>
          <a:xfrm>
            <a:off x="14479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4" name="Picture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37" name="圖片 6"/>
          <p:cNvPicPr/>
          <p:nvPr/>
        </p:nvPicPr>
        <p:blipFill>
          <a:blip r:embed="rId3"/>
          <a:stretch/>
        </p:blipFill>
        <p:spPr>
          <a:xfrm>
            <a:off x="5799960" y="2547720"/>
            <a:ext cx="5254560" cy="245592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800" cy="3871800"/>
          </a:xfrm>
          <a:prstGeom prst="rect">
            <a:avLst/>
          </a:prstGeom>
          <a:ln>
            <a:noFill/>
          </a:ln>
        </p:spPr>
      </p:pic>
      <p:pic>
        <p:nvPicPr>
          <p:cNvPr id="240" name="圖片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800" cy="3871800"/>
          </a:xfrm>
          <a:prstGeom prst="rect">
            <a:avLst/>
          </a:prstGeom>
          <a:ln>
            <a:noFill/>
          </a:ln>
        </p:spPr>
      </p:pic>
      <p:sp>
        <p:nvSpPr>
          <p:cNvPr id="241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圖片 1"/>
          <p:cNvPicPr/>
          <p:nvPr/>
        </p:nvPicPr>
        <p:blipFill>
          <a:blip r:embed="rId2"/>
          <a:stretch/>
        </p:blipFill>
        <p:spPr>
          <a:xfrm>
            <a:off x="3110040" y="74880"/>
            <a:ext cx="5971680" cy="597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Content Placeholder 4"/>
          <p:cNvPicPr/>
          <p:nvPr/>
        </p:nvPicPr>
        <p:blipFill>
          <a:blip r:embed="rId2"/>
          <a:stretch/>
        </p:blipFill>
        <p:spPr>
          <a:xfrm>
            <a:off x="1451520" y="2016000"/>
            <a:ext cx="9622800" cy="3938040"/>
          </a:xfrm>
          <a:prstGeom prst="rect">
            <a:avLst/>
          </a:prstGeom>
          <a:ln>
            <a:noFill/>
          </a:ln>
        </p:spPr>
      </p:pic>
      <p:sp>
        <p:nvSpPr>
          <p:cNvPr id="244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Content Placeholder 6"/>
          <p:cNvPicPr/>
          <p:nvPr/>
        </p:nvPicPr>
        <p:blipFill>
          <a:blip r:embed="rId2"/>
          <a:stretch/>
        </p:blipFill>
        <p:spPr>
          <a:xfrm>
            <a:off x="1451520" y="1994400"/>
            <a:ext cx="9603000" cy="397080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XGBoost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1451520" y="2015640"/>
            <a:ext cx="9603000" cy="434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slope 轉換成「binary」型式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thalium_scan 轉換成「one-hot encoding」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的套件，找出較重要的特徵，並訓練模型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max_depth：5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51" name="Table 3"/>
          <p:cNvGraphicFramePr/>
          <p:nvPr/>
        </p:nvGraphicFramePr>
        <p:xfrm>
          <a:off x="6035040" y="3803760"/>
          <a:ext cx="5582160" cy="3236040"/>
        </p:xfrm>
        <a:graphic>
          <a:graphicData uri="http://schemas.openxmlformats.org/drawingml/2006/table">
            <a:tbl>
              <a:tblPr/>
              <a:tblGrid>
                <a:gridCol w="23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Feature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Gain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Frequency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原始資料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student t test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來找到對應的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值（P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value） ，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選取重要特徵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4" name="內容版面配置區 3"/>
          <p:cNvPicPr/>
          <p:nvPr/>
        </p:nvPicPr>
        <p:blipFill>
          <a:blip r:embed="rId2"/>
          <a:stretch/>
        </p:blipFill>
        <p:spPr>
          <a:xfrm>
            <a:off x="6095880" y="3308400"/>
            <a:ext cx="4516920" cy="336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初入資料科學、Kaggle競賽的熱門入門題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各別考慮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ecg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slope,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三變數：0/1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Age：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nonsignificant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451520" y="2015640"/>
            <a:ext cx="9603000" cy="4137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以decision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tree,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拿沒有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NA 的 column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項來預測遺失值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Vessels ；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</a:t>
            </a: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用kmeans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跑區間，最後分出5個區間：(93, 113, 133, 160, 192)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  <a:p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9" name="圖片 1"/>
          <p:cNvPicPr/>
          <p:nvPr/>
        </p:nvPicPr>
        <p:blipFill>
          <a:blip r:embed="rId2"/>
          <a:stretch/>
        </p:blipFill>
        <p:spPr>
          <a:xfrm>
            <a:off x="4703760" y="4353480"/>
            <a:ext cx="6814800" cy="2307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1451520" y="1960920"/>
            <a:ext cx="9603000" cy="4192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</a:t>
            </a:r>
            <a:r>
              <a:rPr lang="en-US" sz="29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category: 0,1,2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Since distribution like the table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 = 0 =&gt; 0 ； category = 1,2 =&gt; 1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Origin:  3,6,7 =&gt; transform to 1,2,3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 – hot encoding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雖然有三類，但實際上只需要用兩類來概括資料：thalium_scan_1 + thalium_scan_3 as feature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Cross Validation：5~10</a:t>
            </a:r>
            <a:endParaRPr lang="en-US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</a:t>
            </a:r>
            <a:endParaRPr lang="en-US" sz="2600" b="0" strike="noStrike" spc="-1" dirty="0">
              <a:solidFill>
                <a:srgbClr val="000000"/>
              </a:solidFill>
              <a:latin typeface="Gill Sans MT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62" name="Table 3"/>
          <p:cNvGraphicFramePr/>
          <p:nvPr/>
        </p:nvGraphicFramePr>
        <p:xfrm>
          <a:off x="6918840" y="2386440"/>
          <a:ext cx="4135680" cy="1878120"/>
        </p:xfrm>
        <a:graphic>
          <a:graphicData uri="http://schemas.openxmlformats.org/drawingml/2006/table">
            <a:tbl>
              <a:tblPr/>
              <a:tblGrid>
                <a:gridCol w="13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slope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Heart_disease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0.283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0.657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0.500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451520" y="2015640"/>
            <a:ext cx="9603000" cy="41803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對於此次比賽我們使用模型有：XGBoost / Logistic Regression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找出較重要的特徵並訓練模型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相對於 Null Model，我們有針對飽和模型進行 Baseline 模型之前的訓練，並利用 T Test 找到較重要的特徵後，進行該特徵的強化與處理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 try and error 的精神，根據不同且較重要的特徵選取（結合），進行訓練，挑選較好的模型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根據 proposed-final 模型，我們設不同的 seed 來訓練模型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我們使用 K-Fold Cross Validation 來進行模型驗證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66" name="Table 2"/>
          <p:cNvGraphicFramePr/>
          <p:nvPr>
            <p:extLst>
              <p:ext uri="{D42A27DB-BD31-4B8C-83A1-F6EECF244321}">
                <p14:modId xmlns:p14="http://schemas.microsoft.com/office/powerpoint/2010/main" val="3939715634"/>
              </p:ext>
            </p:extLst>
          </p:nvPr>
        </p:nvGraphicFramePr>
        <p:xfrm>
          <a:off x="903960" y="1794043"/>
          <a:ext cx="10698120" cy="5063957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model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</a:rPr>
                        <a:t>Item set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XGBoost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thalium_scan、chest_pain、cholestoral、exercise_angina、High_sugar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Baseline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特徵未經處理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chest_pain、vessels、thalium_scan、resting_bp、max_rate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Proposed-A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resting_bp_without_label、slope_label、vessels、chest_pain、thalium_scan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0.81132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Proposed-C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 one-hot encoding）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resting_bp_without_label、slope_label、vessels、chest_pain_2、chest_pain_3、chest_pain_4、thalium_scan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0.77358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Proposed-Final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 one-hot encoding）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resting_bp_without_label、slope_label、vessels、chest_pain、thalium_scan_1、thalium_scan_3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不同的 seed：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1783800" y="2706480"/>
          <a:ext cx="5400000" cy="11124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0.81818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1" name="CustomShape 4"/>
          <p:cNvSpPr/>
          <p:nvPr/>
        </p:nvSpPr>
        <p:spPr>
          <a:xfrm>
            <a:off x="1783800" y="5628240"/>
            <a:ext cx="9270720" cy="63828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</a:rPr>
              <a:t>The way we cut into fold is important, it can be improved if we make some tricks before cut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2" name="內容版面配置區 1"/>
          <p:cNvPicPr/>
          <p:nvPr/>
        </p:nvPicPr>
        <p:blipFill>
          <a:blip r:embed="rId2"/>
          <a:srcRect r="6744"/>
          <a:stretch/>
        </p:blipFill>
        <p:spPr>
          <a:xfrm>
            <a:off x="1783800" y="4194000"/>
            <a:ext cx="9270720" cy="95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XGBOOST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5" name="圖片 274"/>
          <p:cNvPicPr/>
          <p:nvPr/>
        </p:nvPicPr>
        <p:blipFill>
          <a:blip r:embed="rId2"/>
          <a:stretch/>
        </p:blipFill>
        <p:spPr>
          <a:xfrm>
            <a:off x="1684080" y="2664000"/>
            <a:ext cx="8876880" cy="799920"/>
          </a:xfrm>
          <a:prstGeom prst="rect">
            <a:avLst/>
          </a:prstGeom>
          <a:ln>
            <a:noFill/>
          </a:ln>
        </p:spPr>
      </p:pic>
      <p:pic>
        <p:nvPicPr>
          <p:cNvPr id="276" name="圖片 275"/>
          <p:cNvPicPr/>
          <p:nvPr/>
        </p:nvPicPr>
        <p:blipFill>
          <a:blip r:embed="rId3"/>
          <a:stretch/>
        </p:blipFill>
        <p:spPr>
          <a:xfrm>
            <a:off x="1656000" y="4077720"/>
            <a:ext cx="8823600" cy="7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8" name="圖片 6"/>
          <p:cNvPicPr/>
          <p:nvPr/>
        </p:nvPicPr>
        <p:blipFill>
          <a:blip r:embed="rId2"/>
          <a:stretch/>
        </p:blipFill>
        <p:spPr>
          <a:xfrm>
            <a:off x="6270840" y="2058120"/>
            <a:ext cx="3449160" cy="3449160"/>
          </a:xfrm>
          <a:prstGeom prst="rect">
            <a:avLst/>
          </a:prstGeom>
          <a:ln>
            <a:noFill/>
          </a:ln>
        </p:spPr>
      </p:pic>
      <p:pic>
        <p:nvPicPr>
          <p:cNvPr id="279" name="內容版面配置區 7"/>
          <p:cNvPicPr/>
          <p:nvPr/>
        </p:nvPicPr>
        <p:blipFill>
          <a:blip r:embed="rId3"/>
          <a:stretch/>
        </p:blipFill>
        <p:spPr>
          <a:xfrm>
            <a:off x="2262240" y="2058120"/>
            <a:ext cx="3449160" cy="34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1451520" y="2015640"/>
            <a:ext cx="9603000" cy="396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 我們使用了 Accuracy, Test Error 來進行衡量，以找到最佳之模型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seed 也會影響結果。綜合以上，我們最後且最佳模型有很大進步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451520" y="2015640"/>
            <a:ext cx="9603000" cy="415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Age interval（年齡區間劃分）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出自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《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老年性生理學和老年的性生活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》</a:t>
            </a: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一書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Blood pressure interval</a:t>
            </a: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（血壓區間劃分）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interval（總膽固醇區間劃分）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啟新診所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馬偕醫院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https://www.datacamp.com/community/tutorials/contingency-tables-r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https://www.pluralsight.com/guides/cleaning-up-data-from-outliers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https://www.gastonsanchez.com/r4strings/formatting.html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https://www.guru99.com/r-data-frames.html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graphicFrame>
        <p:nvGraphicFramePr>
          <p:cNvPr id="189" name="Table 3"/>
          <p:cNvGraphicFramePr/>
          <p:nvPr/>
        </p:nvGraphicFramePr>
        <p:xfrm>
          <a:off x="2031840" y="2779200"/>
          <a:ext cx="8127720" cy="33811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Max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Exercise 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 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Chest 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Resting 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Thalium 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High 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Heart 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451520" y="2015640"/>
            <a:ext cx="9603000" cy="4156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https://cran.r-project.org/web/packages/hash/hash.pdf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https://stackoverflow.com/questions/23765996/get-all-keys-from-ruby-hash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https://www.rdocumentation.org/packages/tibble/versions/1.4.2/topics/add_column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https://stackoverflow.com/questions/45741498/add-column-in-tibble-with-variable-column-name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https://statmath.wu.ac.at/projects/vcd/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https://rdrr.io/cran/infotheo/man/mutinformation.html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https://cran.r-project.org/web/packages/infotheo/infotheo.pdf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https://www.rdocumentation.org/packages/stringr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https://stringr.tidyverse.org/reference/str_detect.html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https://www.rdocumentation.org/packages/vcd/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</a:rPr>
              <a:t>Any questions</a:t>
            </a:r>
            <a:endParaRPr lang="en-US" sz="4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>
            <a:noFill/>
          </a:ln>
        </p:spPr>
        <p:txBody>
          <a:bodyPr t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Gill Sans MT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451520" y="2015640"/>
            <a:ext cx="9603000" cy="420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…等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3" name="圖片 4"/>
          <p:cNvPicPr/>
          <p:nvPr/>
        </p:nvPicPr>
        <p:blipFill>
          <a:blip r:embed="rId2"/>
          <a:stretch/>
        </p:blipFill>
        <p:spPr>
          <a:xfrm>
            <a:off x="7440840" y="1933920"/>
            <a:ext cx="3613680" cy="3613680"/>
          </a:xfrm>
          <a:prstGeom prst="rect">
            <a:avLst/>
          </a:prstGeom>
          <a:ln>
            <a:noFill/>
          </a:ln>
        </p:spPr>
      </p:pic>
      <p:sp>
        <p:nvSpPr>
          <p:cNvPr id="194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6" name="圖片 7"/>
          <p:cNvPicPr/>
          <p:nvPr/>
        </p:nvPicPr>
        <p:blipFill>
          <a:blip r:embed="rId2"/>
          <a:stretch/>
        </p:blipFill>
        <p:spPr>
          <a:xfrm>
            <a:off x="7038000" y="2036520"/>
            <a:ext cx="4016520" cy="4016520"/>
          </a:xfrm>
          <a:prstGeom prst="rect">
            <a:avLst/>
          </a:prstGeom>
          <a:ln>
            <a:noFill/>
          </a:ln>
        </p:spPr>
      </p:pic>
      <p:sp>
        <p:nvSpPr>
          <p:cNvPr id="197" name="TextShape 2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Outlier：（&gt; 第三四分位 + 0.5*IQR； &lt; 第一四分位 - 0.5*IQR ）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將個欄位 outlier 的 index 記錄起來，找將共同的 id 的資料並移除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其他 outlier 則用最大值或最小值補齊，避免訓練時讓模型訓練錯誤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NA Numbers：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找到 NA 的欄位資料，並用 median 來填補（因為沒有連續型數值變數有 NA，所以對類別變數則用 median）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Normalize：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451520" y="1350000"/>
            <a:ext cx="9603000" cy="5032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kmeans 方法，找到最大組間距離、最小組內距離的 K 點。並利用 cut 針對 K 個中心找到相對應的區間，Label 化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contingency table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Chi Square 假設檢定：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當 p value 小於 alpha（0.05），則拒絕 H0，也就是兩變數之間相關；反之則接受 H0，即兩變數獨立</a:t>
            </a:r>
            <a:endParaRPr lang="en-US" sz="1400" b="0" strike="noStrike" spc="-1">
              <a:solidFill>
                <a:srgbClr val="000000"/>
              </a:solidFill>
              <a:latin typeface="Gill Sans MT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Mutual Information：</a:t>
            </a:r>
            <a:endParaRPr lang="en-US" sz="1600" b="0" strike="noStrike" spc="-1">
              <a:solidFill>
                <a:srgbClr val="000000"/>
              </a:solidFill>
              <a:latin typeface="Gill Sans MT"/>
            </a:endParaRP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Label 的重要程度</a:t>
            </a:r>
            <a:endParaRPr lang="en-US" sz="1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2" name="Picture 4"/>
          <p:cNvPicPr/>
          <p:nvPr/>
        </p:nvPicPr>
        <p:blipFill>
          <a:blip r:embed="rId2"/>
          <a:stretch/>
        </p:blipFill>
        <p:spPr>
          <a:xfrm>
            <a:off x="7545960" y="5108760"/>
            <a:ext cx="3954600" cy="71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7293</TotalTime>
  <Words>896</Words>
  <Application>Microsoft Office PowerPoint</Application>
  <PresentationFormat>寬螢幕</PresentationFormat>
  <Paragraphs>326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41</vt:i4>
      </vt:variant>
    </vt:vector>
  </HeadingPairs>
  <TitlesOfParts>
    <vt:vector size="53" baseType="lpstr">
      <vt:lpstr>DejaVu Sans</vt:lpstr>
      <vt:lpstr>Microsoft JhengHei</vt:lpstr>
      <vt:lpstr>Microsoft JhengHei</vt:lpstr>
      <vt:lpstr>Arial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showin</cp:lastModifiedBy>
  <cp:revision>149</cp:revision>
  <dcterms:created xsi:type="dcterms:W3CDTF">2020-06-09T15:22:23Z</dcterms:created>
  <dcterms:modified xsi:type="dcterms:W3CDTF">2020-06-15T06:54:40Z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40</vt:i4>
  </property>
</Properties>
</file>