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520" cy="1887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17760" y="3531240"/>
            <a:ext cx="4755240" cy="15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日期：</a:t>
            </a:r>
            <a:r>
              <a:rPr lang="en-US" sz="1800" b="0" strike="noStrike" cap="all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2020.06.16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182520" y="3611160"/>
            <a:ext cx="1871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 1"/>
          <p:cNvGraphicFramePr/>
          <p:nvPr/>
        </p:nvGraphicFramePr>
        <p:xfrm>
          <a:off x="1450800" y="2016000"/>
          <a:ext cx="9603720" cy="380340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integer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/>
        </p:nvGraphicFramePr>
        <p:xfrm>
          <a:off x="1450800" y="2016000"/>
          <a:ext cx="9603720" cy="338076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/>
        </p:nvGraphicFramePr>
        <p:xfrm>
          <a:off x="1450440" y="2189880"/>
          <a:ext cx="9603720" cy="5034960"/>
        </p:xfrm>
        <a:graphic>
          <a:graphicData uri="http://schemas.openxmlformats.org/drawingml/2006/table">
            <a:tbl>
              <a:tblPr/>
              <a:tblGrid>
                <a:gridCol w="217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Remark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NA, (3, 6, 7) -&gt;(1,2,3)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198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1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2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4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5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7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8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3"/>
          <a:srcRect b="5315"/>
          <a:stretch/>
        </p:blipFill>
        <p:spPr>
          <a:xfrm>
            <a:off x="6965280" y="2028600"/>
            <a:ext cx="4088880" cy="387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3" name="Picture 5"/>
          <p:cNvPicPr/>
          <p:nvPr/>
        </p:nvPicPr>
        <p:blipFill>
          <a:blip r:embed="rId3"/>
          <a:srcRect b="5354"/>
          <a:stretch/>
        </p:blipFill>
        <p:spPr>
          <a:xfrm>
            <a:off x="6945120" y="2028600"/>
            <a:ext cx="4109040" cy="38887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1"/>
          <p:cNvPicPr/>
          <p:nvPr/>
        </p:nvPicPr>
        <p:blipFill>
          <a:blip r:embed="rId2"/>
          <a:stretch/>
        </p:blipFill>
        <p:spPr>
          <a:xfrm>
            <a:off x="13687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6" name="Picture 7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2" name="圖片 3"/>
          <p:cNvPicPr/>
          <p:nvPr/>
        </p:nvPicPr>
        <p:blipFill>
          <a:blip r:embed="rId2"/>
          <a:stretch/>
        </p:blipFill>
        <p:spPr>
          <a:xfrm>
            <a:off x="6095880" y="2015640"/>
            <a:ext cx="3533400" cy="353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9" name="Picture 5"/>
          <p:cNvPicPr/>
          <p:nvPr/>
        </p:nvPicPr>
        <p:blipFill>
          <a:blip r:embed="rId3"/>
          <a:srcRect b="4813"/>
          <a:stretch/>
        </p:blipFill>
        <p:spPr>
          <a:xfrm>
            <a:off x="6986880" y="2028600"/>
            <a:ext cx="4067280" cy="38714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0"/>
          <p:cNvPicPr/>
          <p:nvPr/>
        </p:nvPicPr>
        <p:blipFill>
          <a:blip r:embed="rId2"/>
          <a:stretch/>
        </p:blipFill>
        <p:spPr>
          <a:xfrm>
            <a:off x="14479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2" name="Picture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5" name="圖片 6"/>
          <p:cNvPicPr/>
          <p:nvPr/>
        </p:nvPicPr>
        <p:blipFill>
          <a:blip r:embed="rId3"/>
          <a:stretch/>
        </p:blipFill>
        <p:spPr>
          <a:xfrm>
            <a:off x="5799960" y="2547720"/>
            <a:ext cx="5254200" cy="2455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8" name="圖片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圖片 1"/>
          <p:cNvPicPr/>
          <p:nvPr/>
        </p:nvPicPr>
        <p:blipFill>
          <a:blip r:embed="rId2"/>
          <a:stretch/>
        </p:blipFill>
        <p:spPr>
          <a:xfrm>
            <a:off x="3110040" y="74880"/>
            <a:ext cx="5971320" cy="597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Content Placeholder 4"/>
          <p:cNvPicPr/>
          <p:nvPr/>
        </p:nvPicPr>
        <p:blipFill>
          <a:blip r:embed="rId2"/>
          <a:stretch/>
        </p:blipFill>
        <p:spPr>
          <a:xfrm>
            <a:off x="1451520" y="2016000"/>
            <a:ext cx="9622440" cy="393768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Content Placeholder 6"/>
          <p:cNvPicPr/>
          <p:nvPr/>
        </p:nvPicPr>
        <p:blipFill>
          <a:blip r:embed="rId2"/>
          <a:stretch/>
        </p:blipFill>
        <p:spPr>
          <a:xfrm>
            <a:off x="1451520" y="1994400"/>
            <a:ext cx="9602640" cy="39704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51520" y="2015640"/>
            <a:ext cx="9602640" cy="41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：XGBoost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/ Logistic Regression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xgb.importance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找出較重要的特徵並訓練模型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相對於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Null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Model，我們有針對飽和模型進行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Baseline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模型之前的訓練，並利用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T Test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找到較重要的特徵後，進行該特徵的強化與處理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用 try and error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的精神，根據不同且較重要的特徵選取（結合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），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進行訓練，挑選較好的模型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來訓練模型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我們使用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K-Fold Cross Validation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來進行模型驗證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原始資料：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 student t test 來找到對應的 t 值（P value） ，選取重要特徵：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9" name="內容版面配置區 3"/>
          <p:cNvPicPr/>
          <p:nvPr/>
        </p:nvPicPr>
        <p:blipFill>
          <a:blip r:embed="rId2"/>
          <a:stretch/>
        </p:blipFill>
        <p:spPr>
          <a:xfrm>
            <a:off x="6095880" y="3308400"/>
            <a:ext cx="4516560" cy="3363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初入資料科學、Kaggle競賽的熱門入門題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）：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各別考慮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ecg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slope,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0/1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Age：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nonsignificant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轉換後資料（最終模型）：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以decision tree,  拿沒有 NA 的 column 項來預測遺失值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 ； thalium_scan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用kmeans 跑區間，最後分出5個區間：(93, 113, 133, 160, 192)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44" name="圖片 1"/>
          <p:cNvPicPr/>
          <p:nvPr/>
        </p:nvPicPr>
        <p:blipFill>
          <a:blip r:embed="rId2"/>
          <a:stretch/>
        </p:blipFill>
        <p:spPr>
          <a:xfrm>
            <a:off x="4703760" y="4353480"/>
            <a:ext cx="6814440" cy="230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51520" y="1960920"/>
            <a:ext cx="9602640" cy="41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</a:t>
            </a:r>
            <a:r>
              <a:rPr lang="en-US" sz="29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 category: 0,1,2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Since distribution like the table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category = 0 =&gt; 0 ； category = 1,2 =&gt; 1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Origin:  3,6,7 =&gt; transform to 1,2,3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One – hot encoding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thalium_scan_1, thalium_scan_3 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as feature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實驗設定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Cross Validation：5~10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</p:txBody>
      </p:sp>
      <p:graphicFrame>
        <p:nvGraphicFramePr>
          <p:cNvPr id="247" name="Table 3"/>
          <p:cNvGraphicFramePr/>
          <p:nvPr/>
        </p:nvGraphicFramePr>
        <p:xfrm>
          <a:off x="6918840" y="2386440"/>
          <a:ext cx="4135680" cy="1878120"/>
        </p:xfrm>
        <a:graphic>
          <a:graphicData uri="http://schemas.openxmlformats.org/drawingml/2006/table">
            <a:tbl>
              <a:tblPr/>
              <a:tblGrid>
                <a:gridCol w="137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0.283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0.657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0.500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51" name="Table 2"/>
          <p:cNvGraphicFramePr/>
          <p:nvPr>
            <p:extLst>
              <p:ext uri="{D42A27DB-BD31-4B8C-83A1-F6EECF244321}">
                <p14:modId xmlns:p14="http://schemas.microsoft.com/office/powerpoint/2010/main" val="1981237925"/>
              </p:ext>
            </p:extLst>
          </p:nvPr>
        </p:nvGraphicFramePr>
        <p:xfrm>
          <a:off x="903780" y="1972989"/>
          <a:ext cx="10698120" cy="442908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Item set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Baseline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特徵未經處理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chest_pain、vessels、thalium_scan、resting_bp、max_rate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0.75471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0.81132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resting_bp_without_label、slope_label、vessels、chest_pain_2、chest_pain_3、chest_pain_4、thalium_scan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0.77358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Proposed-Final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resting_bp_without_label、slope_label、vessels、chest_pain、thalium_scan_1、thalium_scan_3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不同的 seed：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254" name="Table 3"/>
          <p:cNvGraphicFramePr/>
          <p:nvPr/>
        </p:nvGraphicFramePr>
        <p:xfrm>
          <a:off x="1783800" y="2706480"/>
          <a:ext cx="5400000" cy="11124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0.83018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0.81818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CustomShape 4"/>
          <p:cNvSpPr/>
          <p:nvPr/>
        </p:nvSpPr>
        <p:spPr>
          <a:xfrm>
            <a:off x="1783800" y="5628240"/>
            <a:ext cx="9270360" cy="63792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The way we cut into fold is important, it can be improved if we make some tricks before cut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6" name="內容版面配置區 1"/>
          <p:cNvPicPr/>
          <p:nvPr/>
        </p:nvPicPr>
        <p:blipFill>
          <a:blip r:embed="rId2"/>
          <a:srcRect r="6744"/>
          <a:stretch/>
        </p:blipFill>
        <p:spPr>
          <a:xfrm>
            <a:off x="1783800" y="4194000"/>
            <a:ext cx="9270360" cy="95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451520" y="2015640"/>
            <a:ext cx="96026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slope 轉換成「binary」型式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thalium_scan 轉換成「one-hot encoding」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 xgb.importance 的套件，找出較重要的特徵，並訓練模型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max_depth：5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6035040" y="3803760"/>
          <a:ext cx="5582160" cy="3236040"/>
        </p:xfrm>
        <a:graphic>
          <a:graphicData uri="http://schemas.openxmlformats.org/drawingml/2006/table">
            <a:tbl>
              <a:tblPr/>
              <a:tblGrid>
                <a:gridCol w="23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Feature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Gain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Frequency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62" name="圖片 274"/>
          <p:cNvPicPr/>
          <p:nvPr/>
        </p:nvPicPr>
        <p:blipFill>
          <a:blip r:embed="rId2"/>
          <a:stretch/>
        </p:blipFill>
        <p:spPr>
          <a:xfrm>
            <a:off x="1684080" y="2664000"/>
            <a:ext cx="8876520" cy="799560"/>
          </a:xfrm>
          <a:prstGeom prst="rect">
            <a:avLst/>
          </a:prstGeom>
          <a:ln>
            <a:noFill/>
          </a:ln>
        </p:spPr>
      </p:pic>
      <p:pic>
        <p:nvPicPr>
          <p:cNvPr id="263" name="圖片 275"/>
          <p:cNvPicPr/>
          <p:nvPr/>
        </p:nvPicPr>
        <p:blipFill>
          <a:blip r:embed="rId3"/>
          <a:stretch/>
        </p:blipFill>
        <p:spPr>
          <a:xfrm>
            <a:off x="1656000" y="4077720"/>
            <a:ext cx="8823240" cy="7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65" name="圖片 6"/>
          <p:cNvPicPr/>
          <p:nvPr/>
        </p:nvPicPr>
        <p:blipFill>
          <a:blip r:embed="rId2"/>
          <a:stretch/>
        </p:blipFill>
        <p:spPr>
          <a:xfrm>
            <a:off x="6270840" y="2058120"/>
            <a:ext cx="3448800" cy="3448800"/>
          </a:xfrm>
          <a:prstGeom prst="rect">
            <a:avLst/>
          </a:prstGeom>
          <a:ln>
            <a:noFill/>
          </a:ln>
        </p:spPr>
      </p:pic>
      <p:pic>
        <p:nvPicPr>
          <p:cNvPr id="266" name="內容版面配置區 7"/>
          <p:cNvPicPr/>
          <p:nvPr/>
        </p:nvPicPr>
        <p:blipFill>
          <a:blip r:embed="rId3"/>
          <a:stretch/>
        </p:blipFill>
        <p:spPr>
          <a:xfrm>
            <a:off x="2262240" y="2058120"/>
            <a:ext cx="3448800" cy="344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51520" y="2015640"/>
            <a:ext cx="9602640" cy="39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 我們使用了 Accuracy, Test Error 來進行衡量，以找到最佳之模型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seed 也會影響結果。綜合以上，我們最後且最佳模型有很大進步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Age interval（年齡區間劃分）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出自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《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老年性生理學和老年的性生活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》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一書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Blood pressure interval</a:t>
            </a: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（血壓區間劃分）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interval（總膽固醇區間劃分）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啟新診所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馬偕醫院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https://www.datacamp.com/community/tutorials/contingency-tables-r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https://www.pluralsight.com/guides/cleaning-up-data-from-outliers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https://www.gastonsanchez.com/r4strings/formatting.html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https://www.guru99.com/r-data-frames.html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031840" y="2779200"/>
          <a:ext cx="8127360" cy="338076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 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 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 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 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 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 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 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 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https://cran.r-project.org/web/packages/hash/hash.pdf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https://stackoverflow.com/questions/23765996/get-all-keys-from-ruby-hash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https://www.rdocumentation.org/packages/tibble/versions/1.4.2/topics/add_column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https://stackoverflow.com/questions/45741498/add-column-in-tibble-with-variable-column-name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https://statmath.wu.ac.at/projects/vcd/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https://rdrr.io/cran/infotheo/man/mutinformation.html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https://cran.r-project.org/web/packages/infotheo/infotheo.pdf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https://www.rdocumentation.org/packages/stringr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https://stringr.tidyverse.org/reference/str_detect.html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https://www.rdocumentation.org/packages/vcd/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4400" y="1756080"/>
            <a:ext cx="8642520" cy="188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Any questions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4400" y="3806280"/>
            <a:ext cx="86295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51520" y="2015640"/>
            <a:ext cx="9602640" cy="42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…等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1" name="圖片 4"/>
          <p:cNvPicPr/>
          <p:nvPr/>
        </p:nvPicPr>
        <p:blipFill>
          <a:blip r:embed="rId2"/>
          <a:stretch/>
        </p:blipFill>
        <p:spPr>
          <a:xfrm>
            <a:off x="7440840" y="1933920"/>
            <a:ext cx="3613320" cy="36133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84" name="圖片 7"/>
          <p:cNvPicPr/>
          <p:nvPr/>
        </p:nvPicPr>
        <p:blipFill>
          <a:blip r:embed="rId2"/>
          <a:stretch/>
        </p:blipFill>
        <p:spPr>
          <a:xfrm>
            <a:off x="7038000" y="2036520"/>
            <a:ext cx="4016160" cy="4016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Outlier：（&gt; 第三四分位 + 0.5*IQR； &lt; 第一四分位 - 0.5*IQR ）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將個欄位 outlier 的 index 記錄起來，找將共同的 id 的資料並移除</a:t>
            </a:r>
            <a:endParaRPr lang="en-US" sz="16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其他 outlier 則用最大值或最小值補齊，避免訓練時讓模型訓練錯誤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NA Numbers：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找到 NA 的欄位資料，並用 median 來填補（因為沒有連續型數值變數有 NA，所以對類別變數則用 median）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Normalize：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kmeans 方法，找到最大組間距離、最小組內距離的 K 點。並利用 cut 針對 K 個中心找到相對應的區間，Label 化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contingency table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Chi Square 假設檢定：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當 p value 小於 alpha（0.05），則拒絕 H0，也就是兩變數之間相關；反之則接受 H0，即兩變數獨立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Mutual Information：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Label 的重要程度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7545960" y="5108760"/>
            <a:ext cx="395424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7301</TotalTime>
  <Words>889</Words>
  <Application>Microsoft Office PowerPoint</Application>
  <PresentationFormat>寬螢幕</PresentationFormat>
  <Paragraphs>321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DejaVu Sans</vt:lpstr>
      <vt:lpstr>Microsoft JhengHei</vt:lpstr>
      <vt:lpstr>Microsoft JhengHei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showin</cp:lastModifiedBy>
  <cp:revision>152</cp:revision>
  <dcterms:created xsi:type="dcterms:W3CDTF">2020-06-09T15:22:23Z</dcterms:created>
  <dcterms:modified xsi:type="dcterms:W3CDTF">2020-06-15T17:33:15Z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