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  <p:sldMasterId id="2147483843" r:id="rId3"/>
    <p:sldMasterId id="2147483855" r:id="rId4"/>
    <p:sldMasterId id="2147483867" r:id="rId5"/>
  </p:sldMasterIdLst>
  <p:notesMasterIdLst>
    <p:notesMasterId r:id="rId52"/>
  </p:notesMasterIdLst>
  <p:sldIdLst>
    <p:sldId id="322" r:id="rId6"/>
    <p:sldId id="305" r:id="rId7"/>
    <p:sldId id="315" r:id="rId8"/>
    <p:sldId id="316" r:id="rId9"/>
    <p:sldId id="317" r:id="rId10"/>
    <p:sldId id="329" r:id="rId11"/>
    <p:sldId id="324" r:id="rId12"/>
    <p:sldId id="327" r:id="rId13"/>
    <p:sldId id="307" r:id="rId14"/>
    <p:sldId id="313" r:id="rId15"/>
    <p:sldId id="267" r:id="rId16"/>
    <p:sldId id="356" r:id="rId17"/>
    <p:sldId id="331" r:id="rId18"/>
    <p:sldId id="366" r:id="rId19"/>
    <p:sldId id="284" r:id="rId20"/>
    <p:sldId id="332" r:id="rId21"/>
    <p:sldId id="367" r:id="rId22"/>
    <p:sldId id="286" r:id="rId23"/>
    <p:sldId id="291" r:id="rId24"/>
    <p:sldId id="292" r:id="rId25"/>
    <p:sldId id="328" r:id="rId26"/>
    <p:sldId id="333" r:id="rId27"/>
    <p:sldId id="335" r:id="rId28"/>
    <p:sldId id="336" r:id="rId29"/>
    <p:sldId id="337" r:id="rId30"/>
    <p:sldId id="340" r:id="rId31"/>
    <p:sldId id="339" r:id="rId32"/>
    <p:sldId id="341" r:id="rId33"/>
    <p:sldId id="355" r:id="rId34"/>
    <p:sldId id="342" r:id="rId35"/>
    <p:sldId id="343" r:id="rId36"/>
    <p:sldId id="344" r:id="rId37"/>
    <p:sldId id="346" r:id="rId38"/>
    <p:sldId id="358" r:id="rId39"/>
    <p:sldId id="345" r:id="rId40"/>
    <p:sldId id="359" r:id="rId41"/>
    <p:sldId id="347" r:id="rId42"/>
    <p:sldId id="348" r:id="rId43"/>
    <p:sldId id="360" r:id="rId44"/>
    <p:sldId id="361" r:id="rId45"/>
    <p:sldId id="362" r:id="rId46"/>
    <p:sldId id="349" r:id="rId47"/>
    <p:sldId id="350" r:id="rId48"/>
    <p:sldId id="351" r:id="rId49"/>
    <p:sldId id="354" r:id="rId50"/>
    <p:sldId id="35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5D87-231B-4D43-B996-8DA922C13834}" v="7" dt="2020-06-16T01:27:1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書傳 劉" userId="189dd9c656e3f066" providerId="LiveId" clId="{03745D87-231B-4D43-B996-8DA922C13834}"/>
    <pc:docChg chg="undo custSel mod addSld modSld">
      <pc:chgData name="書傳 劉" userId="189dd9c656e3f066" providerId="LiveId" clId="{03745D87-231B-4D43-B996-8DA922C13834}" dt="2020-06-16T01:28:33.296" v="118" actId="1035"/>
      <pc:docMkLst>
        <pc:docMk/>
      </pc:docMkLst>
      <pc:sldChg chg="addSp modSp">
        <pc:chgData name="書傳 劉" userId="189dd9c656e3f066" providerId="LiveId" clId="{03745D87-231B-4D43-B996-8DA922C13834}" dt="2020-06-16T01:23:42.690" v="0"/>
        <pc:sldMkLst>
          <pc:docMk/>
          <pc:sldMk cId="4103795008" sldId="267"/>
        </pc:sldMkLst>
        <pc:spChg chg="add mod">
          <ac:chgData name="書傳 劉" userId="189dd9c656e3f066" providerId="LiveId" clId="{03745D87-231B-4D43-B996-8DA922C13834}" dt="2020-06-16T01:23:42.690" v="0"/>
          <ac:spMkLst>
            <pc:docMk/>
            <pc:sldMk cId="4103795008" sldId="267"/>
            <ac:spMk id="3" creationId="{01804B80-3B7A-40F9-813A-DADE6737E407}"/>
          </ac:spMkLst>
        </pc:spChg>
      </pc:sldChg>
      <pc:sldChg chg="addSp delSp modSp add mod setBg">
        <pc:chgData name="書傳 劉" userId="189dd9c656e3f066" providerId="LiveId" clId="{03745D87-231B-4D43-B996-8DA922C13834}" dt="2020-06-16T01:28:33.296" v="118" actId="1035"/>
        <pc:sldMkLst>
          <pc:docMk/>
          <pc:sldMk cId="2826867563" sldId="356"/>
        </pc:sldMkLst>
        <pc:spChg chg="del mod">
          <ac:chgData name="書傳 劉" userId="189dd9c656e3f066" providerId="LiveId" clId="{03745D87-231B-4D43-B996-8DA922C13834}" dt="2020-06-16T01:25:14.164" v="19" actId="478"/>
          <ac:spMkLst>
            <pc:docMk/>
            <pc:sldMk cId="2826867563" sldId="356"/>
            <ac:spMk id="2" creationId="{2F975B34-7944-41D6-81ED-F5F7F2876A78}"/>
          </ac:spMkLst>
        </pc:spChg>
        <pc:spChg chg="del">
          <ac:chgData name="書傳 劉" userId="189dd9c656e3f066" providerId="LiveId" clId="{03745D87-231B-4D43-B996-8DA922C13834}" dt="2020-06-16T01:26:02.326" v="26" actId="478"/>
          <ac:spMkLst>
            <pc:docMk/>
            <pc:sldMk cId="2826867563" sldId="356"/>
            <ac:spMk id="3" creationId="{01804B80-3B7A-40F9-813A-DADE6737E407}"/>
          </ac:spMkLst>
        </pc:spChg>
        <pc:spChg chg="mo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6" creationId="{ED9B6B45-DD8C-4FEC-986C-CD89662FA759}"/>
          </ac:spMkLst>
        </pc:spChg>
        <pc:spChg chg="mod or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8" creationId="{20F16734-6454-4901-A2BF-6F9BBD8AA97E}"/>
          </ac:spMkLst>
        </pc:spChg>
        <pc:spChg chg="add del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19" creationId="{247AB924-1B87-43FC-B7C7-B112D5C51A0E}"/>
          </ac:spMkLst>
        </pc:spChg>
        <pc:picChg chg="add del mod ord">
          <ac:chgData name="書傳 劉" userId="189dd9c656e3f066" providerId="LiveId" clId="{03745D87-231B-4D43-B996-8DA922C13834}" dt="2020-06-16T01:27:42.676" v="49" actId="478"/>
          <ac:picMkLst>
            <pc:docMk/>
            <pc:sldMk cId="2826867563" sldId="356"/>
            <ac:picMk id="5" creationId="{F46C0F7E-C202-472F-AD5F-93AF8F3F793C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9" creationId="{DBECDDE1-C0B4-431A-B443-F6CDD62618E8}"/>
          </ac:picMkLst>
        </pc:picChg>
        <pc:picChg chg="del mod">
          <ac:chgData name="書傳 劉" userId="189dd9c656e3f066" providerId="LiveId" clId="{03745D87-231B-4D43-B996-8DA922C13834}" dt="2020-06-16T01:24:23.703" v="7" actId="478"/>
          <ac:picMkLst>
            <pc:docMk/>
            <pc:sldMk cId="2826867563" sldId="356"/>
            <ac:picMk id="10" creationId="{41BE42F1-5329-44C7-993C-144349DE5D06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12" creationId="{E29C9701-9F59-4147-8180-3A03B883B3E3}"/>
          </ac:picMkLst>
        </pc:pic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17" creationId="{99AE2756-0FC4-4155-83E7-58AAAB63E757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1" creationId="{818DC98F-4057-4645-B948-F604F39A9CFE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3" creationId="{DAD2B705-4A9B-408D-AA80-4F41045E09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DB6A-E4C5-4C37-97A2-474B3306F212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7F43-ADC3-4B8B-B168-6964B8944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1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4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3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2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>
          <a:gsLst>
            <a:gs pos="0">
              <a:srgbClr val="6B412B"/>
            </a:gs>
            <a:gs pos="100000">
              <a:srgbClr val="4120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3634-4C72-374B-A5C6-683B59FC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77F37-4C65-3249-97B5-FE2425DC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67ED1-1773-7641-AE58-74D047F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DDD0E-0F27-9B47-9E7D-5A80A498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6FA92-AC84-5C47-A292-157F7F8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0FD55-F9E6-E647-AC5E-7ACF4B51DD4C}"/>
              </a:ext>
            </a:extLst>
          </p:cNvPr>
          <p:cNvGrpSpPr>
            <a:grpSpLocks noChangeAspect="1"/>
          </p:cNvGrpSpPr>
          <p:nvPr/>
        </p:nvGrpSpPr>
        <p:grpSpPr>
          <a:xfrm>
            <a:off x="253271" y="6477986"/>
            <a:ext cx="11618524" cy="283374"/>
            <a:chOff x="189953" y="266412"/>
            <a:chExt cx="9253893" cy="30093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4F1ED56-0265-644F-BF81-91860DD3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9953" y="266412"/>
              <a:ext cx="4557649" cy="30001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CFEC80-E27B-3342-B224-EDC632C6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0800000">
              <a:off x="4886197" y="267338"/>
              <a:ext cx="4557649" cy="300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97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769AE-E774-7944-A41D-5FCE140F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412B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77A72-A408-3E41-85B7-6986311C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E30A6-E251-AA4D-85A6-E56F02C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5CB7A-B862-3044-A82A-7F04AA0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25391-12AF-5A49-8285-402F074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F56C80-BA1E-E343-895D-27CFF1053AF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FB24A0-C81E-C34D-8803-4E76760F9F54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7E0E2ED-A1EE-1E4D-9F9F-BA42AD32DB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A66890D-8352-DC42-A1E0-582196A46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22F00D29-3971-3C46-970F-E79E172B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23803EB-DD52-4A4D-8568-BF60F4FA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028DEBF-8B21-C440-8C03-F8DB6E03369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BC6398-0185-3F47-B7FD-34DF8E87D885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70BFB-7FB3-B244-B491-B431B83F2304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EC4FFC-6F9C-9D42-9DA2-A73C339A5ACA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6686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CF3F-0642-A040-B4D9-11FF6221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13593-31B0-AC4D-863C-F5FC72B1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725E2-252E-494C-B7F6-7066452D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B803-35AD-C14B-8D77-C92C9C7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5B7A-49F6-7743-B6F8-5D140BE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7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6F09-9618-234D-9EAB-7C3EC383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C59BD-7D7C-D247-AD13-53F2E076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C42D7-EB8C-9745-B784-B2A3B12C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71A3B5-434F-044F-8022-B44886DA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BFB46-EA91-104D-9180-8DC0606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A7F98-4CE0-DB44-8D19-72EC717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20D9B0-38FC-B240-B637-AFE274B5C59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81B0B5-0FA1-304B-8B1F-D99F04A49BD3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E3B247B-AFA7-C149-8473-F1A5453D4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01876A7B-0DC7-494B-89DA-444B4967B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EFFFE20-F40B-A04D-90AD-921075C0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69FF04-861A-CA4E-96BB-8A10349B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DAEE25A-1784-364F-9571-D5A81F0A3230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FFE439-3613-CC42-91BA-08715007D18B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9EA4A6-F8A9-FF4E-B814-05F8CD0D163B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CF897-3491-6F40-B2AC-F48C7D0ED01D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7819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108F-A74B-3C41-ABDC-B14DE01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F805C1-AD92-3B4D-AF74-111D87CB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BD66D-5535-B644-96EC-5534AF3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46FB96-F7A6-5844-AB31-2ABEDBD3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2754EB-F649-0A48-BD17-EDA1DE1E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AB6BB-93E5-A942-8FA1-AD094C9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B0EBDF-4C19-F245-9CBC-7A39C7E0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5562F-85D8-7D41-9B26-5CB834F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3654-7900-464D-9957-81DE682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D3FD2-9972-D84C-B02B-1046B75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7600F-DC78-1E48-8BAF-EF27EDDA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A3D05-B83D-A444-8A35-AEA03E9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2E444-CA08-9249-BB19-940B968ED73E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6728DC-D706-8344-A6A0-40D48DBFD79C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BFA3D3C-4FB8-8B4A-AEB3-C2EAB57862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E958394-74E3-C643-ADC7-06128AD18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2D14435-4D1E-9D46-8523-66E6DE039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4E5252-E352-2A46-8E3F-AB22FF61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A79FA4A-17EC-1A49-95E2-736122AEFC6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B775428-9B56-6D4C-8562-26D2095F35A7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461000-0A61-5241-BD21-00CD8DB7F9C2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3FEBF5-26EA-304C-92B2-741013344D5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0796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96F94C-3880-974C-A70F-2C3F48C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276F16-07A1-DC4D-8C80-1944BA50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44B5DA-A18E-AC43-816B-936B2A5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CF0F7B8-33E6-AB4F-B177-1E7429A022F9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DD0DF0-726F-AA47-AFE0-9078F45F5D3B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623DF7F-16DB-DF44-A6FC-DB041864C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24286873-E1F7-E149-A871-B2BD0706C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6F028E5-3AC5-F047-8020-A4BF735A1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D4C323B-0CA9-D644-B33B-EDB6690C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5C942C5-892A-DA49-8A51-42B85383E443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F9A52B6-C7EC-7D4E-8E9B-2192FC40EE20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71359E-CC2D-7448-A800-B699B48AC7FA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B050D5-A468-9645-AD8F-38E64F3EB37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76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0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AE33-6527-7E40-B227-C195A0C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70734-F578-2840-B8E6-0BB324C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2FBC7-4890-1741-B49F-BF9166D8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1D3489-1821-CE4C-A207-A90F250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B692D-DE5E-F44F-BB13-7E1DD36A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4005C-AD1B-2043-922A-F40C57B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41B82-21B9-9C46-AEA7-638D06C1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05BC36-D1D8-6E48-ABF9-DE13389D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3A688-6C50-FE44-BB88-CCDB2749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FF0C48-D099-3F45-A428-21955A9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F12AEC-6BA7-574F-B84F-6CC4CC9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FA49D8-BC46-FB41-81FE-1387405E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7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7C27-0F50-6346-91E6-8C8A00F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6896F-71AF-A743-AB1C-4D027297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88164-635F-F949-8DBB-EF793E12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D10BC-94AA-954F-9AE0-90A8D02A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30F70-A5D1-B34A-BE84-736B4D5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1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F0BC4-9632-D145-AB1B-D22818EE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3AA7A-963F-4746-9EFE-AEB621D4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23BF8-E2C2-8A4F-8AB9-6EF72F6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1E190-9673-5E4C-B8A3-764D216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8DF2-61C3-1946-87A8-CD2740C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9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6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67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1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8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6EBBC-8BE6-4418-AF94-79DAE6EF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31B9FB-EE68-4BB6-BBBC-B90D3CC1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CEDC1-EA24-4A0C-9C43-40D890E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313EF-67DA-49F0-9310-ADF08D1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4BCC8-8DBE-489D-83F1-CFD34AF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26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A1D5D-46BE-4F83-9041-A8CBE3B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4A894-FCE2-488B-81A6-7540E679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06A47-EEEB-4361-B9E8-202E584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2531-3F45-4222-B0BE-6FB3FBC0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45D1E-E970-41C4-94C2-63EAD2A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3F0B7-9A55-4AC9-826A-FE5EAACE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7079-3EB7-48A6-A85B-FC834E52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355F2-0C50-440D-9D11-5BCE19EC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48A3A-BF51-4C6A-848A-CCA873F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7AE48-AA7B-4A8E-A7C7-BAB2102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7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AA4E0-FE07-4E33-A3C6-C5A8D3C6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4F5C-2C26-4E7D-9E3F-BD68731F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93EE-A504-4E79-8EA6-9177CA5C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A58DB4-1468-47D2-B560-7A65B2F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47DB7-091F-424D-BCE8-7C689DB6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1E25-6952-4110-845E-369E69F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68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BEFD-B38E-4CAC-AF87-3D008AC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527C6E-A380-4686-98C5-988A0205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B73BE-F941-4DFC-B1EE-43BE5C4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732B23-B913-4094-97E9-6A6F18F9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F0C60C-71B1-4F4E-8F0D-BB47E84C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9C659-075B-4324-88E5-1AA08762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DE3DAE-281A-4BB6-B5D4-7D5972E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8E0EB2-6868-4034-B7E5-602DB889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26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1BC5-4284-4C33-8E94-702F101F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39712-D142-4311-9533-E7AC92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558FC3-4C39-440E-9CE7-849C8122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703F4-86D8-4D0E-9B22-5889E73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960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02E8-E855-46A6-8889-06FD550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B9AE9-7912-44D2-9969-C1E2E46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79802-B5B0-4341-B99C-8C7A6DB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1DDB9-085B-404A-B76E-E403CE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B375D-FE6E-4C7F-8E66-680178A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585CD-BFFE-4BA4-93BC-5CB3F641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FDC78-9776-4CF7-9DD7-5161A77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DA0DCB-42EE-4C88-916C-6465116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9014E-DD5D-4E5C-A8F4-CF5597F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84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B2C1-07AB-4205-88EB-B40C631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6A671-2542-474F-88AF-18FBAE42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3D94C9-2FDD-41C1-88A5-630AA939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B1008-331B-4FBE-8039-164351A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509E5-97AE-4E68-A6D0-0E8A8D1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7DD01-2ABF-41DF-8C7F-E1719EB3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03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B8F1-48D9-465B-94B6-A6111AA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F03D9-2F84-4AE4-93F5-A2743B7A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455B4-A8F1-43C8-8634-B5DD060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355CB-19BD-421A-B65F-3BFF391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EF146-06A5-45EB-B357-A5E99DE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344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C2FF4-7C8D-4C22-AC54-81BB12F9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676126-5987-4D0A-9AD8-E0D68A94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B5403-FCA9-4A4C-BB72-FCAE58F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8B4E8-7C11-4D5F-895C-08E451B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E84BD-7C36-4D9D-8420-E721898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714339-73D4-434E-B6FF-1582A5C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4AC1C7-4E5F-D745-BF5A-FE530B0A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/>
              <a:t>編輯母片文字樣式
第二層
第三層
第四層
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EBECD-587E-8144-851B-EE5EDCCC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8EA10-2953-B346-831D-7BA0A1BE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1D3E8-52E9-4E4C-A6F0-0AC838E4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B412B"/>
          </a:solidFill>
          <a:latin typeface="Noto Sans CJK TC Medium" panose="020B0500000000000000" pitchFamily="34" charset="-128"/>
          <a:ea typeface="Noto Sans CJK TC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TC" panose="020B0500000000000000" pitchFamily="34" charset="-128"/>
          <a:ea typeface="Noto Sans CJK T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8F877-CFF1-462C-BDE4-859B51FA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841C5E-26B3-4335-9477-702ED25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BFF68-0DD7-4F22-8BC2-873CF33E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C14F-030F-4F19-AD22-F2B4F832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BCA56-F5C5-4572-ABAE-1F2AE54C6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arrywang/housing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A1A5F48-E34B-4089-861B-B303C405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321"/>
            <a:ext cx="10326858" cy="6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066799" y="452445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(2) Missing value implementation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237" y="981123"/>
            <a:ext cx="5186289" cy="5028439"/>
          </a:xfrm>
        </p:spPr>
        <p:txBody>
          <a:bodyPr>
            <a:no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1. Implement the MVs by train data and test data </a:t>
            </a:r>
            <a:r>
              <a:rPr lang="en-US" altLang="zh-TW" sz="3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respectively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. 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000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2. If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Implement the MVs  by whole data, then “</a:t>
            </a:r>
            <a:r>
              <a:rPr lang="en-US" altLang="zh-TW" sz="3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data leakage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” happens and the result would be overfitting.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E1959D-04F5-4E1C-817B-9156EBDB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1486267"/>
            <a:ext cx="6780628" cy="4018149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D2E83B3-EC27-40F6-A63E-FCD783F448A4}"/>
              </a:ext>
            </a:extLst>
          </p:cNvPr>
          <p:cNvSpPr txBox="1">
            <a:spLocks/>
          </p:cNvSpPr>
          <p:nvPr/>
        </p:nvSpPr>
        <p:spPr>
          <a:xfrm>
            <a:off x="2546252" y="6477524"/>
            <a:ext cx="859067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Ariga</a:t>
            </a:r>
            <a:r>
              <a:rPr lang="en-US" altLang="zh-TW" dirty="0">
                <a:solidFill>
                  <a:schemeClr val="bg1"/>
                </a:solidFill>
              </a:rPr>
              <a:t>, M., Nakayama, S., </a:t>
            </a:r>
            <a:r>
              <a:rPr lang="en-US" altLang="zh-TW" dirty="0" err="1">
                <a:solidFill>
                  <a:schemeClr val="bg1"/>
                </a:solidFill>
              </a:rPr>
              <a:t>Nishibayashi</a:t>
            </a:r>
            <a:r>
              <a:rPr lang="en-US" altLang="zh-TW" dirty="0">
                <a:solidFill>
                  <a:schemeClr val="bg1"/>
                </a:solidFill>
              </a:rPr>
              <a:t>, T. (2018). Machine Learning at Work.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FCE771A4-BFD0-45D4-AE1E-2846E5F5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2238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75B34-7944-41D6-81ED-F5F7F28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Variables distribution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1BE42F1-5329-44C7-993C-144349DE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20" b="-13457"/>
          <a:stretch/>
        </p:blipFill>
        <p:spPr>
          <a:xfrm>
            <a:off x="701040" y="723501"/>
            <a:ext cx="10637520" cy="61789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[1]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04B80-3B7A-40F9-813A-DADE6737E407}"/>
              </a:ext>
            </a:extLst>
          </p:cNvPr>
          <p:cNvSpPr/>
          <p:nvPr/>
        </p:nvSpPr>
        <p:spPr>
          <a:xfrm>
            <a:off x="4947127" y="3244334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rBayesianOptimization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37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EDA (Exploratory Data Analysis) [2]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>
                <a:solidFill>
                  <a:schemeClr val="bg1"/>
                </a:solidFill>
              </a:rPr>
              <a:t>9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DBECDDE1-C0B4-431A-B443-F6CDD62618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" y="1149525"/>
            <a:ext cx="5407471" cy="48118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9C9701-9F59-4147-8180-3A03B883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27" y="1149525"/>
            <a:ext cx="5427951" cy="4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[3]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BF2840-BA00-4B0D-B7EB-89B3C3B9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" y="706193"/>
            <a:ext cx="11583343" cy="5965421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2B061D1-8F53-490B-84A0-35FC4E81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714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498B33F-4A69-4545-ACE3-9D1A18CE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6" y="0"/>
            <a:ext cx="589649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A459FF-6D4B-4859-B886-424A20CE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53" y="0"/>
            <a:ext cx="4027932" cy="6858000"/>
          </a:xfrm>
          <a:prstGeom prst="rect">
            <a:avLst/>
          </a:prstGeom>
        </p:spPr>
      </p:pic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12ADB4F4-8B9A-49C1-80A5-6158213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7579" y="639440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altLang="zh-TW" sz="2600" dirty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9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[4]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F73CFE-347A-4186-A4E5-20B9AFC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" y="791068"/>
            <a:ext cx="11037333" cy="5880546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396C31-E3D6-46A8-A916-3595D5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8905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  <a:r>
              <a:rPr lang="en-US" altLang="zh-TW" sz="2600" dirty="0">
                <a:solidFill>
                  <a:schemeClr val="bg1"/>
                </a:solidFill>
              </a:rPr>
              <a:t>2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1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63" y="140677"/>
            <a:ext cx="10058400" cy="8932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[1]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8633"/>
            <a:ext cx="9734843" cy="476894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1. Create new variable terms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population_per_household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bedrooms_per_room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rooms_per_household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/>
              <a:t>2. Use linear regression &amp; RF to choose variables</a:t>
            </a:r>
          </a:p>
          <a:p>
            <a:pPr marL="0" indent="0">
              <a:buNone/>
            </a:pPr>
            <a:r>
              <a:rPr lang="en-US" altLang="zh-TW" sz="3200" dirty="0"/>
              <a:t>importance(</a:t>
            </a:r>
            <a:r>
              <a:rPr lang="en-US" altLang="zh-TW" sz="3200" dirty="0" err="1"/>
              <a:t>RF_model</a:t>
            </a:r>
            <a:r>
              <a:rPr lang="en-US" altLang="zh-TW" sz="3200" dirty="0"/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EA7D9-DCC9-4BA5-8728-9B3F6CF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  <a:r>
              <a:rPr lang="en-US" altLang="zh-TW" sz="2600" dirty="0">
                <a:solidFill>
                  <a:schemeClr val="bg1"/>
                </a:solidFill>
              </a:rPr>
              <a:t>3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75BA98-2A5F-4D41-9FB0-765228543F43}"/>
              </a:ext>
            </a:extLst>
          </p:cNvPr>
          <p:cNvSpPr txBox="1">
            <a:spLocks/>
          </p:cNvSpPr>
          <p:nvPr/>
        </p:nvSpPr>
        <p:spPr>
          <a:xfrm>
            <a:off x="1098451" y="6526761"/>
            <a:ext cx="10331546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b="1" dirty="0">
                <a:solidFill>
                  <a:schemeClr val="bg1"/>
                </a:solidFill>
              </a:rPr>
              <a:t>California Housing Prices   </a:t>
            </a:r>
            <a:r>
              <a:rPr lang="en-US" altLang="zh-TW" dirty="0">
                <a:solidFill>
                  <a:schemeClr val="bg1"/>
                </a:solidFill>
              </a:rPr>
              <a:t>https://jmyao17.github.io/Kaggle/California_Housing_Prices.html</a:t>
            </a:r>
          </a:p>
        </p:txBody>
      </p:sp>
    </p:spTree>
    <p:extLst>
      <p:ext uri="{BB962C8B-B14F-4D97-AF65-F5344CB8AC3E}">
        <p14:creationId xmlns:p14="http://schemas.microsoft.com/office/powerpoint/2010/main" val="55958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0" y="260251"/>
            <a:ext cx="9813388" cy="71808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[2]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25" y="1006474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4684543" y="1000074"/>
            <a:ext cx="6952956" cy="545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  <a:p>
            <a:pPr marL="0" indent="0">
              <a:buNone/>
            </a:pPr>
            <a:r>
              <a:rPr lang="en-US" altLang="zh-TW" sz="2400" dirty="0"/>
              <a:t>** </a:t>
            </a:r>
            <a:r>
              <a:rPr lang="en-US" altLang="zh-TW" sz="2400" u="sng" dirty="0"/>
              <a:t>%</a:t>
            </a:r>
            <a:r>
              <a:rPr lang="en-US" altLang="zh-TW" sz="2400" u="sng" dirty="0" err="1"/>
              <a:t>IncMSE</a:t>
            </a:r>
            <a:r>
              <a:rPr lang="en-US" altLang="zh-TW" sz="2400" u="sng" dirty="0"/>
              <a:t> is the most robust and informative measure compared to </a:t>
            </a:r>
            <a:r>
              <a:rPr lang="en-US" altLang="zh-TW" sz="2400" u="sng" dirty="0" err="1"/>
              <a:t>IncNodePurity</a:t>
            </a:r>
            <a:endParaRPr lang="en-US" altLang="zh-TW" sz="2400" u="sng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F048F4B-92E9-40D7-9C98-8C31AB77DB8E}"/>
              </a:ext>
            </a:extLst>
          </p:cNvPr>
          <p:cNvSpPr txBox="1">
            <a:spLocks/>
          </p:cNvSpPr>
          <p:nvPr/>
        </p:nvSpPr>
        <p:spPr>
          <a:xfrm>
            <a:off x="1674055" y="6492875"/>
            <a:ext cx="9875521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In a random forest, is larger %</a:t>
            </a:r>
            <a:r>
              <a:rPr lang="en-US" altLang="zh-TW" dirty="0" err="1">
                <a:solidFill>
                  <a:schemeClr val="bg1"/>
                </a:solidFill>
              </a:rPr>
              <a:t>IncMSE</a:t>
            </a:r>
            <a:r>
              <a:rPr lang="en-US" altLang="zh-TW" dirty="0">
                <a:solidFill>
                  <a:schemeClr val="bg1"/>
                </a:solidFill>
              </a:rPr>
              <a:t> better or worse? (2016). https://bit.ly/2BeuUAR</a:t>
            </a:r>
          </a:p>
        </p:txBody>
      </p:sp>
    </p:spTree>
    <p:extLst>
      <p:ext uri="{BB962C8B-B14F-4D97-AF65-F5344CB8AC3E}">
        <p14:creationId xmlns:p14="http://schemas.microsoft.com/office/powerpoint/2010/main" val="129089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[3]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BD05E-4E03-45ED-8EF8-A8DD124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02"/>
            <a:ext cx="11550390" cy="6155698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C82122B0-47C7-4F3D-8E5B-51F8736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274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[4]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12E2D6-FC42-4C1C-B481-BDB9C7FA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366884" cy="60579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48F00F-2B34-4227-8B53-7B3F67CF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831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74A950-D410-4AB3-9826-24CCA603FDA3}"/>
              </a:ext>
            </a:extLst>
          </p:cNvPr>
          <p:cNvSpPr txBox="1">
            <a:spLocks/>
          </p:cNvSpPr>
          <p:nvPr/>
        </p:nvSpPr>
        <p:spPr>
          <a:xfrm>
            <a:off x="606402" y="2067489"/>
            <a:ext cx="11191703" cy="1361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4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California Housing Price Prediction</a:t>
            </a:r>
            <a:endParaRPr kumimoji="0" lang="en-US" sz="6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00AD2FD-780B-46BE-881A-8DEAADF078D3}"/>
              </a:ext>
            </a:extLst>
          </p:cNvPr>
          <p:cNvSpPr txBox="1">
            <a:spLocks/>
          </p:cNvSpPr>
          <p:nvPr/>
        </p:nvSpPr>
        <p:spPr>
          <a:xfrm>
            <a:off x="7329269" y="4288193"/>
            <a:ext cx="4220307" cy="180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TW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6 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107363015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郭育丞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108971017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劉書傳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13E794-10E5-434B-9F36-37A1700C8545}"/>
              </a:ext>
            </a:extLst>
          </p:cNvPr>
          <p:cNvSpPr txBox="1">
            <a:spLocks/>
          </p:cNvSpPr>
          <p:nvPr/>
        </p:nvSpPr>
        <p:spPr>
          <a:xfrm>
            <a:off x="606402" y="327540"/>
            <a:ext cx="8242175" cy="1090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600" b="0" i="0" u="none" strike="noStrike" kern="1200" cap="none" spc="-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Data Science _ Final Project </a:t>
            </a:r>
            <a:endParaRPr kumimoji="0" lang="en-US" sz="5600" b="0" i="0" u="none" strike="noStrike" kern="1200" cap="none" spc="-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1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[5]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62039A-81AE-4DCF-BCC5-E8F6C5A2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550389" cy="615569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335213-F69B-48A4-9E5B-655477E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825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[1]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390272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r>
              <a:rPr lang="en-US" altLang="zh-TW" dirty="0"/>
              <a:t>(1) Affected by the scale</a:t>
            </a:r>
          </a:p>
          <a:p>
            <a:pPr marL="0" indent="0">
              <a:buNone/>
            </a:pPr>
            <a:r>
              <a:rPr lang="en-US" altLang="zh-TW" dirty="0"/>
              <a:t>1. KNN         2. K-means      3. PCA, LDA</a:t>
            </a:r>
          </a:p>
          <a:p>
            <a:pPr marL="0" indent="0">
              <a:buNone/>
            </a:pPr>
            <a:r>
              <a:rPr lang="en-US" altLang="zh-TW" dirty="0"/>
              <a:t>4. Logistic / Linear regression        5. SVM</a:t>
            </a:r>
          </a:p>
          <a:p>
            <a:pPr marL="0" indent="0">
              <a:buNone/>
            </a:pPr>
            <a:r>
              <a:rPr lang="en-US" altLang="zh-TW" dirty="0"/>
              <a:t>6. NN</a:t>
            </a:r>
          </a:p>
          <a:p>
            <a:pPr marL="0" indent="0">
              <a:buNone/>
            </a:pPr>
            <a:r>
              <a:rPr lang="en-US" altLang="zh-TW" dirty="0"/>
              <a:t>(2) NOT affected by the scale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treelike methods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(3) Use scale( ) to standardize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F0FF080-CA81-419F-954F-8D4433E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060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[2]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endParaRPr lang="en-US" altLang="zh-TW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tried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scale( ), but due to the property of the dataset, it didn’t yield better prediction results. It’s because the ones with bigger scale happen to be the more influential predictors.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B8B113F1-9428-404F-B6C6-5A3C359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8397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[3]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221459"/>
            <a:ext cx="9453488" cy="4915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Normalization ]</a:t>
            </a:r>
          </a:p>
          <a:p>
            <a:pPr marL="0" indent="0">
              <a:buNone/>
            </a:pPr>
            <a:r>
              <a:rPr lang="en-US" altLang="zh-TW" dirty="0"/>
              <a:t>(1) Affected by the distribution</a:t>
            </a:r>
          </a:p>
          <a:p>
            <a:pPr marL="0" indent="0">
              <a:buNone/>
            </a:pPr>
            <a:r>
              <a:rPr lang="en-US" altLang="zh-TW" dirty="0"/>
              <a:t> Only Logistic / Linear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NOT affected by the distribution</a:t>
            </a:r>
          </a:p>
          <a:p>
            <a:pPr marL="0" indent="0">
              <a:buNone/>
            </a:pPr>
            <a:r>
              <a:rPr lang="en-US" altLang="zh-TW" dirty="0"/>
              <a:t>The others, i.e. KNN , K-means, PCA, LDA, SVM, NN, treelike methods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 Use log( ) to normalize.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135902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5EEE4C6F-BCAF-468C-9A49-ECD5982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0162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[4]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600" dirty="0"/>
              <a:t> </a:t>
            </a:r>
            <a:r>
              <a:rPr lang="en-US" altLang="zh-TW" sz="4000" dirty="0"/>
              <a:t>[ Normalization ]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We didn’t use log( ) to normalize since only the regression model could benefit from this action, and regression model isn’t our ideal model for prediction.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037428" y="6477524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2383265-CECB-4B4A-B9CA-780C628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altLang="zh-TW" sz="2600" dirty="0">
                <a:solidFill>
                  <a:schemeClr val="bg1"/>
                </a:solidFill>
              </a:rPr>
              <a:t>21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4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7" y="309491"/>
            <a:ext cx="9678574" cy="928468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[01] Overall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1" y="1350500"/>
            <a:ext cx="1083915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Try every model by a split of (train, test) = (0.8, 0.2). NOT k-fold. Use MAPE to evaluate models.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3200" dirty="0"/>
              <a:t>1. linear regression: first order / lasso / elastic net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2. SVM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RF</a:t>
            </a:r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 </a:t>
            </a:r>
            <a:r>
              <a:rPr lang="en-US" altLang="zh-TW" sz="3200" dirty="0"/>
              <a:t>GBT</a:t>
            </a:r>
          </a:p>
          <a:p>
            <a:pPr marL="0" indent="0">
              <a:buNone/>
            </a:pPr>
            <a:r>
              <a:rPr lang="en-US" altLang="zh-TW" sz="3200" dirty="0"/>
              <a:t>5.</a:t>
            </a:r>
            <a:r>
              <a:rPr lang="zh-TW" altLang="en-US" sz="3200" dirty="0"/>
              <a:t> </a:t>
            </a:r>
            <a:r>
              <a:rPr lang="en-US" altLang="zh-TW" sz="3200" dirty="0"/>
              <a:t>Stacking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5EAF00-608F-4784-B177-65EA692B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1973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[02]  Null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723924"/>
            <a:ext cx="11408898" cy="4423657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9.213218e+04 1.354364e+10 1.163771e+05 </a:t>
            </a:r>
            <a:r>
              <a:rPr lang="en-US" altLang="zh-TW" sz="3200" b="1" dirty="0"/>
              <a:t>6.217385e-01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9.330438e+04 1.354752e+10 1.163938e+05 </a:t>
            </a:r>
            <a:r>
              <a:rPr lang="en-US" altLang="zh-TW" sz="3200" b="1" dirty="0"/>
              <a:t>6.363672e-01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2CCDE-F3F7-4DB2-94D3-0F576C6A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690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[03] Regression with first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723925"/>
            <a:ext cx="11366696" cy="4254844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5.014067e+04 4.693704e+09 6.851061e+04 </a:t>
            </a:r>
            <a:r>
              <a:rPr lang="en-US" altLang="zh-TW" sz="3200" b="1" dirty="0"/>
              <a:t>2.913840e-01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5.001414e+04 4.613932e+09 6.792593e+04 </a:t>
            </a:r>
            <a:r>
              <a:rPr lang="en-US" altLang="zh-TW" sz="3200" b="1" dirty="0"/>
              <a:t>2.904215e-01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9B1364-323D-462E-8694-D3E8C317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6738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[04] Stepwise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step01)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4.937236e+04 4.600638e+09 6.782800e+04 </a:t>
            </a:r>
            <a:r>
              <a:rPr lang="en-US" altLang="zh-TW" sz="3200" b="1" dirty="0"/>
              <a:t>2.894012e-01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step02)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4.913165e+04 4.519027e+09 6.722371e+04 </a:t>
            </a:r>
            <a:r>
              <a:rPr lang="en-US" altLang="zh-TW" sz="3200" b="1" dirty="0"/>
              <a:t>2.863699e-01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A860EC-521A-4A72-9012-C7885A9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20618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[05] 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8972"/>
            <a:ext cx="11814517" cy="5043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alpha = 1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5.042093e+04 4.819133e+09 6.941998e+04 </a:t>
            </a:r>
            <a:r>
              <a:rPr lang="en-US" altLang="zh-TW" sz="3200" b="1" dirty="0"/>
              <a:t>2.891660e-01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5.028658e+04 4.741019e+09 6.885506e+04 </a:t>
            </a:r>
            <a:r>
              <a:rPr lang="en-US" altLang="zh-TW" sz="3200" b="1" dirty="0"/>
              <a:t>2.908131e-01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CF8EBF-2940-4010-A6D7-3A5E8653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1161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84"/>
            <a:ext cx="10515600" cy="1041643"/>
          </a:xfrm>
        </p:spPr>
        <p:txBody>
          <a:bodyPr>
            <a:normAutofit/>
          </a:bodyPr>
          <a:lstStyle/>
          <a:p>
            <a:pPr algn="ctr"/>
            <a:r>
              <a:rPr lang="en-US" altLang="zh-TW" sz="4200" dirty="0"/>
              <a:t>About the Dataset </a:t>
            </a:r>
            <a:endParaRPr 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4" y="1509727"/>
            <a:ext cx="10861431" cy="4553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California Housing Prices dataset from 1990 on </a:t>
            </a:r>
            <a:r>
              <a:rPr lang="en-US" altLang="zh-TW" sz="2800" dirty="0">
                <a:hlinkClick r:id="rId2"/>
              </a:rPr>
              <a:t>K</a:t>
            </a:r>
            <a:r>
              <a:rPr lang="en-US" sz="2800" dirty="0">
                <a:hlinkClick r:id="rId2"/>
              </a:rPr>
              <a:t>aggle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 A modified version of the California Housing dataset available from Luís </a:t>
            </a:r>
            <a:r>
              <a:rPr lang="en-US" altLang="zh-TW" dirty="0" err="1"/>
              <a:t>Torgo's</a:t>
            </a:r>
            <a:r>
              <a:rPr lang="en-US" altLang="zh-TW" dirty="0"/>
              <a:t>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Appeared in a 1997 paper titled Sparse Spatial Autoregressions by Pace, R. Kelley and Ronald Barry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20, 640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10 attributes (9 predictors and 1 response)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857B6-7B7B-40BD-93DD-95BF0C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2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[06] Lasso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2255"/>
            <a:ext cx="11814517" cy="46490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3200" b="1" dirty="0">
                <a:solidFill>
                  <a:srgbClr val="0070C0"/>
                </a:solidFill>
              </a:rPr>
              <a:t>alpha = 0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4.931621e+04 4.614774e+09 6.793213e+04 </a:t>
            </a:r>
            <a:r>
              <a:rPr lang="en-US" altLang="zh-TW" sz="3200" b="1" dirty="0"/>
              <a:t>2.855915e-01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4.910622e+04 4.535826e+09 6.734854e+04 </a:t>
            </a:r>
            <a:r>
              <a:rPr lang="en-US" altLang="zh-TW" sz="3200" b="1" dirty="0"/>
              <a:t>2.834369e-01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82641-D365-4C31-A433-9F7743C4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88716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[07] Elastic Net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31" y="1392702"/>
            <a:ext cx="11814517" cy="50848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We choose </a:t>
            </a:r>
            <a:r>
              <a:rPr lang="en-US" altLang="zh-TW" sz="3200" b="1" dirty="0">
                <a:solidFill>
                  <a:srgbClr val="0070C0"/>
                </a:solidFill>
              </a:rPr>
              <a:t>alpha = 0.5</a:t>
            </a:r>
            <a:r>
              <a:rPr lang="zh-TW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TW" sz="3200" dirty="0"/>
              <a:t>since Lander, J. P. recommend to choose alpha &lt; 0.5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4.931511e+04 4.616502e+09 6.794485e+04 </a:t>
            </a:r>
            <a:r>
              <a:rPr lang="en-US" altLang="zh-TW" sz="3200" b="1" dirty="0"/>
              <a:t>2.855094e-01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4.911146e+04 4.538234e+09 6.736642e+04 </a:t>
            </a:r>
            <a:r>
              <a:rPr lang="en-US" altLang="zh-TW" sz="3200" b="1" dirty="0"/>
              <a:t>2.833860e-01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025BEFC-1973-413D-A72E-8642037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83A9FB5-E25C-4040-BD80-5CDF21162D29}"/>
              </a:ext>
            </a:extLst>
          </p:cNvPr>
          <p:cNvSpPr txBox="1">
            <a:spLocks/>
          </p:cNvSpPr>
          <p:nvPr/>
        </p:nvSpPr>
        <p:spPr>
          <a:xfrm>
            <a:off x="2226212" y="6492875"/>
            <a:ext cx="930695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Lander, J. P. (2017). R for Everyone: Advanced Analytics and Graphics, 2nd Edition.</a:t>
            </a:r>
          </a:p>
        </p:txBody>
      </p:sp>
    </p:spTree>
    <p:extLst>
      <p:ext uri="{BB962C8B-B14F-4D97-AF65-F5344CB8AC3E}">
        <p14:creationId xmlns:p14="http://schemas.microsoft.com/office/powerpoint/2010/main" val="3119554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89"/>
            <a:ext cx="11637498" cy="45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 (Ridge) </a:t>
            </a:r>
            <a:r>
              <a:rPr lang="en-US" altLang="zh-TW" sz="3200" dirty="0"/>
              <a:t>2.908131e-01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 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Lasso usually performs better than Ridge according to practical experience.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184271-3491-43AF-B41E-1CF0C2CC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FD26B89-28AF-4E59-96BB-E55AA12FAC69}"/>
              </a:ext>
            </a:extLst>
          </p:cNvPr>
          <p:cNvSpPr txBox="1">
            <a:spLocks/>
          </p:cNvSpPr>
          <p:nvPr/>
        </p:nvSpPr>
        <p:spPr>
          <a:xfrm>
            <a:off x="2226212" y="6492875"/>
            <a:ext cx="930695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Lander, J. P. (2017). R for Everyone: Advanced Analytics and Graphics, 2nd Edition.</a:t>
            </a:r>
          </a:p>
        </p:txBody>
      </p:sp>
    </p:spTree>
    <p:extLst>
      <p:ext uri="{BB962C8B-B14F-4D97-AF65-F5344CB8AC3E}">
        <p14:creationId xmlns:p14="http://schemas.microsoft.com/office/powerpoint/2010/main" val="286271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[09] SVM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3.009128e+04 2.298531e+09 4.794300e+04 </a:t>
            </a:r>
            <a:r>
              <a:rPr lang="en-US" altLang="zh-TW" sz="3200" b="1" dirty="0"/>
              <a:t>1.555334e-01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3.733928e+04 3.205611e+09 5.661811e+04 </a:t>
            </a:r>
            <a:r>
              <a:rPr lang="en-US" altLang="zh-TW" sz="3200" b="1" dirty="0"/>
              <a:t>1.978888e-01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5279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[10] SVM_02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26"/>
            <a:ext cx="10769991" cy="425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svmM</a:t>
            </a:r>
            <a:r>
              <a:rPr lang="en-US" altLang="zh-TW" sz="3200" dirty="0"/>
              <a:t> &lt;- </a:t>
            </a:r>
            <a:r>
              <a:rPr lang="en-US" altLang="zh-TW" sz="3200" dirty="0" err="1"/>
              <a:t>ksvm</a:t>
            </a:r>
            <a:r>
              <a:rPr lang="en-US" altLang="zh-TW" sz="3200" dirty="0"/>
              <a:t>(</a:t>
            </a:r>
            <a:r>
              <a:rPr lang="en-US" altLang="zh-TW" sz="3200" dirty="0" err="1"/>
              <a:t>FormulaV,data</a:t>
            </a:r>
            <a:r>
              <a:rPr lang="en-US" altLang="zh-TW" sz="3200" dirty="0"/>
              <a:t>=</a:t>
            </a:r>
            <a:r>
              <a:rPr lang="en-US" altLang="zh-TW" sz="3200" dirty="0" err="1"/>
              <a:t>Data_train</a:t>
            </a:r>
            <a:r>
              <a:rPr lang="en-US" altLang="zh-TW" sz="3200" dirty="0"/>
              <a:t>, kernel=‘</a:t>
            </a:r>
            <a:r>
              <a:rPr lang="en-US" altLang="zh-TW" sz="3200" dirty="0" err="1"/>
              <a:t>rbfdot</a:t>
            </a:r>
            <a:r>
              <a:rPr lang="en-US" altLang="zh-TW" sz="3200" dirty="0"/>
              <a:t>’, </a:t>
            </a:r>
            <a:r>
              <a:rPr lang="zh-TW" altLang="en-US" sz="3200" dirty="0"/>
              <a:t> </a:t>
            </a:r>
            <a:r>
              <a:rPr lang="en-US" altLang="zh-TW" sz="3200" dirty="0"/>
              <a:t>C=10 , </a:t>
            </a:r>
            <a:r>
              <a:rPr lang="en-US" altLang="zh-TW" sz="3200" dirty="0" err="1"/>
              <a:t>prob.model</a:t>
            </a:r>
            <a:r>
              <a:rPr lang="en-US" altLang="zh-TW" sz="3200" dirty="0"/>
              <a:t>=</a:t>
            </a:r>
            <a:r>
              <a:rPr lang="en-US" altLang="zh-TW" sz="3200" dirty="0" err="1"/>
              <a:t>T,cross</a:t>
            </a:r>
            <a:r>
              <a:rPr lang="en-US" altLang="zh-TW" sz="3200" dirty="0"/>
              <a:t>=5)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Key parameter : C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altLang="zh-TW" sz="2600" dirty="0">
                <a:solidFill>
                  <a:schemeClr val="bg1"/>
                </a:solidFill>
              </a:rPr>
              <a:t>31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3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[11] 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1.442719e+04 4.902147e+08 2.214079e+04 </a:t>
            </a:r>
            <a:r>
              <a:rPr lang="en-US" altLang="zh-TW" sz="3200" b="1" dirty="0"/>
              <a:t>8.014738e-02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3.382165e+04 2.607849e+09 5.106711e+04 </a:t>
            </a:r>
            <a:r>
              <a:rPr lang="en-US" altLang="zh-TW" sz="3200" b="1" dirty="0"/>
              <a:t>1.849024e-01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24057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211"/>
            <a:ext cx="10515600" cy="7850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[12] Random Forest_02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3" y="905283"/>
            <a:ext cx="11595295" cy="5394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rf01 &lt;- </a:t>
            </a:r>
            <a:r>
              <a:rPr lang="en-US" altLang="zh-TW" sz="2600" dirty="0" err="1"/>
              <a:t>randomForest</a:t>
            </a:r>
            <a:r>
              <a:rPr lang="en-US" altLang="zh-TW" sz="2600" dirty="0"/>
              <a:t>(</a:t>
            </a:r>
            <a:r>
              <a:rPr lang="en-US" altLang="zh-TW" sz="2600" dirty="0" err="1"/>
              <a:t>median_house_value</a:t>
            </a:r>
            <a:r>
              <a:rPr lang="en-US" altLang="zh-TW" sz="2600" dirty="0"/>
              <a:t> ~ </a:t>
            </a:r>
            <a:r>
              <a:rPr lang="en-US" altLang="zh-TW" sz="2600" dirty="0" err="1"/>
              <a:t>median_income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ocean_proximity</a:t>
            </a:r>
            <a:r>
              <a:rPr lang="en-US" altLang="zh-TW" sz="2600" dirty="0"/>
              <a:t> +latitude  + longitude +</a:t>
            </a:r>
            <a:r>
              <a:rPr lang="en-US" altLang="zh-TW" sz="2600" dirty="0" err="1"/>
              <a:t>housing_median_age</a:t>
            </a:r>
            <a:r>
              <a:rPr lang="en-US" altLang="zh-TW" sz="2600" dirty="0"/>
              <a:t> + households + </a:t>
            </a:r>
            <a:r>
              <a:rPr lang="en-US" altLang="zh-TW" sz="2600" dirty="0" err="1"/>
              <a:t>total_rooms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population_per_household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bedrooms_per_room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rooms_per_household</a:t>
            </a:r>
            <a:r>
              <a:rPr lang="en-US" altLang="zh-TW" sz="2600" dirty="0"/>
              <a:t> , data =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 , </a:t>
            </a:r>
          </a:p>
          <a:p>
            <a:pPr marL="0" indent="0">
              <a:buNone/>
            </a:pPr>
            <a:r>
              <a:rPr lang="en-US" altLang="zh-TW" sz="2600" b="1" dirty="0" err="1"/>
              <a:t>ntree</a:t>
            </a:r>
            <a:r>
              <a:rPr lang="en-US" altLang="zh-TW" sz="2600" b="1" dirty="0"/>
              <a:t> </a:t>
            </a:r>
            <a:r>
              <a:rPr lang="en-US" altLang="zh-TW" sz="2600" dirty="0"/>
              <a:t>= 300, </a:t>
            </a:r>
            <a:r>
              <a:rPr lang="en-US" altLang="zh-TW" sz="2600" b="1" dirty="0" err="1"/>
              <a:t>mtry</a:t>
            </a:r>
            <a:r>
              <a:rPr lang="en-US" altLang="zh-TW" sz="2600" dirty="0"/>
              <a:t> = 6, importance = T, replace = T)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 err="1"/>
              <a:t>tuneRF</a:t>
            </a:r>
            <a:r>
              <a:rPr lang="en-US" altLang="zh-TW" sz="2600" dirty="0"/>
              <a:t>(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[,-10],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[,10]) 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= 6</a:t>
            </a:r>
          </a:p>
          <a:p>
            <a:pPr marL="0" indent="0">
              <a:buNone/>
            </a:pPr>
            <a:r>
              <a:rPr lang="en-US" altLang="zh-TW" sz="2600" dirty="0"/>
              <a:t>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  </a:t>
            </a:r>
            <a:r>
              <a:rPr lang="en-US" altLang="zh-TW" sz="2600" dirty="0" err="1"/>
              <a:t>OOBError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# 2    2 3080490877</a:t>
            </a:r>
          </a:p>
          <a:p>
            <a:pPr marL="0" indent="0">
              <a:buNone/>
            </a:pPr>
            <a:r>
              <a:rPr lang="en-US" altLang="zh-TW" sz="2600" dirty="0"/>
              <a:t># 4    4 2804299684</a:t>
            </a:r>
          </a:p>
          <a:p>
            <a:pPr marL="0" indent="0">
              <a:buNone/>
            </a:pPr>
            <a:r>
              <a:rPr lang="en-US" altLang="zh-TW" sz="2600" dirty="0"/>
              <a:t># 8    8 2865183670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plot(rf01)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9230DB-48CB-41F4-A309-667660DD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31" y="3602763"/>
            <a:ext cx="6044420" cy="31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1" y="288388"/>
            <a:ext cx="11394831" cy="7180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[13] Random Forest – feature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25" y="1006474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4684543" y="1000074"/>
            <a:ext cx="6952956" cy="545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  <a:p>
            <a:pPr marL="0" indent="0">
              <a:buNone/>
            </a:pPr>
            <a:r>
              <a:rPr lang="en-US" altLang="zh-TW" sz="2400" dirty="0"/>
              <a:t>** </a:t>
            </a:r>
            <a:r>
              <a:rPr lang="en-US" altLang="zh-TW" sz="2400" u="sng" dirty="0"/>
              <a:t>%</a:t>
            </a:r>
            <a:r>
              <a:rPr lang="en-US" altLang="zh-TW" sz="2400" u="sng" dirty="0" err="1"/>
              <a:t>IncMSE</a:t>
            </a:r>
            <a:r>
              <a:rPr lang="en-US" altLang="zh-TW" sz="2400" u="sng" dirty="0"/>
              <a:t> is the most robust and informative measure compared to </a:t>
            </a:r>
            <a:r>
              <a:rPr lang="en-US" altLang="zh-TW" sz="2400" u="sng" dirty="0" err="1"/>
              <a:t>IncNodePurity</a:t>
            </a:r>
            <a:endParaRPr lang="en-US" altLang="zh-TW" sz="2400" u="sng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F048F4B-92E9-40D7-9C98-8C31AB77DB8E}"/>
              </a:ext>
            </a:extLst>
          </p:cNvPr>
          <p:cNvSpPr txBox="1">
            <a:spLocks/>
          </p:cNvSpPr>
          <p:nvPr/>
        </p:nvSpPr>
        <p:spPr>
          <a:xfrm>
            <a:off x="1674055" y="6492875"/>
            <a:ext cx="9875521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In a random forest, is larger %</a:t>
            </a:r>
            <a:r>
              <a:rPr lang="en-US" altLang="zh-TW" dirty="0" err="1">
                <a:solidFill>
                  <a:schemeClr val="bg1"/>
                </a:solidFill>
              </a:rPr>
              <a:t>IncMSE</a:t>
            </a:r>
            <a:r>
              <a:rPr lang="en-US" altLang="zh-TW" dirty="0">
                <a:solidFill>
                  <a:schemeClr val="bg1"/>
                </a:solidFill>
              </a:rPr>
              <a:t> better or worse? (2016). https://bit.ly/2BeuUAR</a:t>
            </a:r>
          </a:p>
        </p:txBody>
      </p:sp>
    </p:spTree>
    <p:extLst>
      <p:ext uri="{BB962C8B-B14F-4D97-AF65-F5344CB8AC3E}">
        <p14:creationId xmlns:p14="http://schemas.microsoft.com/office/powerpoint/2010/main" val="254662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[14] Gradient boosting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1.158997e+04 2.620055e+08 1.618658e+04 </a:t>
            </a:r>
            <a:r>
              <a:rPr lang="en-US" altLang="zh-TW" sz="3200" b="1" dirty="0"/>
              <a:t>6.790063e-02 </a:t>
            </a:r>
          </a:p>
          <a:p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3.238790e+04 2.352802e+09 4.850569e+04 </a:t>
            </a:r>
            <a:r>
              <a:rPr lang="en-US" altLang="zh-TW" sz="3200" b="1" dirty="0"/>
              <a:t>1.762927e-01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25847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[15] Gradient boosting tree_02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200" dirty="0" err="1"/>
              <a:t>xgb.params</a:t>
            </a:r>
            <a:r>
              <a:rPr lang="en-US" altLang="zh-TW" sz="3200" dirty="0"/>
              <a:t> = list(</a:t>
            </a:r>
          </a:p>
          <a:p>
            <a:pPr marL="0" indent="0">
              <a:buNone/>
            </a:pPr>
            <a:r>
              <a:rPr lang="en-US" altLang="zh-TW" sz="3200" b="1" dirty="0" err="1"/>
              <a:t>colsample_bytree</a:t>
            </a:r>
            <a:r>
              <a:rPr lang="en-US" altLang="zh-TW" sz="3200" b="1" dirty="0"/>
              <a:t> </a:t>
            </a:r>
            <a:r>
              <a:rPr lang="en-US" altLang="zh-TW" sz="3200" dirty="0"/>
              <a:t>= 0.5, </a:t>
            </a:r>
          </a:p>
          <a:p>
            <a:pPr marL="0" indent="0">
              <a:buNone/>
            </a:pPr>
            <a:r>
              <a:rPr lang="en-US" altLang="zh-TW" sz="3200" dirty="0"/>
              <a:t># col sampling proportion. Higher -&gt; complexity up</a:t>
            </a:r>
          </a:p>
          <a:p>
            <a:pPr marL="0" indent="0">
              <a:buNone/>
            </a:pPr>
            <a:r>
              <a:rPr lang="en-US" altLang="zh-TW" sz="3200" b="1" dirty="0"/>
              <a:t>subsample</a:t>
            </a:r>
            <a:r>
              <a:rPr lang="en-US" altLang="zh-TW" sz="3200" dirty="0"/>
              <a:t> = 0.5, # row sampling proportion.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booster = "</a:t>
            </a:r>
            <a:r>
              <a:rPr lang="en-US" altLang="zh-TW" sz="3200" dirty="0" err="1"/>
              <a:t>gbtree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b="1" dirty="0" err="1"/>
              <a:t>max_depth</a:t>
            </a:r>
            <a:r>
              <a:rPr lang="en-US" altLang="zh-TW" sz="3200" b="1" dirty="0"/>
              <a:t> </a:t>
            </a:r>
            <a:r>
              <a:rPr lang="en-US" altLang="zh-TW" sz="3200" dirty="0"/>
              <a:t>= 4, # max depth of a tree.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eta = 0.03, # boosting would increase the weight of wrong classification. Higher -&gt; complexity down</a:t>
            </a:r>
          </a:p>
          <a:p>
            <a:pPr marL="0" indent="0">
              <a:buNone/>
            </a:pPr>
            <a:r>
              <a:rPr lang="en-US" altLang="zh-TW" sz="3200" dirty="0" err="1"/>
              <a:t>eval_metric</a:t>
            </a:r>
            <a:r>
              <a:rPr lang="en-US" altLang="zh-TW" sz="3200" dirty="0"/>
              <a:t> = "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",  #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or </a:t>
            </a:r>
            <a:r>
              <a:rPr lang="en-US" altLang="zh-TW" sz="3200" dirty="0" err="1"/>
              <a:t>mae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objective = "</a:t>
            </a:r>
            <a:r>
              <a:rPr lang="en-US" altLang="zh-TW" sz="3200" dirty="0" err="1"/>
              <a:t>reg:linear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dirty="0"/>
              <a:t>gamma = 0 # Higher -&gt; complexity down)            </a:t>
            </a:r>
          </a:p>
          <a:p>
            <a:pPr marL="0" indent="0">
              <a:buNone/>
            </a:pP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750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25" y="182562"/>
            <a:ext cx="4774809" cy="718086"/>
          </a:xfrm>
        </p:spPr>
        <p:txBody>
          <a:bodyPr>
            <a:normAutofit/>
          </a:bodyPr>
          <a:lstStyle/>
          <a:p>
            <a:r>
              <a:rPr lang="en-US" altLang="zh-TW" dirty="0"/>
              <a:t>Features of the Dataset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15928"/>
            <a:ext cx="11664461" cy="55004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longitude</a:t>
            </a:r>
            <a:r>
              <a:rPr lang="en-US" sz="2200" dirty="0"/>
              <a:t>: A measure of how far west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latitude</a:t>
            </a:r>
            <a:r>
              <a:rPr lang="en-US" sz="2200" dirty="0"/>
              <a:t>: A measure of how far north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housing_median_age</a:t>
            </a:r>
            <a:r>
              <a:rPr lang="en-US" sz="2200" dirty="0"/>
              <a:t>: Median age of a house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total_rooms</a:t>
            </a:r>
            <a:r>
              <a:rPr lang="en-US" sz="2200" dirty="0"/>
              <a:t>: Total number of 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total_bedrooms</a:t>
            </a:r>
            <a:r>
              <a:rPr lang="en-US" sz="2200" dirty="0"/>
              <a:t>: Total number of bedrooms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population</a:t>
            </a:r>
            <a:r>
              <a:rPr lang="en-US" sz="2200" dirty="0"/>
              <a:t>: Total number of people residing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households</a:t>
            </a:r>
            <a:r>
              <a:rPr lang="en-US" sz="2200" dirty="0"/>
              <a:t>: Total number of households, a group of people residing within a home unit, for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median_income</a:t>
            </a:r>
            <a:r>
              <a:rPr lang="en-US" sz="2200" dirty="0"/>
              <a:t>: Median income for households within a block of houses (measured in 10,000$)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ocean_proximity</a:t>
            </a:r>
            <a:r>
              <a:rPr lang="en-US" sz="2200" dirty="0"/>
              <a:t>: Location of the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median_house_value</a:t>
            </a:r>
            <a:r>
              <a:rPr lang="en-US" sz="2200" dirty="0"/>
              <a:t>: Median house value for households within a block (measured in US Dollars)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46E9DD-E3DF-44F2-A5AC-AC1CC0C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3973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[16] Gradient boosting tree_03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cv.model</a:t>
            </a:r>
            <a:r>
              <a:rPr lang="en-US" altLang="zh-TW" sz="3200" dirty="0"/>
              <a:t> = xgb.cv(</a:t>
            </a:r>
          </a:p>
          <a:p>
            <a:pPr marL="0" indent="0">
              <a:buNone/>
            </a:pPr>
            <a:r>
              <a:rPr lang="en-US" altLang="zh-TW" sz="3200" dirty="0"/>
              <a:t>  params = </a:t>
            </a:r>
            <a:r>
              <a:rPr lang="en-US" altLang="zh-TW" sz="3200" dirty="0" err="1"/>
              <a:t>xgb.params</a:t>
            </a:r>
            <a:r>
              <a:rPr lang="en-US" altLang="zh-TW" sz="3200" dirty="0"/>
              <a:t>, </a:t>
            </a:r>
          </a:p>
          <a:p>
            <a:pPr marL="0" indent="0">
              <a:buNone/>
            </a:pPr>
            <a:r>
              <a:rPr lang="en-US" altLang="zh-TW" sz="3200" dirty="0"/>
              <a:t>  data = </a:t>
            </a:r>
            <a:r>
              <a:rPr lang="en-US" altLang="zh-TW" sz="3200" dirty="0" err="1"/>
              <a:t>dtrain</a:t>
            </a:r>
            <a:r>
              <a:rPr lang="en-US" altLang="zh-TW" sz="3200" dirty="0"/>
              <a:t>,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nfold</a:t>
            </a:r>
            <a:r>
              <a:rPr lang="en-US" altLang="zh-TW" sz="3200" dirty="0"/>
              <a:t> = 5,     # 5-fold cv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b="1" dirty="0" err="1"/>
              <a:t>nrounds</a:t>
            </a:r>
            <a:r>
              <a:rPr lang="en-US" altLang="zh-TW" sz="3200" b="1" dirty="0"/>
              <a:t> </a:t>
            </a:r>
            <a:r>
              <a:rPr lang="en-US" altLang="zh-TW" sz="3200" dirty="0"/>
              <a:t>= 130,   # Trees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early_stopping_rounds</a:t>
            </a:r>
            <a:r>
              <a:rPr lang="en-US" altLang="zh-TW" sz="3200" dirty="0"/>
              <a:t> = 100, # stop searching if overfitting     happens when </a:t>
            </a:r>
            <a:r>
              <a:rPr lang="en-US" altLang="zh-TW" sz="3200" dirty="0" err="1"/>
              <a:t>nrounds</a:t>
            </a:r>
            <a:r>
              <a:rPr lang="en-US" altLang="zh-TW" sz="3200" dirty="0"/>
              <a:t> &lt; some number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print_every_n</a:t>
            </a:r>
            <a:r>
              <a:rPr lang="en-US" altLang="zh-TW" sz="3200" dirty="0"/>
              <a:t> = 100)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61618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[17] Gradient boosting tree_04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7367396-19D5-43C8-B9C1-C1EC47E6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9828"/>
            <a:ext cx="10466018" cy="5577790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222544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33379"/>
            <a:ext cx="11637498" cy="479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</a:t>
            </a:r>
          </a:p>
          <a:p>
            <a:pPr marL="0" indent="0">
              <a:buNone/>
            </a:pPr>
            <a:r>
              <a:rPr lang="en-US" altLang="zh-TW" sz="3200" b="1" dirty="0"/>
              <a:t>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3200" b="1" dirty="0"/>
              <a:t>(SVM) </a:t>
            </a:r>
            <a:r>
              <a:rPr lang="en-US" altLang="zh-TW" sz="3200" dirty="0"/>
              <a:t>1.978888e-01 </a:t>
            </a:r>
            <a:r>
              <a:rPr lang="en-US" altLang="zh-TW" sz="3200" b="1" dirty="0"/>
              <a:t>=&gt; (RF) </a:t>
            </a:r>
            <a:r>
              <a:rPr lang="en-US" altLang="zh-TW" sz="3200" dirty="0"/>
              <a:t>1.849024e-01 </a:t>
            </a:r>
            <a:r>
              <a:rPr lang="en-US" altLang="zh-TW" sz="3200" b="1" dirty="0"/>
              <a:t>=&gt; </a:t>
            </a:r>
          </a:p>
          <a:p>
            <a:pPr marL="0" indent="0">
              <a:buNone/>
            </a:pPr>
            <a:r>
              <a:rPr lang="en-US" altLang="zh-TW" sz="3200" b="1" dirty="0"/>
              <a:t>(GBT) </a:t>
            </a:r>
            <a:r>
              <a:rPr lang="en-US" altLang="zh-TW" sz="3200" b="1" u="sng" dirty="0">
                <a:solidFill>
                  <a:srgbClr val="0070C0"/>
                </a:solidFill>
              </a:rPr>
              <a:t>1.762927e-01</a:t>
            </a:r>
          </a:p>
          <a:p>
            <a:pPr marL="0" indent="0">
              <a:buNone/>
            </a:pPr>
            <a:endParaRPr lang="en-US" altLang="zh-TW" sz="1200" b="1" u="sng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</a:rPr>
              <a:t>Are our improvements significant?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E117-5D90-4C3D-8929-5A27C3E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4831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218984"/>
            <a:ext cx="9564273" cy="1004905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[19] Repeat with 2-way k-fold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41" y="1369697"/>
            <a:ext cx="8947052" cy="47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b="1" dirty="0"/>
              <a:t>(train MAPE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, test MAPE)  </a:t>
            </a:r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dirty="0"/>
              <a:t>SVM = (0.158367, </a:t>
            </a:r>
            <a:r>
              <a:rPr lang="zh-TW" altLang="en-US" sz="3600" dirty="0"/>
              <a:t>  </a:t>
            </a:r>
            <a:r>
              <a:rPr lang="en-US" altLang="zh-TW" sz="3600" dirty="0"/>
              <a:t>0.1990491)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RF = </a:t>
            </a:r>
            <a:r>
              <a:rPr lang="zh-TW" altLang="en-US" sz="3600" dirty="0"/>
              <a:t>   </a:t>
            </a:r>
            <a:r>
              <a:rPr lang="en-US" altLang="zh-TW" sz="3600" dirty="0"/>
              <a:t>(0.0786388,</a:t>
            </a:r>
            <a:r>
              <a:rPr lang="zh-TW" altLang="en-US" sz="3600" dirty="0"/>
              <a:t> </a:t>
            </a:r>
            <a:r>
              <a:rPr lang="en-US" altLang="zh-TW" sz="3600" dirty="0"/>
              <a:t> 0.1919612)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GBT</a:t>
            </a:r>
            <a:r>
              <a:rPr lang="zh-TW" altLang="en-US" sz="3600" dirty="0"/>
              <a:t> </a:t>
            </a:r>
            <a:r>
              <a:rPr lang="en-US" altLang="zh-TW" sz="3600" dirty="0"/>
              <a:t>= (0.06874047, </a:t>
            </a:r>
            <a:r>
              <a:rPr lang="en-US" altLang="zh-TW" sz="3600" u="sng" dirty="0"/>
              <a:t>0.1849165</a:t>
            </a:r>
            <a:r>
              <a:rPr lang="en-US" altLang="zh-TW" sz="3600" dirty="0"/>
              <a:t>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FD196-8B95-4CBC-AD77-395AD76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01465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(7)</a:t>
            </a:r>
            <a:r>
              <a:rPr lang="zh-TW" altLang="en-US" dirty="0"/>
              <a:t> </a:t>
            </a:r>
            <a:r>
              <a:rPr lang="en-US" altLang="zh-TW" dirty="0"/>
              <a:t>Test models on test_30 to get our </a:t>
            </a:r>
            <a:r>
              <a:rPr lang="en-US" altLang="zh-TW" u="sng" dirty="0"/>
              <a:t>public 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37863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0.2463727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0.1991604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0.1904664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0.1872631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D6B08-2B49-4FF3-A102-EE766FB0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106190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Test models on test_100 to get our </a:t>
            </a:r>
            <a:r>
              <a:rPr lang="en-US" altLang="zh-TW" u="sng" dirty="0"/>
              <a:t>final score</a:t>
            </a:r>
            <a:endParaRPr lang="zh-TW" alt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137863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0.2111227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0.1943278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0.1852774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0.1816812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741392-C28A-4079-A0B2-477068E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92607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6247C-EE11-4CFB-A902-BAAB98868B09}"/>
              </a:ext>
            </a:extLst>
          </p:cNvPr>
          <p:cNvSpPr/>
          <p:nvPr/>
        </p:nvSpPr>
        <p:spPr>
          <a:xfrm>
            <a:off x="5506736" y="324433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0.1816812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76770-3572-4FC7-A599-0A388719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3" y="1289937"/>
            <a:ext cx="10006086" cy="54380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0E4765-F186-43A0-BB3B-B2000A94E155}"/>
              </a:ext>
            </a:extLst>
          </p:cNvPr>
          <p:cNvSpPr/>
          <p:nvPr/>
        </p:nvSpPr>
        <p:spPr>
          <a:xfrm>
            <a:off x="1702192" y="351692"/>
            <a:ext cx="8989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/>
              <a:t>We are </a:t>
            </a:r>
            <a:r>
              <a:rPr lang="en-US" altLang="zh-TW" sz="4800" b="1" dirty="0">
                <a:solidFill>
                  <a:srgbClr val="7030A0"/>
                </a:solidFill>
              </a:rPr>
              <a:t>GROUP 6</a:t>
            </a:r>
            <a:r>
              <a:rPr lang="en-US" altLang="zh-TW" sz="4800" dirty="0"/>
              <a:t>. Thank you ! 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EAB0749F-D28D-4F5C-907A-6822431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564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[1]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1223889"/>
            <a:ext cx="11310424" cy="506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1. Define business object</a:t>
            </a:r>
          </a:p>
          <a:p>
            <a:pPr marL="0" indent="0">
              <a:buNone/>
            </a:pPr>
            <a:r>
              <a:rPr lang="en-US" altLang="zh-TW" dirty="0"/>
              <a:t>2. Make sense of the data from a high level</a:t>
            </a:r>
          </a:p>
          <a:p>
            <a:pPr marL="0" indent="0">
              <a:buNone/>
            </a:pPr>
            <a:r>
              <a:rPr lang="en-US" altLang="zh-TW" dirty="0"/>
              <a:t>3. Create the training and test sets using proper sampling methods, e.g., random vs. stratified</a:t>
            </a:r>
          </a:p>
          <a:p>
            <a:pPr marL="0" indent="0">
              <a:buNone/>
            </a:pPr>
            <a:r>
              <a:rPr lang="en-US" altLang="zh-TW" dirty="0"/>
              <a:t>4. Correlation analysis (pair-wise and attribute combinations)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5. Data cleaning (missing data, outliers, data errors)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altLang="zh-TW" dirty="0"/>
              <a:t>Data transformation via pipelines (categorical text to number using one hot encoding, feature scaling via normalization/standardization, feature combinations)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8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136CA49-F705-4999-82E4-C5303A6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17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[2]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23889"/>
            <a:ext cx="11422967" cy="410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7. Train and cross validate different models and select the most promising one (Linear Regression, Decision Tree, and Random Forest were tried in this tutorial)</a:t>
            </a:r>
          </a:p>
          <a:p>
            <a:pPr marL="0" indent="0">
              <a:buNone/>
            </a:pPr>
            <a:r>
              <a:rPr lang="en-US" altLang="zh-TW" dirty="0"/>
              <a:t>8. Fine tune the model using trying different combinations of hyperparameters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9. Evaluate the model with best estimators in the test set</a:t>
            </a:r>
          </a:p>
          <a:p>
            <a:pPr marL="0" indent="0">
              <a:buNone/>
            </a:pPr>
            <a:r>
              <a:rPr lang="en-US" altLang="zh-TW" dirty="0"/>
              <a:t>10. Launch, monitor, and refresh the model and system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9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1F87E2A-BDFE-4432-BB8E-762BE25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98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6A1B8B-B5AE-4971-B541-BBA2424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99425C49-4D38-4E42-98E6-4EDA1A9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4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Our Project Steps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223889"/>
            <a:ext cx="10655105" cy="493776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Splitting dataset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Missing value implementation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EDA (Exploratory Data Analysis)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Feature Engineering</a:t>
            </a:r>
            <a:endParaRPr lang="en-US" altLang="zh-TW" sz="18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Standardization &amp; Normalization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Building up models on train dataset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Test models on test_30 to get our </a:t>
            </a:r>
            <a:r>
              <a:rPr lang="en-US" sz="3200" u="sng" dirty="0"/>
              <a:t>public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Test models on test_100 to get our </a:t>
            </a:r>
            <a:r>
              <a:rPr lang="en-US" altLang="zh-TW" sz="3200" u="sng" dirty="0"/>
              <a:t>final 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19CBC1-31D1-4522-82FB-C54FBE9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5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1502" y="287466"/>
            <a:ext cx="10515600" cy="952970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(1) Splitting dataset</a:t>
            </a:r>
            <a:endParaRPr kumimoji="1" lang="zh-TW" altLang="en-US" sz="36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0F01941-2D18-4752-A4C9-325941D3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" y="1374716"/>
            <a:ext cx="11509717" cy="511816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1. Sampling 70% of the original dataset as our </a:t>
            </a:r>
            <a:r>
              <a:rPr lang="en-US" sz="3200" u="sng" dirty="0"/>
              <a:t>raw dataset</a:t>
            </a:r>
            <a:r>
              <a:rPr lang="en-US" sz="3200" dirty="0"/>
              <a:t>. </a:t>
            </a:r>
          </a:p>
          <a:p>
            <a:pPr marL="0" indent="0" fontAlgn="base">
              <a:buNone/>
            </a:pPr>
            <a:r>
              <a:rPr lang="en-US" sz="3200" dirty="0"/>
              <a:t>2. Split the data into train dataset &amp; test dataset.</a:t>
            </a:r>
          </a:p>
          <a:p>
            <a:pPr marL="0" indent="0" fontAlgn="base">
              <a:buNone/>
            </a:pPr>
            <a:r>
              <a:rPr lang="en-US" sz="3200" dirty="0"/>
              <a:t>3. Further split test dataset into test_30 &amp; test_70 with 30% &amp; 70% of the test dataset respectively.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3200" dirty="0"/>
              <a:t>4. train is what we have to train model.</a:t>
            </a:r>
          </a:p>
          <a:p>
            <a:pPr marL="0" indent="0" fontAlgn="base">
              <a:buNone/>
            </a:pPr>
            <a:r>
              <a:rPr lang="en-US" sz="3200" dirty="0"/>
              <a:t>5. test_30 is used to yield the public score on Kaggle.</a:t>
            </a:r>
          </a:p>
          <a:p>
            <a:pPr marL="0" indent="0" fontAlgn="base">
              <a:buNone/>
            </a:pPr>
            <a:r>
              <a:rPr lang="en-US" sz="3200" dirty="0"/>
              <a:t>6. test_70 is </a:t>
            </a:r>
            <a:r>
              <a:rPr lang="en-US" altLang="zh-TW" sz="3200" dirty="0"/>
              <a:t>used to yield</a:t>
            </a:r>
            <a:r>
              <a:rPr lang="en-US" sz="3200" dirty="0"/>
              <a:t> the private score on Kaggle.</a:t>
            </a:r>
            <a:endParaRPr lang="en-US" altLang="zh-TW" sz="3200" dirty="0"/>
          </a:p>
        </p:txBody>
      </p:sp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6E57D729-FDA6-41BE-B48E-CB66646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06871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gitial_brow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596</TotalTime>
  <Words>2942</Words>
  <Application>Microsoft Office PowerPoint</Application>
  <PresentationFormat>寬螢幕</PresentationFormat>
  <Paragraphs>376</Paragraphs>
  <Slides>46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46</vt:i4>
      </vt:variant>
    </vt:vector>
  </HeadingPairs>
  <TitlesOfParts>
    <vt:vector size="59" baseType="lpstr">
      <vt:lpstr>Noto Sans CJK TC</vt:lpstr>
      <vt:lpstr>Noto Sans CJK TC Medium</vt:lpstr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digitial_brown</vt:lpstr>
      <vt:lpstr>回顧</vt:lpstr>
      <vt:lpstr>Office 佈景主題</vt:lpstr>
      <vt:lpstr>PowerPoint 簡報</vt:lpstr>
      <vt:lpstr>PowerPoint 簡報</vt:lpstr>
      <vt:lpstr>About the Dataset </vt:lpstr>
      <vt:lpstr>Features of the Dataset</vt:lpstr>
      <vt:lpstr>End-to-End ML Project Steps [1] </vt:lpstr>
      <vt:lpstr>End-to-End ML Project Steps [2] </vt:lpstr>
      <vt:lpstr>PowerPoint 簡報</vt:lpstr>
      <vt:lpstr>Our Project Steps </vt:lpstr>
      <vt:lpstr>(1) Splitting dataset</vt:lpstr>
      <vt:lpstr>PowerPoint 簡報</vt:lpstr>
      <vt:lpstr>Variables distribution</vt:lpstr>
      <vt:lpstr>PowerPoint 簡報</vt:lpstr>
      <vt:lpstr>(3) EDA (Exploratory Data Analysis) [3]</vt:lpstr>
      <vt:lpstr>PowerPoint 簡報</vt:lpstr>
      <vt:lpstr>(3) EDA (Exploratory Data Analysis) [4]</vt:lpstr>
      <vt:lpstr>(4) Feature Engineering [1]</vt:lpstr>
      <vt:lpstr>(4) Feature Engineering [2]</vt:lpstr>
      <vt:lpstr>(4) Feature Engineering [3]</vt:lpstr>
      <vt:lpstr>(4) Feature Engineering [4]</vt:lpstr>
      <vt:lpstr>(4) Feature Engineering [5]</vt:lpstr>
      <vt:lpstr>PowerPoint 簡報</vt:lpstr>
      <vt:lpstr>PowerPoint 簡報</vt:lpstr>
      <vt:lpstr>PowerPoint 簡報</vt:lpstr>
      <vt:lpstr>PowerPoint 簡報</vt:lpstr>
      <vt:lpstr>(6) Building models [01] Overall</vt:lpstr>
      <vt:lpstr>(6) Building models [02]  Null Model</vt:lpstr>
      <vt:lpstr>(6) Building models [03] Regression with first order</vt:lpstr>
      <vt:lpstr>(6) Building models [04] Stepwise Regression</vt:lpstr>
      <vt:lpstr>(6) Building models [05] Ridge Regression</vt:lpstr>
      <vt:lpstr>(6) Building models [06] Lasso Regression</vt:lpstr>
      <vt:lpstr>(6) Building models [07] Elastic Net Regression</vt:lpstr>
      <vt:lpstr>(6) Building models [08] Summarize results to this point  </vt:lpstr>
      <vt:lpstr>(6) Building models [09] SVM</vt:lpstr>
      <vt:lpstr>(6) Building models [10] SVM_02</vt:lpstr>
      <vt:lpstr>(6) Building models [11] Random Forest</vt:lpstr>
      <vt:lpstr>(6) Building models [12] Random Forest_02</vt:lpstr>
      <vt:lpstr>(6) Building models [13] Random Forest – feature engineering</vt:lpstr>
      <vt:lpstr>(6) Building models [14] Gradient boosting tree</vt:lpstr>
      <vt:lpstr>(6) Building models [15] Gradient boosting tree_02</vt:lpstr>
      <vt:lpstr>(6) Building models [16] Gradient boosting tree_03</vt:lpstr>
      <vt:lpstr>(6) Building models [17] Gradient boosting tree_04</vt:lpstr>
      <vt:lpstr>(6) Building models [18] Summarize results to this point  </vt:lpstr>
      <vt:lpstr>(6) Building models [19] Repeat with 2-way k-fold</vt:lpstr>
      <vt:lpstr>(7) Test models on test_30 to get our public score</vt:lpstr>
      <vt:lpstr>(8) Test models on test_100 to get our final score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Data (1990) California Housing Price Prediction</dc:title>
  <dc:creator>Morton Kuo</dc:creator>
  <cp:lastModifiedBy>Morton Kuo</cp:lastModifiedBy>
  <cp:revision>83</cp:revision>
  <dcterms:created xsi:type="dcterms:W3CDTF">2020-06-15T14:04:44Z</dcterms:created>
  <dcterms:modified xsi:type="dcterms:W3CDTF">2020-06-16T02:38:49Z</dcterms:modified>
</cp:coreProperties>
</file>