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78" r:id="rId4"/>
    <p:sldId id="267" r:id="rId5"/>
    <p:sldId id="277" r:id="rId6"/>
    <p:sldId id="280" r:id="rId7"/>
    <p:sldId id="271" r:id="rId8"/>
    <p:sldId id="283" r:id="rId9"/>
    <p:sldId id="269" r:id="rId10"/>
    <p:sldId id="279" r:id="rId11"/>
    <p:sldId id="268" r:id="rId12"/>
    <p:sldId id="270" r:id="rId13"/>
    <p:sldId id="274" r:id="rId14"/>
    <p:sldId id="282" r:id="rId15"/>
    <p:sldId id="281" r:id="rId16"/>
    <p:sldId id="273" r:id="rId17"/>
    <p:sldId id="284" r:id="rId18"/>
    <p:sldId id="285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5D"/>
    <a:srgbClr val="EBEBEB"/>
    <a:srgbClr val="163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7084A-12E1-440A-822C-59C424202E8D}" v="1" dt="2020-06-15T17:41:51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21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32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378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83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5475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53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484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225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657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377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34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55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72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90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87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79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20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507935-E7D6-486D-8C4B-C2447A88B416}" type="datetimeFigureOut">
              <a:rPr lang="nl-NL" smtClean="0"/>
              <a:t>15-6-2020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4622-DC0B-4FE8-BCFA-18A0765495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861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59EDE-2954-4E87-9981-A628A2E5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Overfit</a:t>
            </a:r>
            <a:br>
              <a:rPr lang="nl-NL" dirty="0"/>
            </a:br>
            <a:r>
              <a:rPr lang="nl-NL" sz="2800" dirty="0"/>
              <a:t>Using Ensemble </a:t>
            </a:r>
            <a:r>
              <a:rPr lang="nl-NL" sz="2800" dirty="0" err="1"/>
              <a:t>Methods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Model High </a:t>
            </a:r>
            <a:r>
              <a:rPr lang="nl-NL" sz="2800" dirty="0" err="1"/>
              <a:t>Dimensional</a:t>
            </a:r>
            <a:r>
              <a:rPr lang="nl-NL" sz="2800" dirty="0"/>
              <a:t> Data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40BCED-D9D1-4F54-9925-FBA4063D8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nl-NL" dirty="0"/>
              <a:t>Stefan Pieper </a:t>
            </a:r>
          </a:p>
        </p:txBody>
      </p:sp>
    </p:spTree>
    <p:extLst>
      <p:ext uri="{BB962C8B-B14F-4D97-AF65-F5344CB8AC3E}">
        <p14:creationId xmlns:p14="http://schemas.microsoft.com/office/powerpoint/2010/main" val="360313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Random </a:t>
            </a:r>
            <a:r>
              <a:rPr lang="nl-NL" dirty="0" err="1">
                <a:solidFill>
                  <a:srgbClr val="FFFFFF"/>
                </a:solidFill>
              </a:rPr>
              <a:t>Forest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87998"/>
            <a:ext cx="8946541" cy="3660401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285C5D"/>
                </a:solidFill>
              </a:rPr>
              <a:t>Repeats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bootstrapping data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predicting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0 or 1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sample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results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in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many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nl-NL" b="1" i="1" dirty="0">
                <a:solidFill>
                  <a:srgbClr val="285C5D"/>
                </a:solidFill>
                <a:sym typeface="Wingdings" panose="05000000000000000000" pitchFamily="2" charset="2"/>
              </a:rPr>
              <a:t>trees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of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many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samples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These trees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together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are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called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a </a:t>
            </a:r>
            <a:r>
              <a:rPr lang="nl-NL" b="1" dirty="0">
                <a:solidFill>
                  <a:srgbClr val="285C5D"/>
                </a:solidFill>
                <a:sym typeface="Wingdings" panose="05000000000000000000" pitchFamily="2" charset="2"/>
              </a:rPr>
              <a:t>random </a:t>
            </a:r>
            <a:r>
              <a:rPr lang="nl-NL" b="1" dirty="0" err="1">
                <a:solidFill>
                  <a:srgbClr val="285C5D"/>
                </a:solidFill>
                <a:sym typeface="Wingdings" panose="05000000000000000000" pitchFamily="2" charset="2"/>
              </a:rPr>
              <a:t>forest</a:t>
            </a:r>
            <a:endParaRPr lang="nl-NL" b="1" dirty="0">
              <a:solidFill>
                <a:srgbClr val="285C5D"/>
              </a:solidFill>
              <a:sym typeface="Wingdings" panose="05000000000000000000" pitchFamily="2" charset="2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rgbClr val="163D40"/>
              </a:solidFill>
              <a:sym typeface="Wingdings" panose="05000000000000000000" pitchFamily="2" charset="2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The 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algorithm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then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takes 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the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</a:t>
            </a:r>
            <a:r>
              <a:rPr lang="nl-NL" b="1" dirty="0" err="1">
                <a:solidFill>
                  <a:srgbClr val="285C5D"/>
                </a:solidFill>
                <a:sym typeface="Wingdings" panose="05000000000000000000" pitchFamily="2" charset="2"/>
              </a:rPr>
              <a:t>average</a:t>
            </a:r>
            <a:r>
              <a:rPr lang="nl-NL" b="1" dirty="0">
                <a:solidFill>
                  <a:srgbClr val="285C5D"/>
                </a:solidFill>
                <a:sym typeface="Wingdings" panose="05000000000000000000" pitchFamily="2" charset="2"/>
              </a:rPr>
              <a:t> </a:t>
            </a:r>
            <a:r>
              <a:rPr lang="nl-NL" b="1" dirty="0" err="1">
                <a:solidFill>
                  <a:srgbClr val="285C5D"/>
                </a:solidFill>
                <a:sym typeface="Wingdings" panose="05000000000000000000" pitchFamily="2" charset="2"/>
              </a:rPr>
              <a:t>predicted</a:t>
            </a:r>
            <a:r>
              <a:rPr lang="nl-NL" b="1" dirty="0">
                <a:solidFill>
                  <a:srgbClr val="285C5D"/>
                </a:solidFill>
                <a:sym typeface="Wingdings" panose="05000000000000000000" pitchFamily="2" charset="2"/>
              </a:rPr>
              <a:t> </a:t>
            </a:r>
            <a:r>
              <a:rPr lang="nl-NL" b="1" dirty="0" err="1">
                <a:solidFill>
                  <a:srgbClr val="285C5D"/>
                </a:solidFill>
                <a:sym typeface="Wingdings" panose="05000000000000000000" pitchFamily="2" charset="2"/>
              </a:rPr>
              <a:t>value</a:t>
            </a:r>
            <a:r>
              <a:rPr lang="nl-NL" b="1" dirty="0">
                <a:solidFill>
                  <a:srgbClr val="285C5D"/>
                </a:solidFill>
                <a:sym typeface="Wingdings" panose="05000000000000000000" pitchFamily="2" charset="2"/>
              </a:rPr>
              <a:t> 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of 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each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tree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Average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&gt; 0.5 	 	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prediction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is 1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rgbClr val="163D40"/>
              </a:solidFill>
              <a:sym typeface="Wingdings" panose="05000000000000000000" pitchFamily="2" charset="2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Variable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parameters: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number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of trees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replace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(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if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TRUE, take samples 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with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replacement</a:t>
            </a:r>
            <a:endParaRPr lang="nl-NL" b="1" dirty="0">
              <a:solidFill>
                <a:srgbClr val="163D40"/>
              </a:solidFill>
              <a:sym typeface="Wingdings" panose="05000000000000000000" pitchFamily="2" charset="2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28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92A497E-53E4-433E-93D1-2B3CA6A87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0686" y="881609"/>
            <a:ext cx="7867451" cy="509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rgbClr val="FFFFFF"/>
                </a:solidFill>
              </a:rPr>
              <a:t>Rotation</a:t>
            </a:r>
            <a:r>
              <a:rPr lang="nl-NL" dirty="0">
                <a:solidFill>
                  <a:srgbClr val="FFFFFF"/>
                </a:solidFill>
              </a:rPr>
              <a:t> </a:t>
            </a:r>
            <a:r>
              <a:rPr lang="nl-NL" dirty="0" err="1">
                <a:solidFill>
                  <a:srgbClr val="FFFFFF"/>
                </a:solidFill>
              </a:rPr>
              <a:t>Forest</a:t>
            </a:r>
            <a:br>
              <a:rPr lang="nl-NL" dirty="0">
                <a:solidFill>
                  <a:srgbClr val="FFFFFF"/>
                </a:solidFill>
              </a:rPr>
            </a:br>
            <a:r>
              <a:rPr lang="nl-NL" sz="2000" i="1" dirty="0" err="1">
                <a:solidFill>
                  <a:srgbClr val="FFFFFF"/>
                </a:solidFill>
              </a:rPr>
              <a:t>Based</a:t>
            </a:r>
            <a:r>
              <a:rPr lang="nl-NL" sz="2000" i="1" dirty="0">
                <a:solidFill>
                  <a:srgbClr val="FFFFFF"/>
                </a:solidFill>
              </a:rPr>
              <a:t> on package: </a:t>
            </a:r>
            <a:r>
              <a:rPr lang="nl-NL" sz="2000" i="1" dirty="0" err="1">
                <a:solidFill>
                  <a:srgbClr val="FFFFFF"/>
                </a:solidFill>
              </a:rPr>
              <a:t>rotationForest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285C5D"/>
                </a:solidFill>
              </a:rPr>
              <a:t>Similar</a:t>
            </a:r>
            <a:r>
              <a:rPr lang="nl-NL" b="1" dirty="0">
                <a:solidFill>
                  <a:srgbClr val="285C5D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to</a:t>
            </a:r>
            <a:r>
              <a:rPr lang="nl-NL" b="1" dirty="0">
                <a:solidFill>
                  <a:srgbClr val="163D40"/>
                </a:solidFill>
              </a:rPr>
              <a:t> random </a:t>
            </a:r>
            <a:r>
              <a:rPr lang="nl-NL" b="1" dirty="0" err="1">
                <a:solidFill>
                  <a:srgbClr val="163D40"/>
                </a:solidFill>
              </a:rPr>
              <a:t>forest</a:t>
            </a:r>
            <a:r>
              <a:rPr lang="nl-NL" b="1" dirty="0">
                <a:solidFill>
                  <a:srgbClr val="163D40"/>
                </a:solidFill>
              </a:rPr>
              <a:t>, </a:t>
            </a:r>
            <a:r>
              <a:rPr lang="nl-NL" b="1" dirty="0" err="1">
                <a:solidFill>
                  <a:srgbClr val="163D40"/>
                </a:solidFill>
              </a:rPr>
              <a:t>however</a:t>
            </a:r>
            <a:r>
              <a:rPr lang="nl-NL" b="1" dirty="0">
                <a:solidFill>
                  <a:srgbClr val="163D40"/>
                </a:solidFill>
              </a:rPr>
              <a:t>: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rgbClr val="285C5D"/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285C5D"/>
                </a:solidFill>
              </a:rPr>
              <a:t>Principal</a:t>
            </a:r>
            <a:r>
              <a:rPr lang="nl-NL" b="1" dirty="0">
                <a:solidFill>
                  <a:srgbClr val="285C5D"/>
                </a:solidFill>
              </a:rPr>
              <a:t> component analysis on </a:t>
            </a:r>
            <a:r>
              <a:rPr lang="nl-NL" b="1" i="1" dirty="0">
                <a:solidFill>
                  <a:srgbClr val="163D40"/>
                </a:solidFill>
              </a:rPr>
              <a:t>K</a:t>
            </a:r>
            <a:r>
              <a:rPr lang="nl-NL" b="1" dirty="0">
                <a:solidFill>
                  <a:srgbClr val="163D40"/>
                </a:solidFill>
              </a:rPr>
              <a:t> subsets of features 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285C5D"/>
                </a:solidFill>
              </a:rPr>
              <a:t>Loadings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PCA of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each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i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subset are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combined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into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rotation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matrix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Train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test data is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projected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on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rotation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77176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rgbClr val="FFFFFF"/>
                </a:solidFill>
              </a:rPr>
              <a:t>Rotation</a:t>
            </a:r>
            <a:r>
              <a:rPr lang="nl-NL" dirty="0">
                <a:solidFill>
                  <a:srgbClr val="FFFFFF"/>
                </a:solidFill>
              </a:rPr>
              <a:t> </a:t>
            </a:r>
            <a:r>
              <a:rPr lang="nl-NL" dirty="0" err="1">
                <a:solidFill>
                  <a:srgbClr val="FFFFFF"/>
                </a:solidFill>
              </a:rPr>
              <a:t>Forest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641762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163D40"/>
                </a:solidFill>
              </a:rPr>
              <a:t>For </a:t>
            </a:r>
            <a:r>
              <a:rPr lang="nl-NL" b="1" dirty="0" err="1">
                <a:solidFill>
                  <a:srgbClr val="163D40"/>
                </a:solidFill>
              </a:rPr>
              <a:t>each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decision</a:t>
            </a:r>
            <a:r>
              <a:rPr lang="nl-NL" b="1" dirty="0">
                <a:solidFill>
                  <a:srgbClr val="163D40"/>
                </a:solidFill>
              </a:rPr>
              <a:t> tree: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i="1" dirty="0">
                <a:solidFill>
                  <a:srgbClr val="163D40"/>
                </a:solidFill>
              </a:rPr>
              <a:t>K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randomly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selected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>
                <a:solidFill>
                  <a:srgbClr val="285C5D"/>
                </a:solidFill>
              </a:rPr>
              <a:t>non-overlapping</a:t>
            </a:r>
            <a:r>
              <a:rPr lang="nl-NL" b="1" dirty="0">
                <a:solidFill>
                  <a:srgbClr val="163D40"/>
                </a:solidFill>
              </a:rPr>
              <a:t> subsets of features. For </a:t>
            </a:r>
            <a:r>
              <a:rPr lang="nl-NL" b="1" dirty="0" err="1">
                <a:solidFill>
                  <a:srgbClr val="163D40"/>
                </a:solidFill>
              </a:rPr>
              <a:t>each</a:t>
            </a:r>
            <a:r>
              <a:rPr lang="nl-NL" b="1" dirty="0">
                <a:solidFill>
                  <a:srgbClr val="163D40"/>
                </a:solidFill>
              </a:rPr>
              <a:t> subset: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285C5D"/>
                </a:solidFill>
              </a:rPr>
              <a:t>Bootstrap</a:t>
            </a:r>
            <a:r>
              <a:rPr lang="nl-NL" b="1" dirty="0">
                <a:solidFill>
                  <a:srgbClr val="163D40"/>
                </a:solidFill>
              </a:rPr>
              <a:t> 75% of </a:t>
            </a:r>
            <a:r>
              <a:rPr lang="nl-NL" b="1" dirty="0" err="1">
                <a:solidFill>
                  <a:srgbClr val="163D40"/>
                </a:solidFill>
              </a:rPr>
              <a:t>the</a:t>
            </a:r>
            <a:r>
              <a:rPr lang="nl-NL" b="1" dirty="0">
                <a:solidFill>
                  <a:srgbClr val="163D40"/>
                </a:solidFill>
              </a:rPr>
              <a:t> data 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163D40"/>
                </a:solidFill>
              </a:rPr>
              <a:t>PCA </a:t>
            </a:r>
            <a:r>
              <a:rPr lang="nl-NL" b="1" dirty="0" err="1">
                <a:solidFill>
                  <a:srgbClr val="285C5D"/>
                </a:solidFill>
              </a:rPr>
              <a:t>rotates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each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boostrap</a:t>
            </a:r>
            <a:r>
              <a:rPr lang="nl-NL" b="1" dirty="0">
                <a:solidFill>
                  <a:srgbClr val="163D40"/>
                </a:solidFill>
              </a:rPr>
              <a:t> sample </a:t>
            </a:r>
            <a:r>
              <a:rPr lang="nl-NL" b="1" dirty="0" err="1">
                <a:solidFill>
                  <a:srgbClr val="163D40"/>
                </a:solidFill>
              </a:rPr>
              <a:t>into</a:t>
            </a:r>
            <a:r>
              <a:rPr lang="nl-NL" b="1" dirty="0">
                <a:solidFill>
                  <a:srgbClr val="163D40"/>
                </a:solidFill>
              </a:rPr>
              <a:t> a set of </a:t>
            </a:r>
            <a:r>
              <a:rPr lang="nl-NL" b="1" dirty="0" err="1">
                <a:solidFill>
                  <a:srgbClr val="285C5D"/>
                </a:solidFill>
              </a:rPr>
              <a:t>orthogonal</a:t>
            </a:r>
            <a:r>
              <a:rPr lang="nl-NL" b="1" dirty="0">
                <a:solidFill>
                  <a:srgbClr val="285C5D"/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components</a:t>
            </a:r>
            <a:endParaRPr lang="nl-NL" b="1" dirty="0">
              <a:solidFill>
                <a:srgbClr val="285C5D"/>
              </a:solidFill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163D40"/>
                </a:solidFill>
              </a:rPr>
              <a:t>PCA </a:t>
            </a:r>
            <a:r>
              <a:rPr lang="nl-NL" b="1" dirty="0" err="1">
                <a:solidFill>
                  <a:srgbClr val="285C5D"/>
                </a:solidFill>
              </a:rPr>
              <a:t>loadings</a:t>
            </a:r>
            <a:r>
              <a:rPr lang="nl-NL" b="1" dirty="0">
                <a:solidFill>
                  <a:srgbClr val="163D40"/>
                </a:solidFill>
              </a:rPr>
              <a:t> of </a:t>
            </a:r>
            <a:r>
              <a:rPr lang="nl-NL" b="1" dirty="0" err="1">
                <a:solidFill>
                  <a:srgbClr val="163D40"/>
                </a:solidFill>
              </a:rPr>
              <a:t>all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i="1" dirty="0">
                <a:solidFill>
                  <a:srgbClr val="163D40"/>
                </a:solidFill>
              </a:rPr>
              <a:t>K</a:t>
            </a:r>
            <a:r>
              <a:rPr lang="nl-NL" b="1" dirty="0">
                <a:solidFill>
                  <a:srgbClr val="163D40"/>
                </a:solidFill>
              </a:rPr>
              <a:t> subsets are put in a </a:t>
            </a:r>
            <a:r>
              <a:rPr lang="nl-NL" b="1" dirty="0" err="1">
                <a:solidFill>
                  <a:srgbClr val="285C5D"/>
                </a:solidFill>
              </a:rPr>
              <a:t>rotation</a:t>
            </a:r>
            <a:r>
              <a:rPr lang="nl-NL" b="1" dirty="0">
                <a:solidFill>
                  <a:srgbClr val="285C5D"/>
                </a:solidFill>
              </a:rPr>
              <a:t> matrix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285C5D"/>
                </a:solidFill>
              </a:rPr>
              <a:t>Position</a:t>
            </a:r>
            <a:r>
              <a:rPr lang="nl-NL" b="1" dirty="0">
                <a:solidFill>
                  <a:srgbClr val="163D40"/>
                </a:solidFill>
              </a:rPr>
              <a:t> of </a:t>
            </a:r>
            <a:r>
              <a:rPr lang="nl-NL" b="1" dirty="0" err="1">
                <a:solidFill>
                  <a:srgbClr val="163D40"/>
                </a:solidFill>
              </a:rPr>
              <a:t>each</a:t>
            </a:r>
            <a:r>
              <a:rPr lang="nl-NL" b="1" dirty="0">
                <a:solidFill>
                  <a:srgbClr val="163D40"/>
                </a:solidFill>
              </a:rPr>
              <a:t> component </a:t>
            </a:r>
            <a:r>
              <a:rPr lang="nl-NL" b="1" dirty="0">
                <a:solidFill>
                  <a:srgbClr val="285C5D"/>
                </a:solidFill>
              </a:rPr>
              <a:t>matches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the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position</a:t>
            </a:r>
            <a:r>
              <a:rPr lang="nl-NL" b="1" dirty="0">
                <a:solidFill>
                  <a:srgbClr val="163D40"/>
                </a:solidFill>
              </a:rPr>
              <a:t> of </a:t>
            </a:r>
            <a:r>
              <a:rPr lang="nl-NL" b="1" dirty="0" err="1">
                <a:solidFill>
                  <a:srgbClr val="163D40"/>
                </a:solidFill>
              </a:rPr>
              <a:t>its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original</a:t>
            </a:r>
            <a:r>
              <a:rPr lang="nl-NL" b="1" dirty="0">
                <a:solidFill>
                  <a:srgbClr val="285C5D"/>
                </a:solidFill>
              </a:rPr>
              <a:t> feature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163D40"/>
                </a:solidFill>
              </a:rPr>
              <a:t>Training data is </a:t>
            </a:r>
            <a:r>
              <a:rPr lang="nl-NL" b="1" dirty="0" err="1">
                <a:solidFill>
                  <a:srgbClr val="285C5D"/>
                </a:solidFill>
              </a:rPr>
              <a:t>projected</a:t>
            </a:r>
            <a:r>
              <a:rPr lang="nl-NL" b="1" dirty="0">
                <a:solidFill>
                  <a:srgbClr val="285C5D"/>
                </a:solidFill>
              </a:rPr>
              <a:t> on </a:t>
            </a:r>
            <a:r>
              <a:rPr lang="nl-NL" b="1" dirty="0" err="1">
                <a:solidFill>
                  <a:srgbClr val="285C5D"/>
                </a:solidFill>
              </a:rPr>
              <a:t>rotation</a:t>
            </a:r>
            <a:r>
              <a:rPr lang="nl-NL" b="1" dirty="0">
                <a:solidFill>
                  <a:srgbClr val="285C5D"/>
                </a:solidFill>
              </a:rPr>
              <a:t> matrix </a:t>
            </a:r>
            <a:r>
              <a:rPr lang="nl-NL" b="1" dirty="0">
                <a:solidFill>
                  <a:srgbClr val="163D40"/>
                </a:solidFill>
              </a:rPr>
              <a:t>(matrix </a:t>
            </a:r>
            <a:r>
              <a:rPr lang="nl-NL" b="1" dirty="0" err="1">
                <a:solidFill>
                  <a:srgbClr val="163D40"/>
                </a:solidFill>
              </a:rPr>
              <a:t>multiplication</a:t>
            </a:r>
            <a:r>
              <a:rPr lang="nl-NL" b="1" dirty="0">
                <a:solidFill>
                  <a:srgbClr val="163D40"/>
                </a:solidFill>
              </a:rPr>
              <a:t>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285C5D"/>
                </a:solidFill>
              </a:rPr>
              <a:t>Decision</a:t>
            </a:r>
            <a:r>
              <a:rPr lang="nl-NL" b="1" dirty="0">
                <a:solidFill>
                  <a:srgbClr val="285C5D"/>
                </a:solidFill>
              </a:rPr>
              <a:t> tree </a:t>
            </a:r>
            <a:r>
              <a:rPr lang="nl-NL" b="1" dirty="0">
                <a:solidFill>
                  <a:srgbClr val="163D40"/>
                </a:solidFill>
              </a:rPr>
              <a:t>is </a:t>
            </a:r>
            <a:r>
              <a:rPr lang="nl-NL" b="1" dirty="0" err="1">
                <a:solidFill>
                  <a:srgbClr val="163D40"/>
                </a:solidFill>
              </a:rPr>
              <a:t>build</a:t>
            </a:r>
            <a:r>
              <a:rPr lang="nl-NL" b="1" dirty="0">
                <a:solidFill>
                  <a:srgbClr val="163D40"/>
                </a:solidFill>
              </a:rPr>
              <a:t> on </a:t>
            </a:r>
            <a:r>
              <a:rPr lang="nl-NL" b="1" dirty="0" err="1">
                <a:solidFill>
                  <a:srgbClr val="163D40"/>
                </a:solidFill>
              </a:rPr>
              <a:t>the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rotated</a:t>
            </a:r>
            <a:r>
              <a:rPr lang="nl-NL" b="1" dirty="0">
                <a:solidFill>
                  <a:srgbClr val="163D40"/>
                </a:solidFill>
              </a:rPr>
              <a:t> training data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rgbClr val="163D40"/>
              </a:solidFill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163D40"/>
                </a:solidFill>
              </a:rPr>
              <a:t>Test data is </a:t>
            </a:r>
            <a:r>
              <a:rPr lang="nl-NL" b="1" dirty="0" err="1">
                <a:solidFill>
                  <a:srgbClr val="285C5D"/>
                </a:solidFill>
              </a:rPr>
              <a:t>projected</a:t>
            </a:r>
            <a:r>
              <a:rPr lang="nl-NL" b="1" dirty="0">
                <a:solidFill>
                  <a:srgbClr val="285C5D"/>
                </a:solidFill>
              </a:rPr>
              <a:t> on </a:t>
            </a:r>
            <a:r>
              <a:rPr lang="nl-NL" b="1" dirty="0" err="1">
                <a:solidFill>
                  <a:srgbClr val="285C5D"/>
                </a:solidFill>
              </a:rPr>
              <a:t>rotation</a:t>
            </a:r>
            <a:r>
              <a:rPr lang="nl-NL" b="1" dirty="0">
                <a:solidFill>
                  <a:srgbClr val="285C5D"/>
                </a:solidFill>
              </a:rPr>
              <a:t> matrix</a:t>
            </a:r>
            <a:endParaRPr lang="nl-NL" b="1" dirty="0">
              <a:solidFill>
                <a:srgbClr val="163D40"/>
              </a:solidFill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</a:rPr>
              <a:t>Decision</a:t>
            </a:r>
            <a:r>
              <a:rPr lang="nl-NL" b="1" dirty="0">
                <a:solidFill>
                  <a:srgbClr val="163D40"/>
                </a:solidFill>
              </a:rPr>
              <a:t> tree </a:t>
            </a:r>
            <a:r>
              <a:rPr lang="nl-NL" b="1" dirty="0" err="1">
                <a:solidFill>
                  <a:srgbClr val="163D40"/>
                </a:solidFill>
              </a:rPr>
              <a:t>makes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prediction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using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this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rotated</a:t>
            </a:r>
            <a:r>
              <a:rPr lang="nl-NL" b="1" dirty="0">
                <a:solidFill>
                  <a:srgbClr val="285C5D"/>
                </a:solidFill>
              </a:rPr>
              <a:t> test data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endParaRPr lang="nl-NL" b="1" dirty="0">
              <a:solidFill>
                <a:srgbClr val="285C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3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rgbClr val="FFFFFF"/>
                </a:solidFill>
              </a:rPr>
              <a:t>Rotation</a:t>
            </a:r>
            <a:r>
              <a:rPr lang="nl-NL" dirty="0">
                <a:solidFill>
                  <a:srgbClr val="FFFFFF"/>
                </a:solidFill>
              </a:rPr>
              <a:t> </a:t>
            </a:r>
            <a:r>
              <a:rPr lang="nl-NL" dirty="0" err="1">
                <a:solidFill>
                  <a:srgbClr val="FFFFFF"/>
                </a:solidFill>
              </a:rPr>
              <a:t>Forest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641762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</a:rPr>
              <a:t>Variable</a:t>
            </a:r>
            <a:r>
              <a:rPr lang="nl-NL" b="1" dirty="0">
                <a:solidFill>
                  <a:srgbClr val="163D40"/>
                </a:solidFill>
              </a:rPr>
              <a:t> parameters: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</a:rPr>
              <a:t>Number</a:t>
            </a:r>
            <a:r>
              <a:rPr lang="nl-NL" b="1" dirty="0">
                <a:solidFill>
                  <a:srgbClr val="163D40"/>
                </a:solidFill>
              </a:rPr>
              <a:t> of trees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</a:rPr>
              <a:t>Number</a:t>
            </a:r>
            <a:r>
              <a:rPr lang="nl-NL" b="1" dirty="0">
                <a:solidFill>
                  <a:srgbClr val="163D40"/>
                </a:solidFill>
              </a:rPr>
              <a:t> of subsets</a:t>
            </a:r>
            <a:endParaRPr lang="nl-NL" b="1" dirty="0">
              <a:solidFill>
                <a:srgbClr val="285C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8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D32B365-CB29-4783-BC7D-F0F6E44E3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8226" y="802483"/>
            <a:ext cx="7752372" cy="52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1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387" y="1223864"/>
            <a:ext cx="4158334" cy="484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Rotation Forest (training accuracy)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 descr="Afbeelding met tekst, kaart&#10;&#10;Automatisch gegenereerde beschrijving">
            <a:extLst>
              <a:ext uri="{FF2B5EF4-FFF2-40B4-BE49-F238E27FC236}">
                <a16:creationId xmlns:a16="http://schemas.microsoft.com/office/drawing/2014/main" id="{F9A043A8-8197-4DB0-9F9C-EA2184D12C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7" y="1141407"/>
            <a:ext cx="6482930" cy="4385745"/>
          </a:xfrm>
          <a:prstGeom prst="rect">
            <a:avLst/>
          </a:prstGeom>
          <a:effectLst/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24B25A4-2303-41F8-A0EE-A5A7B22865E0}"/>
              </a:ext>
            </a:extLst>
          </p:cNvPr>
          <p:cNvSpPr txBox="1"/>
          <p:nvPr/>
        </p:nvSpPr>
        <p:spPr>
          <a:xfrm>
            <a:off x="7209118" y="2220844"/>
            <a:ext cx="4385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EBEBEB"/>
                </a:solidFill>
              </a:rPr>
              <a:t>Performs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better</a:t>
            </a:r>
            <a:r>
              <a:rPr lang="nl-NL" b="1" dirty="0">
                <a:solidFill>
                  <a:srgbClr val="EBEBEB"/>
                </a:solidFill>
              </a:rPr>
              <a:t> as </a:t>
            </a:r>
            <a:r>
              <a:rPr lang="nl-NL" b="1" dirty="0" err="1">
                <a:solidFill>
                  <a:srgbClr val="EBEBEB"/>
                </a:solidFill>
              </a:rPr>
              <a:t>number</a:t>
            </a:r>
            <a:r>
              <a:rPr lang="nl-NL" b="1" dirty="0">
                <a:solidFill>
                  <a:srgbClr val="EBEBEB"/>
                </a:solidFill>
              </a:rPr>
              <a:t> of trees </a:t>
            </a:r>
            <a:r>
              <a:rPr lang="nl-NL" b="1" dirty="0" err="1">
                <a:solidFill>
                  <a:srgbClr val="EBEBEB"/>
                </a:solidFill>
              </a:rPr>
              <a:t>increases</a:t>
            </a: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EBEBEB"/>
                </a:solidFill>
              </a:rPr>
              <a:t>Accuracy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seems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less</a:t>
            </a:r>
            <a:r>
              <a:rPr lang="nl-NL" b="1" dirty="0">
                <a:solidFill>
                  <a:srgbClr val="EBEBEB"/>
                </a:solidFill>
              </a:rPr>
              <a:t> ‘</a:t>
            </a:r>
            <a:r>
              <a:rPr lang="nl-NL" b="1" dirty="0" err="1">
                <a:solidFill>
                  <a:srgbClr val="EBEBEB"/>
                </a:solidFill>
              </a:rPr>
              <a:t>shocky</a:t>
            </a:r>
            <a:r>
              <a:rPr lang="nl-NL" b="1" dirty="0">
                <a:solidFill>
                  <a:srgbClr val="EBEBEB"/>
                </a:solidFill>
              </a:rPr>
              <a:t>’ as </a:t>
            </a:r>
            <a:r>
              <a:rPr lang="nl-NL" b="1" dirty="0" err="1">
                <a:solidFill>
                  <a:srgbClr val="EBEBEB"/>
                </a:solidFill>
              </a:rPr>
              <a:t>number</a:t>
            </a:r>
            <a:r>
              <a:rPr lang="nl-NL" b="1" dirty="0">
                <a:solidFill>
                  <a:srgbClr val="EBEBEB"/>
                </a:solidFill>
              </a:rPr>
              <a:t> of trees </a:t>
            </a:r>
            <a:r>
              <a:rPr lang="nl-NL" b="1" dirty="0" err="1">
                <a:solidFill>
                  <a:srgbClr val="EBEBEB"/>
                </a:solidFill>
              </a:rPr>
              <a:t>increases</a:t>
            </a: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EBEBEB"/>
                </a:solidFill>
              </a:rPr>
              <a:t>Performs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slightly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worse</a:t>
            </a:r>
            <a:r>
              <a:rPr lang="nl-NL" b="1" dirty="0">
                <a:solidFill>
                  <a:srgbClr val="EBEBEB"/>
                </a:solidFill>
              </a:rPr>
              <a:t> as </a:t>
            </a:r>
            <a:r>
              <a:rPr lang="nl-NL" b="1" dirty="0" err="1">
                <a:solidFill>
                  <a:srgbClr val="EBEBEB"/>
                </a:solidFill>
              </a:rPr>
              <a:t>number</a:t>
            </a:r>
            <a:r>
              <a:rPr lang="nl-NL" b="1" dirty="0">
                <a:solidFill>
                  <a:srgbClr val="EBEBEB"/>
                </a:solidFill>
              </a:rPr>
              <a:t> of subsets </a:t>
            </a:r>
            <a:r>
              <a:rPr lang="nl-NL" b="1" dirty="0" err="1">
                <a:solidFill>
                  <a:srgbClr val="EBEBEB"/>
                </a:solidFill>
              </a:rPr>
              <a:t>increases</a:t>
            </a: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EBEBEB"/>
                </a:solidFill>
              </a:rPr>
              <a:t>High </a:t>
            </a:r>
            <a:r>
              <a:rPr lang="nl-NL" b="1" dirty="0" err="1">
                <a:solidFill>
                  <a:srgbClr val="EBEBEB"/>
                </a:solidFill>
              </a:rPr>
              <a:t>accuracy</a:t>
            </a:r>
            <a:r>
              <a:rPr lang="nl-NL" b="1" dirty="0">
                <a:solidFill>
                  <a:srgbClr val="EBEBEB"/>
                </a:solidFill>
              </a:rPr>
              <a:t> at small </a:t>
            </a:r>
            <a:r>
              <a:rPr lang="nl-NL" b="1" i="1" dirty="0">
                <a:solidFill>
                  <a:srgbClr val="EBEBEB"/>
                </a:solidFill>
              </a:rPr>
              <a:t>K </a:t>
            </a:r>
            <a:r>
              <a:rPr lang="nl-NL" b="1" dirty="0" err="1">
                <a:solidFill>
                  <a:srgbClr val="EBEBEB"/>
                </a:solidFill>
              </a:rPr>
              <a:t>and</a:t>
            </a:r>
            <a:r>
              <a:rPr lang="nl-NL" b="1" dirty="0">
                <a:solidFill>
                  <a:srgbClr val="EBEBEB"/>
                </a:solidFill>
              </a:rPr>
              <a:t> large </a:t>
            </a:r>
            <a:r>
              <a:rPr lang="nl-NL" b="1" i="1" dirty="0" err="1">
                <a:solidFill>
                  <a:srgbClr val="EBEBEB"/>
                </a:solidFill>
              </a:rPr>
              <a:t>ntree</a:t>
            </a:r>
            <a:r>
              <a:rPr lang="nl-NL" b="1" i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might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indicate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overfitting</a:t>
            </a: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1190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387" y="1223864"/>
            <a:ext cx="4315868" cy="484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Rotation Forest (validation accuracy)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24B25A4-2303-41F8-A0EE-A5A7B22865E0}"/>
              </a:ext>
            </a:extLst>
          </p:cNvPr>
          <p:cNvSpPr txBox="1"/>
          <p:nvPr/>
        </p:nvSpPr>
        <p:spPr>
          <a:xfrm>
            <a:off x="7209118" y="2220844"/>
            <a:ext cx="4385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EBEBEB"/>
                </a:solidFill>
              </a:rPr>
              <a:t>Performs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slightly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better</a:t>
            </a:r>
            <a:r>
              <a:rPr lang="nl-NL" b="1" dirty="0">
                <a:solidFill>
                  <a:srgbClr val="EBEBEB"/>
                </a:solidFill>
              </a:rPr>
              <a:t> as </a:t>
            </a:r>
            <a:r>
              <a:rPr lang="nl-NL" b="1" dirty="0" err="1">
                <a:solidFill>
                  <a:srgbClr val="EBEBEB"/>
                </a:solidFill>
              </a:rPr>
              <a:t>number</a:t>
            </a:r>
            <a:r>
              <a:rPr lang="nl-NL" b="1" dirty="0">
                <a:solidFill>
                  <a:srgbClr val="EBEBEB"/>
                </a:solidFill>
              </a:rPr>
              <a:t> of subsets </a:t>
            </a:r>
            <a:r>
              <a:rPr lang="nl-NL" b="1" dirty="0" err="1">
                <a:solidFill>
                  <a:srgbClr val="EBEBEB"/>
                </a:solidFill>
              </a:rPr>
              <a:t>increases</a:t>
            </a: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EBEBEB"/>
                </a:solidFill>
              </a:rPr>
              <a:t>Performs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similar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for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all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number</a:t>
            </a:r>
            <a:r>
              <a:rPr lang="nl-NL" b="1" dirty="0">
                <a:solidFill>
                  <a:srgbClr val="EBEBEB"/>
                </a:solidFill>
              </a:rPr>
              <a:t> of trees </a:t>
            </a:r>
            <a:r>
              <a:rPr lang="nl-NL" b="1" dirty="0" err="1">
                <a:solidFill>
                  <a:srgbClr val="EBEBEB"/>
                </a:solidFill>
              </a:rPr>
              <a:t>except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i="1" dirty="0" err="1">
                <a:solidFill>
                  <a:srgbClr val="EBEBEB"/>
                </a:solidFill>
              </a:rPr>
              <a:t>ntree</a:t>
            </a:r>
            <a:r>
              <a:rPr lang="nl-NL" b="1" i="1" dirty="0">
                <a:solidFill>
                  <a:srgbClr val="EBEBEB"/>
                </a:solidFill>
              </a:rPr>
              <a:t> = 5</a:t>
            </a: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EBEBEB"/>
                </a:solidFill>
              </a:rPr>
              <a:t>Best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i="1" dirty="0">
                <a:solidFill>
                  <a:srgbClr val="EBEBEB"/>
                </a:solidFill>
              </a:rPr>
              <a:t>K =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i="1" dirty="0" err="1">
                <a:solidFill>
                  <a:srgbClr val="EBEBEB"/>
                </a:solidFill>
              </a:rPr>
              <a:t>Ntree</a:t>
            </a:r>
            <a:r>
              <a:rPr lang="nl-NL" b="1" i="1" dirty="0">
                <a:solidFill>
                  <a:srgbClr val="EBEBEB"/>
                </a:solidFill>
              </a:rPr>
              <a:t> = 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EBEBEB"/>
                </a:solidFill>
              </a:rPr>
              <a:t>Accuracy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slightly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better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than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using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only</a:t>
            </a:r>
            <a:r>
              <a:rPr lang="nl-NL" b="1" dirty="0">
                <a:solidFill>
                  <a:srgbClr val="EBEBEB"/>
                </a:solidFill>
              </a:rPr>
              <a:t> zero’s (0.732)</a:t>
            </a:r>
          </a:p>
        </p:txBody>
      </p:sp>
      <p:pic>
        <p:nvPicPr>
          <p:cNvPr id="4" name="Afbeelding 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1FAFD438-A144-4F83-A00E-C9850B7A4C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0" y="1279353"/>
            <a:ext cx="6355135" cy="42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3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CE63CA29-0E1E-42B5-B222-B6492B15845B}"/>
              </a:ext>
            </a:extLst>
          </p:cNvPr>
          <p:cNvSpPr txBox="1">
            <a:spLocks/>
          </p:cNvSpPr>
          <p:nvPr/>
        </p:nvSpPr>
        <p:spPr>
          <a:xfrm>
            <a:off x="8091305" y="775624"/>
            <a:ext cx="431586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rgbClr val="EBEBEB"/>
                </a:solidFill>
              </a:rPr>
              <a:t>Results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Kaggle accuracy</a:t>
            </a:r>
            <a:endParaRPr lang="en-US" sz="5400" dirty="0">
              <a:solidFill>
                <a:srgbClr val="EBEBEB"/>
              </a:solidFill>
            </a:endParaRP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A471E3DE-4884-4C3C-B711-5575D59AB598}"/>
              </a:ext>
            </a:extLst>
          </p:cNvPr>
          <p:cNvSpPr txBox="1"/>
          <p:nvPr/>
        </p:nvSpPr>
        <p:spPr>
          <a:xfrm>
            <a:off x="7789508" y="2305586"/>
            <a:ext cx="4385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EBEBEB"/>
                </a:solidFill>
              </a:rPr>
              <a:t>Bad </a:t>
            </a:r>
            <a:r>
              <a:rPr lang="nl-NL" b="1" dirty="0" err="1">
                <a:solidFill>
                  <a:srgbClr val="EBEBEB"/>
                </a:solidFill>
              </a:rPr>
              <a:t>accuracy</a:t>
            </a:r>
            <a:endParaRPr lang="nl-NL" b="1" dirty="0">
              <a:solidFill>
                <a:srgbClr val="EBEBEB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EBEBEB"/>
                </a:solidFill>
              </a:rPr>
              <a:t>Highscore = 0.886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EBEBEB"/>
                </a:solidFill>
              </a:rPr>
              <a:t>Random </a:t>
            </a:r>
            <a:r>
              <a:rPr lang="nl-NL" b="1" dirty="0" err="1">
                <a:solidFill>
                  <a:srgbClr val="EBEBEB"/>
                </a:solidFill>
              </a:rPr>
              <a:t>Forest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performs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the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same</a:t>
            </a:r>
            <a:r>
              <a:rPr lang="nl-NL" b="1" dirty="0">
                <a:solidFill>
                  <a:srgbClr val="EBEBEB"/>
                </a:solidFill>
              </a:rPr>
              <a:t> as </a:t>
            </a:r>
            <a:r>
              <a:rPr lang="nl-NL" b="1" dirty="0" err="1">
                <a:solidFill>
                  <a:srgbClr val="EBEBEB"/>
                </a:solidFill>
              </a:rPr>
              <a:t>Null</a:t>
            </a:r>
            <a:r>
              <a:rPr lang="nl-NL" b="1" dirty="0">
                <a:solidFill>
                  <a:srgbClr val="EBEBEB"/>
                </a:solidFill>
              </a:rPr>
              <a:t>-model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EBEBEB"/>
                </a:solidFill>
              </a:rPr>
              <a:t>Rotation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Forest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performs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the</a:t>
            </a:r>
            <a:r>
              <a:rPr lang="nl-NL" b="1" dirty="0">
                <a:solidFill>
                  <a:srgbClr val="EBEBEB"/>
                </a:solidFill>
              </a:rPr>
              <a:t> worst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EBEBEB"/>
                </a:solidFill>
              </a:rPr>
              <a:t>Difference</a:t>
            </a:r>
            <a:r>
              <a:rPr lang="nl-NL" b="1" dirty="0">
                <a:solidFill>
                  <a:srgbClr val="EBEBEB"/>
                </a:solidFill>
              </a:rPr>
              <a:t> insignificant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EBEBEB"/>
                </a:solidFill>
              </a:rPr>
              <a:t>Previous</a:t>
            </a:r>
            <a:r>
              <a:rPr lang="nl-NL" b="1" dirty="0">
                <a:solidFill>
                  <a:srgbClr val="EBEBEB"/>
                </a:solidFill>
              </a:rPr>
              <a:t> uploads of </a:t>
            </a:r>
            <a:r>
              <a:rPr lang="nl-NL" b="1" dirty="0" err="1">
                <a:solidFill>
                  <a:srgbClr val="EBEBEB"/>
                </a:solidFill>
              </a:rPr>
              <a:t>same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predictions</a:t>
            </a:r>
            <a:r>
              <a:rPr lang="nl-NL" b="1" dirty="0">
                <a:solidFill>
                  <a:srgbClr val="EBEBEB"/>
                </a:solidFill>
              </a:rPr>
              <a:t> </a:t>
            </a:r>
            <a:r>
              <a:rPr lang="nl-NL" b="1" dirty="0" err="1">
                <a:solidFill>
                  <a:srgbClr val="EBEBEB"/>
                </a:solidFill>
              </a:rPr>
              <a:t>resulted</a:t>
            </a:r>
            <a:r>
              <a:rPr lang="nl-NL" b="1" dirty="0">
                <a:solidFill>
                  <a:srgbClr val="EBEBEB"/>
                </a:solidFill>
              </a:rPr>
              <a:t> in </a:t>
            </a:r>
            <a:r>
              <a:rPr lang="nl-NL" b="1" dirty="0" err="1">
                <a:solidFill>
                  <a:srgbClr val="EBEBEB"/>
                </a:solidFill>
              </a:rPr>
              <a:t>slightly</a:t>
            </a:r>
            <a:r>
              <a:rPr lang="nl-NL" b="1" dirty="0">
                <a:solidFill>
                  <a:srgbClr val="EBEBEB"/>
                </a:solidFill>
              </a:rPr>
              <a:t> different </a:t>
            </a:r>
            <a:r>
              <a:rPr lang="nl-NL" b="1" dirty="0" err="1">
                <a:solidFill>
                  <a:srgbClr val="EBEBEB"/>
                </a:solidFill>
              </a:rPr>
              <a:t>accuracy</a:t>
            </a:r>
            <a:endParaRPr lang="nl-NL" b="1" dirty="0">
              <a:solidFill>
                <a:srgbClr val="EBEBEB"/>
              </a:solidFill>
            </a:endParaRP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017BAFA3-B074-47F5-A736-1103EF69A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91" y="1392814"/>
            <a:ext cx="7318290" cy="46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82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rgbClr val="FFFFFF"/>
                </a:solidFill>
              </a:rPr>
              <a:t>Conclusion</a:t>
            </a:r>
            <a:r>
              <a:rPr lang="nl-NL" dirty="0">
                <a:solidFill>
                  <a:srgbClr val="FFFFFF"/>
                </a:solidFill>
              </a:rPr>
              <a:t> &amp; </a:t>
            </a:r>
            <a:r>
              <a:rPr lang="nl-NL" dirty="0" err="1">
                <a:solidFill>
                  <a:srgbClr val="FFFFFF"/>
                </a:solidFill>
              </a:rPr>
              <a:t>Discussion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</a:rPr>
              <a:t>All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models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still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overfitted</a:t>
            </a:r>
            <a:endParaRPr lang="nl-NL" b="1" dirty="0">
              <a:solidFill>
                <a:srgbClr val="285C5D"/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285C5D"/>
                </a:solidFill>
              </a:rPr>
              <a:t>None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seem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significantly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better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than</a:t>
            </a:r>
            <a:r>
              <a:rPr lang="nl-NL" b="1" dirty="0">
                <a:solidFill>
                  <a:srgbClr val="285C5D"/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Null</a:t>
            </a:r>
            <a:r>
              <a:rPr lang="nl-NL" b="1" dirty="0">
                <a:solidFill>
                  <a:srgbClr val="285C5D"/>
                </a:solidFill>
              </a:rPr>
              <a:t>-model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rgbClr val="163D40"/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</a:rPr>
              <a:t>Possible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explaination</a:t>
            </a:r>
            <a:r>
              <a:rPr lang="nl-NL" b="1" dirty="0">
                <a:solidFill>
                  <a:srgbClr val="163D40"/>
                </a:solidFill>
              </a:rPr>
              <a:t>: </a:t>
            </a:r>
            <a:r>
              <a:rPr lang="nl-NL" b="1" dirty="0" err="1">
                <a:solidFill>
                  <a:srgbClr val="163D40"/>
                </a:solidFill>
              </a:rPr>
              <a:t>not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much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correlation</a:t>
            </a:r>
            <a:endParaRPr lang="nl-NL" b="1" dirty="0">
              <a:solidFill>
                <a:srgbClr val="285C5D"/>
              </a:solidFill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 PCA does 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not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reduce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dimensions</a:t>
            </a:r>
            <a:r>
              <a:rPr lang="nl-NL" b="1" dirty="0">
                <a:solidFill>
                  <a:srgbClr val="163D40"/>
                </a:solidFill>
                <a:sym typeface="Wingdings" panose="05000000000000000000" pitchFamily="2" charset="2"/>
              </a:rPr>
              <a:t> </a:t>
            </a:r>
            <a:r>
              <a:rPr lang="nl-NL" b="1" dirty="0" err="1">
                <a:solidFill>
                  <a:srgbClr val="163D40"/>
                </a:solidFill>
                <a:sym typeface="Wingdings" panose="05000000000000000000" pitchFamily="2" charset="2"/>
              </a:rPr>
              <a:t>effectively</a:t>
            </a:r>
            <a:endParaRPr lang="nl-NL" b="1" dirty="0">
              <a:solidFill>
                <a:srgbClr val="163D40"/>
              </a:solidFill>
              <a:sym typeface="Wingdings" panose="05000000000000000000" pitchFamily="2" charset="2"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rgbClr val="163D40"/>
              </a:solidFill>
              <a:sym typeface="Wingdings" panose="05000000000000000000" pitchFamily="2" charset="2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endParaRPr lang="nl-NL" b="1" dirty="0">
              <a:solidFill>
                <a:srgbClr val="163D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5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763520"/>
            <a:ext cx="9844321" cy="3872172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Common in data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science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nl-NL" b="1" dirty="0">
                <a:solidFill>
                  <a:srgbClr val="285C5D"/>
                </a:solidFill>
              </a:rPr>
              <a:t>large </a:t>
            </a:r>
            <a:r>
              <a:rPr lang="nl-NL" b="1" dirty="0" err="1">
                <a:solidFill>
                  <a:srgbClr val="285C5D"/>
                </a:solidFill>
              </a:rPr>
              <a:t>number</a:t>
            </a:r>
            <a:r>
              <a:rPr lang="nl-NL" b="1" dirty="0">
                <a:solidFill>
                  <a:srgbClr val="285C5D"/>
                </a:solidFill>
              </a:rPr>
              <a:t> of features, small sample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Notorious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problem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nl-NL" b="1" dirty="0">
                <a:solidFill>
                  <a:srgbClr val="285C5D"/>
                </a:solidFill>
              </a:rPr>
              <a:t>health care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Also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encountered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it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at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work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insurance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consultancy)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Often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overfits</a:t>
            </a:r>
            <a:endParaRPr lang="nl-NL" b="1" dirty="0">
              <a:solidFill>
                <a:srgbClr val="285C5D"/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proposed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models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to</a:t>
            </a:r>
            <a:r>
              <a:rPr lang="nl-NL" b="1" dirty="0">
                <a:solidFill>
                  <a:srgbClr val="285C5D"/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reduce</a:t>
            </a:r>
            <a:r>
              <a:rPr lang="nl-NL" b="1" dirty="0">
                <a:solidFill>
                  <a:srgbClr val="285C5D"/>
                </a:solidFill>
              </a:rPr>
              <a:t> </a:t>
            </a:r>
            <a:r>
              <a:rPr lang="nl-NL" b="1" dirty="0" err="1">
                <a:solidFill>
                  <a:srgbClr val="285C5D"/>
                </a:solidFill>
              </a:rPr>
              <a:t>dimension</a:t>
            </a:r>
            <a:r>
              <a:rPr lang="nl-NL" b="1" dirty="0">
                <a:solidFill>
                  <a:srgbClr val="285C5D"/>
                </a:solidFill>
              </a:rPr>
              <a:t> 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or </a:t>
            </a:r>
            <a:r>
              <a:rPr lang="nl-NL" b="1" dirty="0">
                <a:solidFill>
                  <a:srgbClr val="285C5D"/>
                </a:solidFill>
              </a:rPr>
              <a:t>select features: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PCA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LASSO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Random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Forest</a:t>
            </a: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Would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nl-NL" b="1" dirty="0" err="1">
                <a:solidFill>
                  <a:srgbClr val="285C5D"/>
                </a:solidFill>
              </a:rPr>
              <a:t>combination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(ensemble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be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effective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45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18E63-5AB7-4463-8094-C610F9A7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728735"/>
            <a:ext cx="9404723" cy="1400530"/>
          </a:xfrm>
        </p:spPr>
        <p:txBody>
          <a:bodyPr/>
          <a:lstStyle/>
          <a:p>
            <a:r>
              <a:rPr lang="nl-NL" dirty="0" err="1"/>
              <a:t>Thanks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Listening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268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rgbClr val="FFFFFF"/>
                </a:solidFill>
              </a:rPr>
              <a:t>Objective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Explore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an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>
                <a:solidFill>
                  <a:srgbClr val="285C5D"/>
                </a:solidFill>
              </a:rPr>
              <a:t>ensemble </a:t>
            </a:r>
            <a:r>
              <a:rPr lang="nl-NL" b="1" dirty="0" err="1">
                <a:solidFill>
                  <a:srgbClr val="285C5D"/>
                </a:solidFill>
              </a:rPr>
              <a:t>method</a:t>
            </a:r>
            <a:r>
              <a:rPr lang="nl-NL" b="1" dirty="0">
                <a:solidFill>
                  <a:srgbClr val="285C5D"/>
                </a:solidFill>
              </a:rPr>
              <a:t> 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effective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at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modeling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high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dimensional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285C5D"/>
                </a:solidFill>
              </a:rPr>
              <a:t>Compare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performance of different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models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Rotation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Forest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vs. Random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Forest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vs. LASSO </a:t>
            </a:r>
          </a:p>
        </p:txBody>
      </p:sp>
    </p:spTree>
    <p:extLst>
      <p:ext uri="{BB962C8B-B14F-4D97-AF65-F5344CB8AC3E}">
        <p14:creationId xmlns:p14="http://schemas.microsoft.com/office/powerpoint/2010/main" val="1599846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285C5D"/>
                </a:solidFill>
              </a:rPr>
              <a:t>Kaggle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competition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Don’t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Overfit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! II (2019)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20,000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total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observations</a:t>
            </a: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300 features or variables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Binary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target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variable</a:t>
            </a: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89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Train set: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250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observations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Less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than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amount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of features!)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73.2% 0’s		26.8% 1’s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rgbClr val="285C5D"/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Test set: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19,750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observations</a:t>
            </a: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50% / 49.5% 0’s (private / public test set on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Kaggle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able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download response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test set</a:t>
            </a:r>
          </a:p>
        </p:txBody>
      </p:sp>
    </p:spTree>
    <p:extLst>
      <p:ext uri="{BB962C8B-B14F-4D97-AF65-F5344CB8AC3E}">
        <p14:creationId xmlns:p14="http://schemas.microsoft.com/office/powerpoint/2010/main" val="90072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Tijdelijke aanduiding voor inhoud 4" descr="Afbeelding met wit&#10;&#10;Automatisch gegenereerde beschrijving">
            <a:extLst>
              <a:ext uri="{FF2B5EF4-FFF2-40B4-BE49-F238E27FC236}">
                <a16:creationId xmlns:a16="http://schemas.microsoft.com/office/drawing/2014/main" id="{FE75486C-446A-4AD6-B8E1-D0EB2D028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42" y="643467"/>
            <a:ext cx="6138915" cy="55710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2CA845F0-00EC-4702-B26B-8E46E0D38B11}"/>
              </a:ext>
            </a:extLst>
          </p:cNvPr>
          <p:cNvSpPr txBox="1">
            <a:spLocks/>
          </p:cNvSpPr>
          <p:nvPr/>
        </p:nvSpPr>
        <p:spPr>
          <a:xfrm>
            <a:off x="1025202" y="5115560"/>
            <a:ext cx="4143287" cy="348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a lot of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correlation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4820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rgbClr val="FFFFFF"/>
                </a:solidFill>
              </a:rPr>
              <a:t>Methodology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1196"/>
            <a:ext cx="8946541" cy="4228052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i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cross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validation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using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four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differnt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models</a:t>
            </a: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model: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Only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zero’s as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prediction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(no C.V.)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LASSO: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Vary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lambda</a:t>
            </a: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randomForest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: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Vary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of trees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(TRUE/FALSE)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rotationForest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: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Vary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of subsets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of trees</a:t>
            </a:r>
          </a:p>
        </p:txBody>
      </p:sp>
    </p:spTree>
    <p:extLst>
      <p:ext uri="{BB962C8B-B14F-4D97-AF65-F5344CB8AC3E}">
        <p14:creationId xmlns:p14="http://schemas.microsoft.com/office/powerpoint/2010/main" val="2550669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LASSO (</a:t>
            </a:r>
            <a:r>
              <a:rPr lang="nl-NL" dirty="0" err="1">
                <a:solidFill>
                  <a:srgbClr val="FFFFFF"/>
                </a:solidFill>
              </a:rPr>
              <a:t>Logistic</a:t>
            </a:r>
            <a:r>
              <a:rPr lang="nl-NL" dirty="0">
                <a:solidFill>
                  <a:srgbClr val="FFFFFF"/>
                </a:solidFill>
              </a:rPr>
              <a:t>)</a:t>
            </a:r>
            <a:br>
              <a:rPr lang="nl-NL" dirty="0">
                <a:solidFill>
                  <a:srgbClr val="FFFFFF"/>
                </a:solidFill>
              </a:rPr>
            </a:br>
            <a:r>
              <a:rPr lang="nl-NL" sz="2000" i="1" dirty="0">
                <a:solidFill>
                  <a:srgbClr val="FFFFFF"/>
                </a:solidFill>
              </a:rPr>
              <a:t>Package: </a:t>
            </a:r>
            <a:r>
              <a:rPr lang="nl-NL" sz="2000" i="1" dirty="0" err="1">
                <a:solidFill>
                  <a:srgbClr val="FFFFFF"/>
                </a:solidFill>
              </a:rPr>
              <a:t>randomForest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7379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163D40"/>
                </a:solidFill>
              </a:rPr>
              <a:t>Feature </a:t>
            </a:r>
            <a:r>
              <a:rPr lang="nl-NL" b="1" dirty="0" err="1">
                <a:solidFill>
                  <a:srgbClr val="163D40"/>
                </a:solidFill>
              </a:rPr>
              <a:t>selection</a:t>
            </a:r>
            <a:r>
              <a:rPr lang="nl-NL" b="1" dirty="0">
                <a:solidFill>
                  <a:srgbClr val="163D40"/>
                </a:solidFill>
              </a:rPr>
              <a:t> model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</a:rPr>
              <a:t>Logistic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regression</a:t>
            </a:r>
            <a:endParaRPr lang="nl-NL" b="1" dirty="0">
              <a:solidFill>
                <a:srgbClr val="163D40"/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163D40"/>
                </a:solidFill>
              </a:rPr>
              <a:t>Mimimize</a:t>
            </a:r>
            <a:r>
              <a:rPr lang="nl-NL" b="1" dirty="0">
                <a:solidFill>
                  <a:srgbClr val="163D40"/>
                </a:solidFill>
              </a:rPr>
              <a:t> </a:t>
            </a:r>
            <a:r>
              <a:rPr lang="nl-NL" b="1" dirty="0" err="1">
                <a:solidFill>
                  <a:srgbClr val="163D40"/>
                </a:solidFill>
              </a:rPr>
              <a:t>penalized</a:t>
            </a:r>
            <a:r>
              <a:rPr lang="nl-NL" b="1" dirty="0">
                <a:solidFill>
                  <a:srgbClr val="163D40"/>
                </a:solidFill>
              </a:rPr>
              <a:t> log </a:t>
            </a:r>
            <a:r>
              <a:rPr lang="nl-NL" b="1" dirty="0" err="1">
                <a:solidFill>
                  <a:srgbClr val="163D40"/>
                </a:solidFill>
              </a:rPr>
              <a:t>likelihood</a:t>
            </a:r>
            <a:r>
              <a:rPr lang="nl-NL" b="1" dirty="0">
                <a:solidFill>
                  <a:srgbClr val="163D40"/>
                </a:solidFill>
              </a:rPr>
              <a:t>: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ℓ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ℓ 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*): (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penalized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) log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likelihood</a:t>
            </a:r>
            <a:endParaRPr lang="nl-NL" b="1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λ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penalization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factor </a:t>
            </a:r>
          </a:p>
          <a:p>
            <a:pPr lvl="2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Variable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for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cross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validation</a:t>
            </a:r>
            <a:endParaRPr lang="nl-NL" b="1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β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coefficient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of feature </a:t>
            </a:r>
            <a:r>
              <a:rPr lang="nl-NL" b="1" i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endParaRPr lang="nl-NL" b="1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i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p: </a:t>
            </a:r>
            <a:r>
              <a:rPr lang="nl-NL" b="1" i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amount</a:t>
            </a:r>
            <a:r>
              <a:rPr lang="nl-NL" b="1" i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of features in data set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i="1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i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LASSO </a:t>
            </a:r>
            <a:r>
              <a:rPr lang="nl-NL" b="1" i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reduces</a:t>
            </a:r>
            <a:r>
              <a:rPr lang="nl-NL" b="1" i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nl-NL" b="1" i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some</a:t>
            </a:r>
            <a:r>
              <a:rPr lang="nl-NL" b="1" i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nl-NL" b="1" i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beta’s</a:t>
            </a:r>
            <a:r>
              <a:rPr lang="nl-NL" b="1" i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nl-NL" b="1" i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to</a:t>
            </a:r>
            <a:r>
              <a:rPr lang="nl-NL" b="1" i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 0 </a:t>
            </a:r>
            <a:r>
              <a:rPr lang="nl-NL" b="1" i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 </a:t>
            </a:r>
            <a:r>
              <a:rPr lang="nl-NL" b="1" i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reduces</a:t>
            </a:r>
            <a:r>
              <a:rPr lang="nl-NL" b="1" i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nl-NL" b="1" i="1" dirty="0" err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amount</a:t>
            </a:r>
            <a:r>
              <a:rPr lang="nl-NL" b="1" i="1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of variables</a:t>
            </a:r>
            <a:endParaRPr lang="nl-NL" b="1" dirty="0">
              <a:solidFill>
                <a:srgbClr val="163D40"/>
              </a:solidFill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rgbClr val="163D40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45EB77E-386D-4497-A997-A5B41A0A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08606"/>
            <a:ext cx="42005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6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6DB6C3-25AB-4143-A348-91F4F8A7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Random </a:t>
            </a:r>
            <a:r>
              <a:rPr lang="nl-NL" dirty="0" err="1">
                <a:solidFill>
                  <a:srgbClr val="FFFFFF"/>
                </a:solidFill>
              </a:rPr>
              <a:t>Forest</a:t>
            </a:r>
            <a:br>
              <a:rPr lang="nl-NL" dirty="0">
                <a:solidFill>
                  <a:srgbClr val="FFFFFF"/>
                </a:solidFill>
              </a:rPr>
            </a:br>
            <a:r>
              <a:rPr lang="nl-NL" sz="2000" i="1" dirty="0">
                <a:solidFill>
                  <a:srgbClr val="FFFFFF"/>
                </a:solidFill>
              </a:rPr>
              <a:t>Package: </a:t>
            </a:r>
            <a:r>
              <a:rPr lang="nl-NL" sz="2000" i="1" dirty="0" err="1">
                <a:solidFill>
                  <a:srgbClr val="FFFFFF"/>
                </a:solidFill>
              </a:rPr>
              <a:t>randomForest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0F8C4-C814-434B-A369-4F1722F6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737948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163D40"/>
                </a:solidFill>
              </a:rPr>
              <a:t>Feature </a:t>
            </a:r>
            <a:r>
              <a:rPr lang="nl-NL" b="1" dirty="0" err="1">
                <a:solidFill>
                  <a:srgbClr val="163D40"/>
                </a:solidFill>
              </a:rPr>
              <a:t>selection</a:t>
            </a:r>
            <a:r>
              <a:rPr lang="nl-NL" b="1" dirty="0">
                <a:solidFill>
                  <a:srgbClr val="163D40"/>
                </a:solidFill>
              </a:rPr>
              <a:t> model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rgbClr val="285C5D"/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rgbClr val="285C5D"/>
                </a:solidFill>
              </a:rPr>
              <a:t>Bootstraps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training data (takes samples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or without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replacement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Random sample of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observations</a:t>
            </a: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Random sample of features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Decision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tree on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l-NL" b="1" dirty="0">
                <a:solidFill>
                  <a:srgbClr val="285C5D"/>
                </a:solidFill>
              </a:rPr>
              <a:t>sample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results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in </a:t>
            </a:r>
            <a:r>
              <a:rPr lang="nl-NL" b="1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an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nl-NL" b="1" dirty="0" err="1">
                <a:solidFill>
                  <a:srgbClr val="285C5D"/>
                </a:solidFill>
                <a:sym typeface="Wingdings" panose="05000000000000000000" pitchFamily="2" charset="2"/>
              </a:rPr>
              <a:t>expected</a:t>
            </a:r>
            <a:r>
              <a:rPr lang="nl-NL" b="1" dirty="0">
                <a:solidFill>
                  <a:srgbClr val="285C5D"/>
                </a:solidFill>
                <a:sym typeface="Wingdings" panose="05000000000000000000" pitchFamily="2" charset="2"/>
              </a:rPr>
              <a:t> </a:t>
            </a:r>
            <a:r>
              <a:rPr lang="nl-NL" b="1" dirty="0" err="1">
                <a:solidFill>
                  <a:srgbClr val="285C5D"/>
                </a:solidFill>
                <a:sym typeface="Wingdings" panose="05000000000000000000" pitchFamily="2" charset="2"/>
              </a:rPr>
              <a:t>value</a:t>
            </a:r>
            <a:r>
              <a:rPr lang="nl-NL" b="1" dirty="0">
                <a:solidFill>
                  <a:srgbClr val="285C5D"/>
                </a:solidFill>
                <a:sym typeface="Wingdings" panose="05000000000000000000" pitchFamily="2" charset="2"/>
              </a:rPr>
              <a:t> </a:t>
            </a:r>
            <a:r>
              <a:rPr lang="nl-NL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of 0 or 1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8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599</Words>
  <Application>Microsoft Office PowerPoint</Application>
  <PresentationFormat>Breedbeeld</PresentationFormat>
  <Paragraphs>141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Don’t Overfit Using Ensemble Methods to Model High Dimensional Data</vt:lpstr>
      <vt:lpstr>Background</vt:lpstr>
      <vt:lpstr>Objective</vt:lpstr>
      <vt:lpstr>Data</vt:lpstr>
      <vt:lpstr>Data</vt:lpstr>
      <vt:lpstr>PowerPoint-presentatie</vt:lpstr>
      <vt:lpstr>Methodology</vt:lpstr>
      <vt:lpstr>LASSO (Logistic) Package: randomForest</vt:lpstr>
      <vt:lpstr>Random Forest Package: randomForest</vt:lpstr>
      <vt:lpstr>Random Forest</vt:lpstr>
      <vt:lpstr>PowerPoint-presentatie</vt:lpstr>
      <vt:lpstr>Rotation Forest Based on package: rotationForest</vt:lpstr>
      <vt:lpstr>Rotation Forest</vt:lpstr>
      <vt:lpstr>Rotation Forest</vt:lpstr>
      <vt:lpstr>PowerPoint-presentatie</vt:lpstr>
      <vt:lpstr>Results Rotation Forest (training accuracy)</vt:lpstr>
      <vt:lpstr>Results Rotation Forest (validation accuracy)</vt:lpstr>
      <vt:lpstr>PowerPoint-presentatie</vt:lpstr>
      <vt:lpstr>Conclusion &amp; Discussion</vt:lpstr>
      <vt:lpstr>Thanks for Listening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Overfit Using Ensemble Methods to Model High Dimensional Data</dc:title>
  <dc:creator>Stefan Pieper</dc:creator>
  <cp:lastModifiedBy>Stefan Pieper</cp:lastModifiedBy>
  <cp:revision>2</cp:revision>
  <dcterms:created xsi:type="dcterms:W3CDTF">2020-06-15T17:28:01Z</dcterms:created>
  <dcterms:modified xsi:type="dcterms:W3CDTF">2020-06-15T17:49:03Z</dcterms:modified>
</cp:coreProperties>
</file>