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13D"/>
    <a:srgbClr val="FCA311"/>
    <a:srgbClr val="D3D3D3"/>
    <a:srgbClr val="025095"/>
    <a:srgbClr val="00369A"/>
    <a:srgbClr val="FAB418"/>
    <a:srgbClr val="E5E5E5"/>
    <a:srgbClr val="000000"/>
    <a:srgbClr val="001219"/>
    <a:srgbClr val="94D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9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5AD0-6B93-4AF6-B2E7-51FA921F9C25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4E9F-9683-4282-A4A3-62D2A9226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95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5AD0-6B93-4AF6-B2E7-51FA921F9C25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4E9F-9683-4282-A4A3-62D2A9226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60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5AD0-6B93-4AF6-B2E7-51FA921F9C25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4E9F-9683-4282-A4A3-62D2A9226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55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5AD0-6B93-4AF6-B2E7-51FA921F9C25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4E9F-9683-4282-A4A3-62D2A9226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48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5AD0-6B93-4AF6-B2E7-51FA921F9C25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4E9F-9683-4282-A4A3-62D2A9226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74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5AD0-6B93-4AF6-B2E7-51FA921F9C25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4E9F-9683-4282-A4A3-62D2A9226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02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5AD0-6B93-4AF6-B2E7-51FA921F9C25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4E9F-9683-4282-A4A3-62D2A9226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9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5AD0-6B93-4AF6-B2E7-51FA921F9C25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4E9F-9683-4282-A4A3-62D2A9226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44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5AD0-6B93-4AF6-B2E7-51FA921F9C25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4E9F-9683-4282-A4A3-62D2A9226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4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5AD0-6B93-4AF6-B2E7-51FA921F9C25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4E9F-9683-4282-A4A3-62D2A9226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75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5AD0-6B93-4AF6-B2E7-51FA921F9C25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4E9F-9683-4282-A4A3-62D2A9226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55AD0-6B93-4AF6-B2E7-51FA921F9C25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74E9F-9683-4282-A4A3-62D2A9226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65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4.png"/><Relationship Id="rId7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10" Type="http://schemas.openxmlformats.org/officeDocument/2006/relationships/slide" Target="slide6.xml"/><Relationship Id="rId4" Type="http://schemas.microsoft.com/office/2007/relationships/hdphoto" Target="../media/hdphoto2.wdp"/><Relationship Id="rId9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3.wdp"/><Relationship Id="rId7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4.xml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975" y="0"/>
            <a:ext cx="7109115" cy="7109115"/>
          </a:xfrm>
          <a:prstGeom prst="rect">
            <a:avLst/>
          </a:prstGeom>
        </p:spPr>
      </p:pic>
      <p:sp>
        <p:nvSpPr>
          <p:cNvPr id="21" name="手繪多邊形 20"/>
          <p:cNvSpPr/>
          <p:nvPr/>
        </p:nvSpPr>
        <p:spPr>
          <a:xfrm>
            <a:off x="0" y="-1068243"/>
            <a:ext cx="37947600" cy="9245600"/>
          </a:xfrm>
          <a:custGeom>
            <a:avLst/>
            <a:gdLst>
              <a:gd name="connsiteX0" fmla="*/ 19698532 w 37947600"/>
              <a:gd name="connsiteY0" fmla="*/ 1972157 h 9245600"/>
              <a:gd name="connsiteX1" fmla="*/ 16998533 w 37947600"/>
              <a:gd name="connsiteY1" fmla="*/ 4672157 h 9245600"/>
              <a:gd name="connsiteX2" fmla="*/ 19698532 w 37947600"/>
              <a:gd name="connsiteY2" fmla="*/ 7372157 h 9245600"/>
              <a:gd name="connsiteX3" fmla="*/ 22398532 w 37947600"/>
              <a:gd name="connsiteY3" fmla="*/ 4672157 h 9245600"/>
              <a:gd name="connsiteX4" fmla="*/ 19698532 w 37947600"/>
              <a:gd name="connsiteY4" fmla="*/ 1972157 h 9245600"/>
              <a:gd name="connsiteX5" fmla="*/ 0 w 37947600"/>
              <a:gd name="connsiteY5" fmla="*/ 0 h 9245600"/>
              <a:gd name="connsiteX6" fmla="*/ 37947600 w 37947600"/>
              <a:gd name="connsiteY6" fmla="*/ 0 h 9245600"/>
              <a:gd name="connsiteX7" fmla="*/ 37947600 w 37947600"/>
              <a:gd name="connsiteY7" fmla="*/ 9245600 h 9245600"/>
              <a:gd name="connsiteX8" fmla="*/ 0 w 37947600"/>
              <a:gd name="connsiteY8" fmla="*/ 9245600 h 924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47600" h="9245600">
                <a:moveTo>
                  <a:pt x="19698532" y="1972157"/>
                </a:moveTo>
                <a:cubicBezTo>
                  <a:pt x="18207364" y="1972157"/>
                  <a:pt x="16998533" y="3180988"/>
                  <a:pt x="16998533" y="4672157"/>
                </a:cubicBezTo>
                <a:cubicBezTo>
                  <a:pt x="16998533" y="6163326"/>
                  <a:pt x="18207364" y="7372157"/>
                  <a:pt x="19698532" y="7372157"/>
                </a:cubicBezTo>
                <a:cubicBezTo>
                  <a:pt x="21189701" y="7372157"/>
                  <a:pt x="22398532" y="6163326"/>
                  <a:pt x="22398532" y="4672157"/>
                </a:cubicBezTo>
                <a:cubicBezTo>
                  <a:pt x="22398532" y="3180988"/>
                  <a:pt x="21189701" y="1972157"/>
                  <a:pt x="19698532" y="1972157"/>
                </a:cubicBezTo>
                <a:close/>
                <a:moveTo>
                  <a:pt x="0" y="0"/>
                </a:moveTo>
                <a:lnTo>
                  <a:pt x="37947600" y="0"/>
                </a:lnTo>
                <a:lnTo>
                  <a:pt x="37947600" y="9245600"/>
                </a:lnTo>
                <a:lnTo>
                  <a:pt x="0" y="9245600"/>
                </a:lnTo>
                <a:close/>
              </a:path>
            </a:pathLst>
          </a:custGeom>
          <a:solidFill>
            <a:srgbClr val="025095"/>
          </a:solidFill>
          <a:ln>
            <a:solidFill>
              <a:srgbClr val="025095"/>
            </a:solidFill>
          </a:ln>
          <a:effectLst>
            <a:outerShdw blurRad="2413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5759863" y="769394"/>
            <a:ext cx="7079226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sz="6600" b="1" dirty="0">
                <a:solidFill>
                  <a:srgbClr val="FAB4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智 慧 保 鮮 盒</a:t>
            </a: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7261" y="-6382433"/>
            <a:ext cx="15349864" cy="5039824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5397910" y="769394"/>
            <a:ext cx="5722374" cy="1107996"/>
          </a:xfrm>
          <a:prstGeom prst="rect">
            <a:avLst/>
          </a:prstGeom>
          <a:solidFill>
            <a:srgbClr val="FAB418"/>
          </a:solidFill>
          <a:ln>
            <a:solidFill>
              <a:srgbClr val="FAB4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0" name="群組 29"/>
          <p:cNvGrpSpPr/>
          <p:nvPr/>
        </p:nvGrpSpPr>
        <p:grpSpPr>
          <a:xfrm>
            <a:off x="7343676" y="3361084"/>
            <a:ext cx="1955800" cy="707886"/>
            <a:chOff x="7343676" y="3361084"/>
            <a:chExt cx="1955800" cy="707886"/>
          </a:xfrm>
        </p:grpSpPr>
        <p:sp>
          <p:nvSpPr>
            <p:cNvPr id="28" name="＞形箭號 27"/>
            <p:cNvSpPr/>
            <p:nvPr/>
          </p:nvSpPr>
          <p:spPr>
            <a:xfrm>
              <a:off x="9119811" y="3457275"/>
              <a:ext cx="179665" cy="501169"/>
            </a:xfrm>
            <a:prstGeom prst="chevron">
              <a:avLst/>
            </a:prstGeom>
            <a:solidFill>
              <a:srgbClr val="D3D3D3"/>
            </a:solidFill>
            <a:ln>
              <a:solidFill>
                <a:srgbClr val="D3D3D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343676" y="3361084"/>
              <a:ext cx="18015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rgbClr val="D3D3D3"/>
                  </a:solidFill>
                  <a:effectLst>
                    <a:outerShdw blurRad="76200" dist="38100" dir="2700000" sx="101000" sy="101000" algn="tl" rotWithShape="0">
                      <a:prstClr val="black">
                        <a:alpha val="40000"/>
                      </a:prst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START</a:t>
              </a:r>
              <a:endParaRPr lang="zh-TW" altLang="en-US" sz="4000" b="1" dirty="0">
                <a:solidFill>
                  <a:srgbClr val="D3D3D3"/>
                </a:solidFill>
                <a:effectLst>
                  <a:outerShdw blurRad="762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36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965"/>
    </mc:Choice>
    <mc:Fallback xmlns="">
      <p:transition advTm="399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-0.41302 0.00393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51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2.96296E-6 L -1.37292 0.00023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64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7" presetClass="exit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>
            <a:extLst>
              <a:ext uri="{FF2B5EF4-FFF2-40B4-BE49-F238E27FC236}">
                <a16:creationId xmlns:a16="http://schemas.microsoft.com/office/drawing/2014/main" id="{6CD95921-9FAC-4DA0-865D-F09CBA181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34347" y="-208504"/>
            <a:ext cx="8133892" cy="688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C5646AB2-421F-498B-992B-B37AC5714FE9}"/>
              </a:ext>
            </a:extLst>
          </p:cNvPr>
          <p:cNvSpPr/>
          <p:nvPr/>
        </p:nvSpPr>
        <p:spPr>
          <a:xfrm>
            <a:off x="0" y="-35169"/>
            <a:ext cx="12192000" cy="6893169"/>
          </a:xfrm>
          <a:prstGeom prst="rect">
            <a:avLst/>
          </a:prstGeom>
          <a:solidFill>
            <a:srgbClr val="14213D">
              <a:alpha val="0"/>
            </a:srgbClr>
          </a:solidFill>
          <a:ln>
            <a:solidFill>
              <a:srgbClr val="14213D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雙波浪 32">
            <a:extLst>
              <a:ext uri="{FF2B5EF4-FFF2-40B4-BE49-F238E27FC236}">
                <a16:creationId xmlns:a16="http://schemas.microsoft.com/office/drawing/2014/main" id="{FA6A6DBA-8FE3-4CC9-9CAA-1DB5CAC6856B}"/>
              </a:ext>
            </a:extLst>
          </p:cNvPr>
          <p:cNvSpPr/>
          <p:nvPr/>
        </p:nvSpPr>
        <p:spPr>
          <a:xfrm>
            <a:off x="-7839919" y="6858000"/>
            <a:ext cx="20055840" cy="6324600"/>
          </a:xfrm>
          <a:prstGeom prst="doubleWave">
            <a:avLst>
              <a:gd name="adj1" fmla="val 12500"/>
              <a:gd name="adj2" fmla="val -532"/>
            </a:avLst>
          </a:prstGeom>
          <a:solidFill>
            <a:srgbClr val="14213D"/>
          </a:solidFill>
          <a:ln>
            <a:solidFill>
              <a:srgbClr val="142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167653" y="4324149"/>
            <a:ext cx="2959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solidFill>
                  <a:srgbClr val="FCA3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 計 特 色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358541" y="2137348"/>
            <a:ext cx="2904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solidFill>
                  <a:srgbClr val="FCA3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 計 理 念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8379629" y="5190867"/>
            <a:ext cx="2959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solidFill>
                  <a:srgbClr val="FCA3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應 用 層 面</a:t>
            </a:r>
          </a:p>
        </p:txBody>
      </p:sp>
      <p:sp>
        <p:nvSpPr>
          <p:cNvPr id="15" name="矩形 14"/>
          <p:cNvSpPr/>
          <p:nvPr/>
        </p:nvSpPr>
        <p:spPr>
          <a:xfrm>
            <a:off x="13087843" y="-2343212"/>
            <a:ext cx="13220700" cy="8991600"/>
          </a:xfrm>
          <a:prstGeom prst="rect">
            <a:avLst/>
          </a:prstGeom>
          <a:solidFill>
            <a:srgbClr val="025095"/>
          </a:solidFill>
          <a:ln>
            <a:solidFill>
              <a:srgbClr val="0250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五邊形 20">
            <a:extLst>
              <a:ext uri="{FF2B5EF4-FFF2-40B4-BE49-F238E27FC236}">
                <a16:creationId xmlns:a16="http://schemas.microsoft.com/office/drawing/2014/main" id="{E1F86B5F-6807-4D7F-96D6-A776F28C4705}"/>
              </a:ext>
            </a:extLst>
          </p:cNvPr>
          <p:cNvSpPr/>
          <p:nvPr/>
        </p:nvSpPr>
        <p:spPr>
          <a:xfrm>
            <a:off x="-10104120" y="0"/>
            <a:ext cx="10088880" cy="6858000"/>
          </a:xfrm>
          <a:prstGeom prst="homePlate">
            <a:avLst/>
          </a:prstGeom>
          <a:solidFill>
            <a:srgbClr val="D3D3D3">
              <a:alpha val="0"/>
            </a:srgbClr>
          </a:solidFill>
          <a:ln>
            <a:solidFill>
              <a:srgbClr val="D3D3D3">
                <a:alpha val="0"/>
              </a:srgbClr>
            </a:solidFill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2723955C-E50B-4565-9EED-C809D0150538}"/>
              </a:ext>
            </a:extLst>
          </p:cNvPr>
          <p:cNvSpPr/>
          <p:nvPr/>
        </p:nvSpPr>
        <p:spPr>
          <a:xfrm rot="16200000">
            <a:off x="1950122" y="12275820"/>
            <a:ext cx="11369040" cy="685800"/>
          </a:xfrm>
          <a:prstGeom prst="rightArrow">
            <a:avLst/>
          </a:prstGeom>
          <a:solidFill>
            <a:srgbClr val="FCA311"/>
          </a:solidFill>
          <a:ln>
            <a:solidFill>
              <a:srgbClr val="FCA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62B02DEA-E9BA-4FD5-B03D-C74AC8E81C57}"/>
              </a:ext>
            </a:extLst>
          </p:cNvPr>
          <p:cNvSpPr/>
          <p:nvPr/>
        </p:nvSpPr>
        <p:spPr>
          <a:xfrm>
            <a:off x="-16322040" y="2679893"/>
            <a:ext cx="16245241" cy="685800"/>
          </a:xfrm>
          <a:prstGeom prst="rightArrow">
            <a:avLst/>
          </a:prstGeom>
          <a:solidFill>
            <a:srgbClr val="FCA311"/>
          </a:solidFill>
          <a:ln>
            <a:solidFill>
              <a:srgbClr val="FCA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id="{2A35B88C-E4A1-4976-87B6-977B3093BF0C}"/>
              </a:ext>
            </a:extLst>
          </p:cNvPr>
          <p:cNvSpPr txBox="1">
            <a:spLocks/>
          </p:cNvSpPr>
          <p:nvPr/>
        </p:nvSpPr>
        <p:spPr>
          <a:xfrm>
            <a:off x="1240882" y="885597"/>
            <a:ext cx="2959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solidFill>
                  <a:srgbClr val="FCA3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 計 緣 起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EB53F196-4CB7-4A96-88DC-81BBA6DA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72" b="89744" l="9151" r="90981">
                        <a14:foregroundMark x1="19894" y1="50997" x2="19231" y2="55840"/>
                        <a14:foregroundMark x1="24536" y1="42165" x2="23342" y2="30484"/>
                        <a14:foregroundMark x1="23210" y1="37037" x2="23475" y2="28490"/>
                        <a14:foregroundMark x1="26658" y1="55556" x2="21353" y2="60684"/>
                        <a14:foregroundMark x1="24668" y1="32764" x2="23873" y2="28775"/>
                        <a14:foregroundMark x1="24536" y1="30199" x2="23873" y2="27920"/>
                        <a14:foregroundMark x1="24271" y1="28775" x2="22679" y2="39316"/>
                        <a14:foregroundMark x1="90584" y1="73789" x2="91114" y2="55556"/>
                        <a14:foregroundMark x1="25862" y1="39601" x2="25597" y2="30199"/>
                        <a14:foregroundMark x1="21618" y1="39316" x2="22679" y2="30769"/>
                        <a14:foregroundMark x1="19363" y1="39316" x2="12997" y2="38746"/>
                        <a14:foregroundMark x1="13528" y1="39031" x2="10610" y2="38746"/>
                        <a14:foregroundMark x1="10477" y1="39031" x2="9151" y2="39316"/>
                        <a14:foregroundMark x1="33554" y1="43590" x2="34881" y2="47578"/>
                        <a14:foregroundMark x1="21883" y1="30769" x2="21618" y2="34758"/>
                        <a14:foregroundMark x1="24536" y1="28205" x2="22546" y2="31054"/>
                        <a14:foregroundMark x1="22546" y1="29630" x2="24934" y2="27635"/>
                        <a14:foregroundMark x1="24934" y1="27635" x2="22812" y2="27350"/>
                        <a14:foregroundMark x1="84218" y1="64103" x2="84615" y2="64103"/>
                        <a14:foregroundMark x1="84615" y1="60969" x2="84615" y2="60969"/>
                        <a14:foregroundMark x1="84881" y1="62393" x2="86472" y2="66667"/>
                        <a14:foregroundMark x1="85809" y1="62108" x2="85809" y2="68376"/>
                        <a14:foregroundMark x1="87401" y1="60114" x2="86472" y2="70940"/>
                        <a14:foregroundMark x1="86074" y1="69801" x2="81300" y2="65812"/>
                        <a14:foregroundMark x1="83820" y1="67236" x2="82759" y2="726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455" y="6697209"/>
            <a:ext cx="49149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橢圓 34">
            <a:extLst>
              <a:ext uri="{FF2B5EF4-FFF2-40B4-BE49-F238E27FC236}">
                <a16:creationId xmlns:a16="http://schemas.microsoft.com/office/drawing/2014/main" id="{5DFD80D9-2350-4765-BAD9-DDC6B983E95B}"/>
              </a:ext>
            </a:extLst>
          </p:cNvPr>
          <p:cNvSpPr/>
          <p:nvPr/>
        </p:nvSpPr>
        <p:spPr>
          <a:xfrm>
            <a:off x="5781121" y="3205558"/>
            <a:ext cx="360000" cy="36000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86D0DED6-B720-40E0-AEF1-76FFF9DFFB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851" y="912646"/>
            <a:ext cx="5032709" cy="5032709"/>
          </a:xfrm>
          <a:prstGeom prst="rect">
            <a:avLst/>
          </a:prstGeom>
        </p:spPr>
      </p:pic>
      <p:sp>
        <p:nvSpPr>
          <p:cNvPr id="10" name="矩形 9">
            <a:hlinkClick r:id="rId7" action="ppaction://hlinksldjump"/>
          </p:cNvPr>
          <p:cNvSpPr/>
          <p:nvPr/>
        </p:nvSpPr>
        <p:spPr>
          <a:xfrm>
            <a:off x="1528242" y="1915886"/>
            <a:ext cx="2230958" cy="45719"/>
          </a:xfrm>
          <a:prstGeom prst="rect">
            <a:avLst/>
          </a:prstGeom>
          <a:solidFill>
            <a:srgbClr val="FCA311"/>
          </a:solidFill>
          <a:ln>
            <a:solidFill>
              <a:srgbClr val="FCA31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1C9B104C-BE9C-448D-A654-EE98AE05EF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66" y="-4723480"/>
            <a:ext cx="5032709" cy="5032709"/>
          </a:xfrm>
          <a:prstGeom prst="rect">
            <a:avLst/>
          </a:prstGeom>
        </p:spPr>
      </p:pic>
      <p:sp>
        <p:nvSpPr>
          <p:cNvPr id="12" name="矩形 11">
            <a:hlinkClick r:id="rId8" action="ppaction://hlinksldjump"/>
          </p:cNvPr>
          <p:cNvSpPr/>
          <p:nvPr/>
        </p:nvSpPr>
        <p:spPr>
          <a:xfrm>
            <a:off x="1474200" y="5370286"/>
            <a:ext cx="2230958" cy="45719"/>
          </a:xfrm>
          <a:prstGeom prst="rect">
            <a:avLst/>
          </a:prstGeom>
          <a:solidFill>
            <a:srgbClr val="FCA311"/>
          </a:solidFill>
          <a:ln>
            <a:solidFill>
              <a:srgbClr val="FCA31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hlinkClick r:id="rId9" action="ppaction://hlinksldjump"/>
          </p:cNvPr>
          <p:cNvSpPr/>
          <p:nvPr/>
        </p:nvSpPr>
        <p:spPr>
          <a:xfrm flipV="1">
            <a:off x="8695481" y="3174671"/>
            <a:ext cx="2230958" cy="45719"/>
          </a:xfrm>
          <a:prstGeom prst="rect">
            <a:avLst/>
          </a:prstGeom>
          <a:solidFill>
            <a:srgbClr val="FCA311"/>
          </a:solidFill>
          <a:ln>
            <a:solidFill>
              <a:srgbClr val="FCA31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hlinkClick r:id="rId10" action="ppaction://hlinksldjump"/>
            <a:extLst>
              <a:ext uri="{FF2B5EF4-FFF2-40B4-BE49-F238E27FC236}">
                <a16:creationId xmlns:a16="http://schemas.microsoft.com/office/drawing/2014/main" id="{574007BE-D484-44F6-BFEE-B649EF0ACBDE}"/>
              </a:ext>
            </a:extLst>
          </p:cNvPr>
          <p:cNvSpPr/>
          <p:nvPr/>
        </p:nvSpPr>
        <p:spPr>
          <a:xfrm>
            <a:off x="8695481" y="6208137"/>
            <a:ext cx="2230958" cy="45719"/>
          </a:xfrm>
          <a:prstGeom prst="rect">
            <a:avLst/>
          </a:prstGeom>
          <a:solidFill>
            <a:srgbClr val="FCA311"/>
          </a:solidFill>
          <a:ln>
            <a:solidFill>
              <a:srgbClr val="FCA31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992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  <p:bldP spid="15" grpId="0" animBg="1"/>
      <p:bldP spid="27" grpId="0"/>
      <p:bldP spid="10" grpId="0" animBg="1"/>
      <p:bldP spid="12" grpId="0" animBg="1"/>
      <p:bldP spid="11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號: 五邊形 7">
            <a:extLst>
              <a:ext uri="{FF2B5EF4-FFF2-40B4-BE49-F238E27FC236}">
                <a16:creationId xmlns:a16="http://schemas.microsoft.com/office/drawing/2014/main" id="{9870ED29-C0AF-4320-A02E-FFAFF14C3D29}"/>
              </a:ext>
            </a:extLst>
          </p:cNvPr>
          <p:cNvSpPr/>
          <p:nvPr/>
        </p:nvSpPr>
        <p:spPr>
          <a:xfrm>
            <a:off x="0" y="0"/>
            <a:ext cx="10088880" cy="6858000"/>
          </a:xfrm>
          <a:prstGeom prst="homePlate">
            <a:avLst/>
          </a:prstGeom>
          <a:solidFill>
            <a:srgbClr val="D3D3D3"/>
          </a:solidFill>
          <a:ln>
            <a:solidFill>
              <a:srgbClr val="D3D3D3"/>
            </a:solidFill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D84F04-45CF-4E27-993F-5481F3A883D8}"/>
              </a:ext>
            </a:extLst>
          </p:cNvPr>
          <p:cNvSpPr txBox="1"/>
          <p:nvPr/>
        </p:nvSpPr>
        <p:spPr>
          <a:xfrm>
            <a:off x="624840" y="1540943"/>
            <a:ext cx="6096000" cy="2949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800" b="1" i="0" u="none" strike="noStrike" dirty="0">
                <a:solidFill>
                  <a:srgbClr val="14213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很多阿公阿嬤、婆婆媽媽都很喜歡買食物，像是要冷藏、冷凍的食物，或是餅乾、零食等。而很多時候買太多東西囤積在冰箱或櫥櫃裡，導致食物過期腐敗的案例比比皆是。</a:t>
            </a:r>
            <a:endParaRPr lang="zh-TW" altLang="en-US" b="1" dirty="0">
              <a:solidFill>
                <a:srgbClr val="14213D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800" b="1" i="0" u="none" strike="noStrike" dirty="0">
                <a:solidFill>
                  <a:srgbClr val="14213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有鑑於此，我們想設計一款智慧保鮮盒，並結合</a:t>
            </a:r>
            <a:r>
              <a:rPr lang="en-US" altLang="zh-TW" sz="1800" b="1" i="0" u="none" strike="noStrike" dirty="0">
                <a:solidFill>
                  <a:srgbClr val="14213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1800" b="1" i="0" u="none" strike="noStrike" dirty="0">
                <a:solidFill>
                  <a:srgbClr val="14213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功能，希望利用自動提示有效日期的保鮮盒，幫助提醒冰箱或櫥櫃內的食物即將到期。</a:t>
            </a:r>
            <a:endParaRPr lang="zh-TW" altLang="en-US" b="1" dirty="0">
              <a:solidFill>
                <a:srgbClr val="14213D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CE94E69-E768-4B05-AA02-E0CD40D0D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596" y="-6577561"/>
            <a:ext cx="13830057" cy="5343431"/>
          </a:xfrm>
          <a:prstGeom prst="rect">
            <a:avLst/>
          </a:prstGeom>
        </p:spPr>
      </p:pic>
      <p:sp>
        <p:nvSpPr>
          <p:cNvPr id="12" name="矩形 11">
            <a:hlinkClick r:id="rId3" action="ppaction://hlinksldjump"/>
            <a:extLst>
              <a:ext uri="{FF2B5EF4-FFF2-40B4-BE49-F238E27FC236}">
                <a16:creationId xmlns:a16="http://schemas.microsoft.com/office/drawing/2014/main" id="{1074CEFA-C166-4E6F-81E9-02DB738F0681}"/>
              </a:ext>
            </a:extLst>
          </p:cNvPr>
          <p:cNvSpPr/>
          <p:nvPr/>
        </p:nvSpPr>
        <p:spPr>
          <a:xfrm>
            <a:off x="682357" y="1219200"/>
            <a:ext cx="2230958" cy="45719"/>
          </a:xfrm>
          <a:prstGeom prst="rect">
            <a:avLst/>
          </a:prstGeom>
          <a:solidFill>
            <a:srgbClr val="FCA311"/>
          </a:solidFill>
          <a:ln>
            <a:solidFill>
              <a:srgbClr val="FCA31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C955C859-AF09-4975-921E-F97A629A2ABE}"/>
              </a:ext>
            </a:extLst>
          </p:cNvPr>
          <p:cNvSpPr txBox="1">
            <a:spLocks/>
          </p:cNvSpPr>
          <p:nvPr/>
        </p:nvSpPr>
        <p:spPr>
          <a:xfrm>
            <a:off x="361316" y="215380"/>
            <a:ext cx="2959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solidFill>
                  <a:srgbClr val="FCA3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 計 緣 起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7E3A6A70-F60A-4046-B358-A194AAC1DD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51" y="-325845"/>
            <a:ext cx="5032709" cy="503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64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94678CC-CE4B-4E5A-BE86-2C8AF62D1BEB}"/>
              </a:ext>
            </a:extLst>
          </p:cNvPr>
          <p:cNvSpPr/>
          <p:nvPr/>
        </p:nvSpPr>
        <p:spPr>
          <a:xfrm>
            <a:off x="0" y="-35169"/>
            <a:ext cx="12192000" cy="6893169"/>
          </a:xfrm>
          <a:prstGeom prst="rect">
            <a:avLst/>
          </a:prstGeom>
          <a:solidFill>
            <a:srgbClr val="14213D"/>
          </a:solidFill>
          <a:ln>
            <a:solidFill>
              <a:srgbClr val="142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7238A4BE-E23C-4C5A-A0A2-390CBC0FEF89}"/>
              </a:ext>
            </a:extLst>
          </p:cNvPr>
          <p:cNvSpPr txBox="1">
            <a:spLocks/>
          </p:cNvSpPr>
          <p:nvPr/>
        </p:nvSpPr>
        <p:spPr>
          <a:xfrm>
            <a:off x="8571603" y="374468"/>
            <a:ext cx="2904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solidFill>
                  <a:srgbClr val="FCA3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 計 理 念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AA466A2-C36D-46B8-ABA0-B923E8305659}"/>
              </a:ext>
            </a:extLst>
          </p:cNvPr>
          <p:cNvSpPr txBox="1"/>
          <p:nvPr/>
        </p:nvSpPr>
        <p:spPr>
          <a:xfrm>
            <a:off x="594061" y="4076064"/>
            <a:ext cx="6103620" cy="1287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800" b="1" i="0" u="none" strike="noStrike" dirty="0">
                <a:solidFill>
                  <a:srgbClr val="FCA3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保鮮盒蓋上有</a:t>
            </a:r>
            <a:r>
              <a:rPr lang="en-US" altLang="zh-TW" sz="1800" b="1" i="0" u="none" strike="noStrike" dirty="0">
                <a:solidFill>
                  <a:srgbClr val="FCA3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800" b="1" i="0" u="none" strike="noStrike" dirty="0">
                <a:solidFill>
                  <a:srgbClr val="FCA3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燈，距離過期剩下一個月會變藍色、剩下一個禮拜會變黃色、過期會變紅色，其他時間皆為綠色；另外還有溫濕度計，可以結合</a:t>
            </a:r>
            <a:r>
              <a:rPr lang="en-US" altLang="zh-TW" sz="1800" b="1" i="0" u="none" strike="noStrike" dirty="0">
                <a:solidFill>
                  <a:srgbClr val="FCA3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1800" b="1" i="0" u="none" strike="noStrike" dirty="0">
                <a:solidFill>
                  <a:srgbClr val="FCA3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預估保存期限。</a:t>
            </a: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0632179A-BC54-4EC1-967E-582CD6B8CA26}"/>
              </a:ext>
            </a:extLst>
          </p:cNvPr>
          <p:cNvSpPr/>
          <p:nvPr/>
        </p:nvSpPr>
        <p:spPr>
          <a:xfrm rot="16200000">
            <a:off x="1950122" y="4351020"/>
            <a:ext cx="11369040" cy="685800"/>
          </a:xfrm>
          <a:prstGeom prst="rightArrow">
            <a:avLst/>
          </a:prstGeom>
          <a:solidFill>
            <a:srgbClr val="FCA311"/>
          </a:solidFill>
          <a:ln>
            <a:solidFill>
              <a:srgbClr val="FCA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66A0FA7F-0E1F-4771-A16F-42FE9D978F91}"/>
              </a:ext>
            </a:extLst>
          </p:cNvPr>
          <p:cNvSpPr/>
          <p:nvPr/>
        </p:nvSpPr>
        <p:spPr>
          <a:xfrm>
            <a:off x="-274320" y="2679893"/>
            <a:ext cx="16245241" cy="685800"/>
          </a:xfrm>
          <a:prstGeom prst="rightArrow">
            <a:avLst/>
          </a:prstGeom>
          <a:solidFill>
            <a:srgbClr val="FCA311"/>
          </a:solidFill>
          <a:ln>
            <a:solidFill>
              <a:srgbClr val="FCA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hlinkClick r:id="rId2" action="ppaction://hlinksldjump"/>
            <a:extLst>
              <a:ext uri="{FF2B5EF4-FFF2-40B4-BE49-F238E27FC236}">
                <a16:creationId xmlns:a16="http://schemas.microsoft.com/office/drawing/2014/main" id="{21586946-135C-4CFB-9387-632A96E2CD25}"/>
              </a:ext>
            </a:extLst>
          </p:cNvPr>
          <p:cNvSpPr/>
          <p:nvPr/>
        </p:nvSpPr>
        <p:spPr>
          <a:xfrm>
            <a:off x="8908543" y="1393372"/>
            <a:ext cx="2230958" cy="45719"/>
          </a:xfrm>
          <a:prstGeom prst="rect">
            <a:avLst/>
          </a:prstGeom>
          <a:solidFill>
            <a:srgbClr val="FCA311"/>
          </a:solidFill>
          <a:ln>
            <a:solidFill>
              <a:srgbClr val="FCA31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268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雙波浪 15">
            <a:extLst>
              <a:ext uri="{FF2B5EF4-FFF2-40B4-BE49-F238E27FC236}">
                <a16:creationId xmlns:a16="http://schemas.microsoft.com/office/drawing/2014/main" id="{FCD105DE-8E40-4FB4-AED3-988586B59730}"/>
              </a:ext>
            </a:extLst>
          </p:cNvPr>
          <p:cNvSpPr/>
          <p:nvPr/>
        </p:nvSpPr>
        <p:spPr>
          <a:xfrm>
            <a:off x="-1608998" y="2673911"/>
            <a:ext cx="20055840" cy="6324600"/>
          </a:xfrm>
          <a:prstGeom prst="doubleWave">
            <a:avLst>
              <a:gd name="adj1" fmla="val 12500"/>
              <a:gd name="adj2" fmla="val -532"/>
            </a:avLst>
          </a:prstGeom>
          <a:solidFill>
            <a:srgbClr val="14213D"/>
          </a:solidFill>
          <a:ln>
            <a:solidFill>
              <a:srgbClr val="142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715C5C63-93AF-44E5-9DC4-886846F3616E}"/>
              </a:ext>
            </a:extLst>
          </p:cNvPr>
          <p:cNvSpPr txBox="1">
            <a:spLocks/>
          </p:cNvSpPr>
          <p:nvPr/>
        </p:nvSpPr>
        <p:spPr>
          <a:xfrm>
            <a:off x="4749053" y="0"/>
            <a:ext cx="2959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solidFill>
                  <a:srgbClr val="FCA3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 計 特 色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9316E355-8A6B-465D-A846-17BA051EE9CF}"/>
              </a:ext>
            </a:extLst>
          </p:cNvPr>
          <p:cNvSpPr txBox="1">
            <a:spLocks/>
          </p:cNvSpPr>
          <p:nvPr/>
        </p:nvSpPr>
        <p:spPr>
          <a:xfrm>
            <a:off x="11878981" y="-2467203"/>
            <a:ext cx="2904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solidFill>
                  <a:srgbClr val="FCA3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 計 理 念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24807CE4-79B5-4C0E-8545-E6918AFE967E}"/>
              </a:ext>
            </a:extLst>
          </p:cNvPr>
          <p:cNvSpPr txBox="1">
            <a:spLocks/>
          </p:cNvSpPr>
          <p:nvPr/>
        </p:nvSpPr>
        <p:spPr>
          <a:xfrm>
            <a:off x="12215921" y="8360787"/>
            <a:ext cx="2959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solidFill>
                  <a:srgbClr val="FCA3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應 用 層 面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BED81C2-9B60-42F6-8277-94840F489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724" y="-7170657"/>
            <a:ext cx="5032709" cy="5032709"/>
          </a:xfrm>
          <a:prstGeom prst="rect">
            <a:avLst/>
          </a:prstGeom>
        </p:spPr>
      </p:pic>
      <p:sp>
        <p:nvSpPr>
          <p:cNvPr id="9" name="矩形 8">
            <a:hlinkClick r:id="rId4" action="ppaction://hlinksldjump"/>
            <a:extLst>
              <a:ext uri="{FF2B5EF4-FFF2-40B4-BE49-F238E27FC236}">
                <a16:creationId xmlns:a16="http://schemas.microsoft.com/office/drawing/2014/main" id="{B171E62B-F251-4A1C-A7AD-A24E6535144D}"/>
              </a:ext>
            </a:extLst>
          </p:cNvPr>
          <p:cNvSpPr/>
          <p:nvPr/>
        </p:nvSpPr>
        <p:spPr>
          <a:xfrm flipV="1">
            <a:off x="12215921" y="-1429880"/>
            <a:ext cx="2230958" cy="45719"/>
          </a:xfrm>
          <a:prstGeom prst="rect">
            <a:avLst/>
          </a:prstGeom>
          <a:solidFill>
            <a:srgbClr val="FCA311"/>
          </a:solidFill>
          <a:ln>
            <a:solidFill>
              <a:srgbClr val="FCA31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hlinkClick r:id="rId5" action="ppaction://hlinksldjump"/>
            <a:extLst>
              <a:ext uri="{FF2B5EF4-FFF2-40B4-BE49-F238E27FC236}">
                <a16:creationId xmlns:a16="http://schemas.microsoft.com/office/drawing/2014/main" id="{194FB3F5-D628-4029-8C91-9848883645C0}"/>
              </a:ext>
            </a:extLst>
          </p:cNvPr>
          <p:cNvSpPr/>
          <p:nvPr/>
        </p:nvSpPr>
        <p:spPr>
          <a:xfrm>
            <a:off x="-1321638" y="-1436914"/>
            <a:ext cx="2230958" cy="45719"/>
          </a:xfrm>
          <a:prstGeom prst="rect">
            <a:avLst/>
          </a:prstGeom>
          <a:solidFill>
            <a:srgbClr val="FCA311"/>
          </a:solidFill>
          <a:ln>
            <a:solidFill>
              <a:srgbClr val="FCA31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>
            <a:hlinkClick r:id="rId6" action="ppaction://hlinksldjump"/>
            <a:extLst>
              <a:ext uri="{FF2B5EF4-FFF2-40B4-BE49-F238E27FC236}">
                <a16:creationId xmlns:a16="http://schemas.microsoft.com/office/drawing/2014/main" id="{114E3164-A0BF-469A-8B55-933CEB1B0BFF}"/>
              </a:ext>
            </a:extLst>
          </p:cNvPr>
          <p:cNvSpPr/>
          <p:nvPr/>
        </p:nvSpPr>
        <p:spPr>
          <a:xfrm>
            <a:off x="12544823" y="9366794"/>
            <a:ext cx="2230958" cy="45719"/>
          </a:xfrm>
          <a:prstGeom prst="rect">
            <a:avLst/>
          </a:prstGeom>
          <a:solidFill>
            <a:srgbClr val="FCA311"/>
          </a:solidFill>
          <a:ln>
            <a:solidFill>
              <a:srgbClr val="FCA31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1FF1EC04-FA7E-4C0D-BF16-0950A7ABF1A8}"/>
              </a:ext>
            </a:extLst>
          </p:cNvPr>
          <p:cNvSpPr txBox="1">
            <a:spLocks/>
          </p:cNvSpPr>
          <p:nvPr/>
        </p:nvSpPr>
        <p:spPr>
          <a:xfrm>
            <a:off x="-1608998" y="-2467203"/>
            <a:ext cx="2959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solidFill>
                  <a:srgbClr val="FCA3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 計 緣 起</a:t>
            </a:r>
          </a:p>
        </p:txBody>
      </p:sp>
      <p:sp>
        <p:nvSpPr>
          <p:cNvPr id="13" name="矩形 12">
            <a:hlinkClick r:id="rId7" action="ppaction://hlinksldjump"/>
            <a:extLst>
              <a:ext uri="{FF2B5EF4-FFF2-40B4-BE49-F238E27FC236}">
                <a16:creationId xmlns:a16="http://schemas.microsoft.com/office/drawing/2014/main" id="{F6296CA0-8620-4189-AC00-82BF7198F394}"/>
              </a:ext>
            </a:extLst>
          </p:cNvPr>
          <p:cNvSpPr/>
          <p:nvPr/>
        </p:nvSpPr>
        <p:spPr>
          <a:xfrm>
            <a:off x="5055600" y="1046137"/>
            <a:ext cx="2230958" cy="45719"/>
          </a:xfrm>
          <a:prstGeom prst="rect">
            <a:avLst/>
          </a:prstGeom>
          <a:solidFill>
            <a:srgbClr val="FCA311"/>
          </a:solidFill>
          <a:ln>
            <a:solidFill>
              <a:srgbClr val="FCA31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CE8440-C435-4FBE-8B3D-6F0D832B3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72" b="89744" l="9151" r="90981">
                        <a14:foregroundMark x1="19894" y1="50997" x2="19231" y2="55840"/>
                        <a14:foregroundMark x1="24536" y1="42165" x2="23342" y2="30484"/>
                        <a14:foregroundMark x1="23210" y1="37037" x2="23475" y2="28490"/>
                        <a14:foregroundMark x1="26658" y1="55556" x2="21353" y2="60684"/>
                        <a14:foregroundMark x1="24668" y1="32764" x2="23873" y2="28775"/>
                        <a14:foregroundMark x1="24536" y1="30199" x2="23873" y2="27920"/>
                        <a14:foregroundMark x1="24271" y1="28775" x2="22679" y2="39316"/>
                        <a14:foregroundMark x1="90584" y1="73789" x2="91114" y2="55556"/>
                        <a14:foregroundMark x1="25862" y1="39601" x2="25597" y2="30199"/>
                        <a14:foregroundMark x1="21618" y1="39316" x2="22679" y2="30769"/>
                        <a14:foregroundMark x1="19363" y1="39316" x2="12997" y2="38746"/>
                        <a14:foregroundMark x1="13528" y1="39031" x2="10610" y2="38746"/>
                        <a14:foregroundMark x1="10477" y1="39031" x2="9151" y2="39316"/>
                        <a14:foregroundMark x1="33554" y1="43590" x2="34881" y2="47578"/>
                        <a14:foregroundMark x1="21883" y1="30769" x2="21618" y2="34758"/>
                        <a14:foregroundMark x1="24536" y1="28205" x2="22546" y2="31054"/>
                        <a14:foregroundMark x1="22546" y1="29630" x2="24934" y2="27635"/>
                        <a14:foregroundMark x1="24934" y1="27635" x2="22812" y2="27350"/>
                        <a14:foregroundMark x1="84218" y1="64103" x2="84615" y2="64103"/>
                        <a14:foregroundMark x1="84615" y1="60969" x2="84615" y2="60969"/>
                        <a14:foregroundMark x1="84881" y1="62393" x2="86472" y2="66667"/>
                        <a14:foregroundMark x1="85809" y1="62108" x2="85809" y2="68376"/>
                        <a14:foregroundMark x1="87401" y1="60114" x2="86472" y2="70940"/>
                        <a14:foregroundMark x1="86074" y1="69801" x2="81300" y2="65812"/>
                        <a14:foregroundMark x1="83820" y1="67236" x2="82759" y2="726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724" y="1152525"/>
            <a:ext cx="49149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222663C0-3C8E-4570-9397-E27A3260987A}"/>
              </a:ext>
            </a:extLst>
          </p:cNvPr>
          <p:cNvSpPr txBox="1"/>
          <p:nvPr/>
        </p:nvSpPr>
        <p:spPr>
          <a:xfrm>
            <a:off x="3061835" y="4664091"/>
            <a:ext cx="7153956" cy="1287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buAutoNum type="arabicPeriod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可幫助容易在冰箱或櫃子囤積食物的人。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fontAlgn="base">
              <a:lnSpc>
                <a:spcPct val="150000"/>
              </a:lnSpc>
              <a:buAutoNum type="arabicPeriod"/>
            </a:pP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LED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燈可以讓使用者更方便辨識食物離過期的時間還有多久。</a:t>
            </a:r>
          </a:p>
        </p:txBody>
      </p:sp>
    </p:spTree>
    <p:extLst>
      <p:ext uri="{BB962C8B-B14F-4D97-AF65-F5344CB8AC3E}">
        <p14:creationId xmlns:p14="http://schemas.microsoft.com/office/powerpoint/2010/main" val="58602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0130F2D-01E4-4B6E-B147-AA303681B21B}"/>
              </a:ext>
            </a:extLst>
          </p:cNvPr>
          <p:cNvSpPr txBox="1">
            <a:spLocks/>
          </p:cNvSpPr>
          <p:nvPr/>
        </p:nvSpPr>
        <p:spPr>
          <a:xfrm>
            <a:off x="8379629" y="5190867"/>
            <a:ext cx="2959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solidFill>
                  <a:srgbClr val="FCA3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應 用 層 面</a:t>
            </a:r>
          </a:p>
        </p:txBody>
      </p:sp>
      <p:sp>
        <p:nvSpPr>
          <p:cNvPr id="5" name="矩形 4">
            <a:hlinkClick r:id="rId2" action="ppaction://hlinksldjump"/>
            <a:extLst>
              <a:ext uri="{FF2B5EF4-FFF2-40B4-BE49-F238E27FC236}">
                <a16:creationId xmlns:a16="http://schemas.microsoft.com/office/drawing/2014/main" id="{9EF54C01-9DB5-42F8-A87A-BF54BACF0ECC}"/>
              </a:ext>
            </a:extLst>
          </p:cNvPr>
          <p:cNvSpPr/>
          <p:nvPr/>
        </p:nvSpPr>
        <p:spPr>
          <a:xfrm>
            <a:off x="8695481" y="6208137"/>
            <a:ext cx="2230958" cy="45719"/>
          </a:xfrm>
          <a:prstGeom prst="rect">
            <a:avLst/>
          </a:prstGeom>
          <a:solidFill>
            <a:srgbClr val="FCA311"/>
          </a:solidFill>
          <a:ln>
            <a:solidFill>
              <a:srgbClr val="FCA31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68DBD7-A6E2-4F91-8DDF-0B3F2A93CC00}"/>
              </a:ext>
            </a:extLst>
          </p:cNvPr>
          <p:cNvSpPr txBox="1"/>
          <p:nvPr/>
        </p:nvSpPr>
        <p:spPr>
          <a:xfrm>
            <a:off x="408008" y="1140598"/>
            <a:ext cx="5332593" cy="170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保鮮盒需先透過 </a:t>
            </a:r>
            <a:r>
              <a:rPr lang="en-US" altLang="zh-TW" sz="1800" b="1" i="0" u="none" strike="noStrike" dirty="0" err="1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Ubidots</a:t>
            </a:r>
            <a:r>
              <a:rPr lang="en-US" altLang="zh-TW" sz="1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設定得知時間，此後</a:t>
            </a:r>
            <a:endParaRPr lang="zh-TW" altLang="en-US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不需網路即可自動計算剩餘天數。</a:t>
            </a:r>
            <a:endParaRPr lang="zh-TW" altLang="en-US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b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2219437-6C08-414D-A8A3-4AB8D4A4CE45}"/>
              </a:ext>
            </a:extLst>
          </p:cNvPr>
          <p:cNvSpPr txBox="1"/>
          <p:nvPr/>
        </p:nvSpPr>
        <p:spPr>
          <a:xfrm>
            <a:off x="5740601" y="2592481"/>
            <a:ext cx="6094070" cy="1287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燈可以利用</a:t>
            </a:r>
            <a:r>
              <a:rPr lang="en-US" altLang="zh-TW" sz="1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，結合市面上能用手機調節的</a:t>
            </a:r>
            <a:r>
              <a:rPr lang="en-US" altLang="zh-TW" sz="1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燈</a:t>
            </a:r>
            <a:endParaRPr lang="zh-TW" altLang="en-US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，達到隨著時間變色的效果。</a:t>
            </a:r>
            <a:b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6CCD16D-A865-47A3-A6DD-91F554BB9438}"/>
              </a:ext>
            </a:extLst>
          </p:cNvPr>
          <p:cNvSpPr txBox="1"/>
          <p:nvPr/>
        </p:nvSpPr>
        <p:spPr>
          <a:xfrm>
            <a:off x="1184737" y="4690695"/>
            <a:ext cx="6094070" cy="1287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每個保鮮盒上都有它專屬的</a:t>
            </a:r>
            <a:r>
              <a:rPr lang="en-US" altLang="zh-TW" sz="1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QR code</a:t>
            </a: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，使用者可以用手機 </a:t>
            </a:r>
            <a:endParaRPr lang="zh-TW" altLang="en-US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掃描專屬</a:t>
            </a:r>
            <a:r>
              <a:rPr lang="en-US" altLang="zh-TW" sz="1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QR code</a:t>
            </a: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來獲得保鮮盒資訊。</a:t>
            </a:r>
            <a:b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1DB5993-D9E2-48F1-B561-36FEF35B1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71228" y="-208504"/>
            <a:ext cx="8133892" cy="688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700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291</Words>
  <Application>Microsoft Office PowerPoint</Application>
  <PresentationFormat>寬螢幕</PresentationFormat>
  <Paragraphs>26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若豪 黃</cp:lastModifiedBy>
  <cp:revision>16</cp:revision>
  <dcterms:created xsi:type="dcterms:W3CDTF">2021-12-13T10:43:36Z</dcterms:created>
  <dcterms:modified xsi:type="dcterms:W3CDTF">2021-12-16T16:37:58Z</dcterms:modified>
</cp:coreProperties>
</file>