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 b="def" i="def"/>
      <a:tcStyle>
        <a:tcBdr/>
        <a:fill>
          <a:solidFill>
            <a:srgbClr val="F0F5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 b="def" i="def"/>
      <a:tcStyle>
        <a:tcBdr/>
        <a:fill>
          <a:solidFill>
            <a:srgbClr val="FAF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 b="def" i="def"/>
      <a:tcStyle>
        <a:tcBdr/>
        <a:fill>
          <a:solidFill>
            <a:srgbClr val="F0F2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/>
      </a:defRPr>
    </a:lvl1pPr>
    <a:lvl2pPr indent="228600" latinLnBrk="0">
      <a:defRPr sz="1200">
        <a:latin typeface="+mj-lt"/>
        <a:ea typeface="+mj-ea"/>
        <a:cs typeface="+mj-cs"/>
        <a:sym typeface="Century Gothic"/>
      </a:defRPr>
    </a:lvl2pPr>
    <a:lvl3pPr indent="457200" latinLnBrk="0">
      <a:defRPr sz="1200">
        <a:latin typeface="+mj-lt"/>
        <a:ea typeface="+mj-ea"/>
        <a:cs typeface="+mj-cs"/>
        <a:sym typeface="Century Gothic"/>
      </a:defRPr>
    </a:lvl3pPr>
    <a:lvl4pPr indent="685800" latinLnBrk="0">
      <a:defRPr sz="1200">
        <a:latin typeface="+mj-lt"/>
        <a:ea typeface="+mj-ea"/>
        <a:cs typeface="+mj-cs"/>
        <a:sym typeface="Century Gothic"/>
      </a:defRPr>
    </a:lvl4pPr>
    <a:lvl5pPr indent="914400" latinLnBrk="0">
      <a:defRPr sz="1200">
        <a:latin typeface="+mj-lt"/>
        <a:ea typeface="+mj-ea"/>
        <a:cs typeface="+mj-cs"/>
        <a:sym typeface="Century Gothic"/>
      </a:defRPr>
    </a:lvl5pPr>
    <a:lvl6pPr indent="1143000" latinLnBrk="0">
      <a:defRPr sz="1200">
        <a:latin typeface="+mj-lt"/>
        <a:ea typeface="+mj-ea"/>
        <a:cs typeface="+mj-cs"/>
        <a:sym typeface="Century Gothic"/>
      </a:defRPr>
    </a:lvl6pPr>
    <a:lvl7pPr indent="1371600" latinLnBrk="0">
      <a:defRPr sz="1200">
        <a:latin typeface="+mj-lt"/>
        <a:ea typeface="+mj-ea"/>
        <a:cs typeface="+mj-cs"/>
        <a:sym typeface="Century Gothic"/>
      </a:defRPr>
    </a:lvl7pPr>
    <a:lvl8pPr indent="1600200" latinLnBrk="0">
      <a:defRPr sz="1200">
        <a:latin typeface="+mj-lt"/>
        <a:ea typeface="+mj-ea"/>
        <a:cs typeface="+mj-cs"/>
        <a:sym typeface="Century Gothic"/>
      </a:defRPr>
    </a:lvl8pPr>
    <a:lvl9pPr indent="18288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01" name="Picture Placeholder 2"/>
          <p:cNvSpPr/>
          <p:nvPr>
            <p:ph type="pic" sz="half" idx="13"/>
          </p:nvPr>
        </p:nvSpPr>
        <p:spPr>
          <a:xfrm>
            <a:off x="5487987" y="2048255"/>
            <a:ext cx="3427413" cy="420624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內文層級一…"/>
          <p:cNvSpPr txBox="1"/>
          <p:nvPr>
            <p:ph type="body" sz="half" idx="1"/>
          </p:nvPr>
        </p:nvSpPr>
        <p:spPr>
          <a:xfrm>
            <a:off x="914400" y="2039111"/>
            <a:ext cx="4572000" cy="4224531"/>
          </a:xfrm>
          <a:prstGeom prst="rect">
            <a:avLst/>
          </a:prstGeom>
        </p:spPr>
        <p:txBody>
          <a:bodyPr lIns="274320" tIns="274320" rIns="274320" bIns="27432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/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1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/>
          <p:nvPr>
            <p:ph type="pic" sz="half" idx="13"/>
          </p:nvPr>
        </p:nvSpPr>
        <p:spPr>
          <a:xfrm>
            <a:off x="927100" y="1129551"/>
            <a:ext cx="798830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/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2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/>
          <p:nvPr>
            <p:ph type="pic" sz="quarter" idx="13"/>
          </p:nvPr>
        </p:nvSpPr>
        <p:spPr>
          <a:xfrm>
            <a:off x="927100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" name="Picture Placeholder 8"/>
          <p:cNvSpPr/>
          <p:nvPr>
            <p:ph type="pic" sz="quarter" idx="14"/>
          </p:nvPr>
        </p:nvSpPr>
        <p:spPr>
          <a:xfrm>
            <a:off x="4928615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/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/>
          <p:nvPr>
            <p:ph type="pic" sz="half" idx="13"/>
          </p:nvPr>
        </p:nvSpPr>
        <p:spPr>
          <a:xfrm>
            <a:off x="927100" y="1129551"/>
            <a:ext cx="660197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Picture Placeholder 8"/>
          <p:cNvSpPr/>
          <p:nvPr>
            <p:ph type="pic" sz="quarter" idx="14"/>
          </p:nvPr>
        </p:nvSpPr>
        <p:spPr>
          <a:xfrm>
            <a:off x="7543800" y="1129551"/>
            <a:ext cx="1371600" cy="1481330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Picture Placeholder 8"/>
          <p:cNvSpPr/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4" name="內文層級一…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/>
          <p:nvPr>
            <p:ph type="title"/>
          </p:nvPr>
        </p:nvSpPr>
        <p:spPr>
          <a:xfrm>
            <a:off x="7987551" y="1129554"/>
            <a:ext cx="914402" cy="5533279"/>
          </a:xfrm>
          <a:prstGeom prst="rect">
            <a:avLst/>
          </a:prstGeom>
        </p:spPr>
        <p:txBody>
          <a:bodyPr lIns="274320" tIns="274320" rIns="274320" bIns="274320"/>
          <a:lstStyle/>
          <a:p>
            <a:pPr/>
            <a:r>
              <a:t>大標題文字</a:t>
            </a:r>
          </a:p>
        </p:txBody>
      </p:sp>
      <p:sp>
        <p:nvSpPr>
          <p:cNvPr id="153" name="內文層級一…"/>
          <p:cNvSpPr txBox="1"/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3" name="內文層級一…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/>
          <p:nvPr>
            <p:ph type="title"/>
          </p:nvPr>
        </p:nvSpPr>
        <p:spPr>
          <a:xfrm>
            <a:off x="0" y="5025435"/>
            <a:ext cx="8915400" cy="914402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" name="內文層級一…"/>
          <p:cNvSpPr txBox="1"/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/>
          <p:nvPr>
            <p:ph type="pic" idx="13"/>
          </p:nvPr>
        </p:nvSpPr>
        <p:spPr>
          <a:xfrm>
            <a:off x="927100" y="1129551"/>
            <a:ext cx="7988300" cy="388620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/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2" name="內文層級一…"/>
          <p:cNvSpPr txBox="1"/>
          <p:nvPr>
            <p:ph type="body" sz="quarter" idx="1"/>
          </p:nvPr>
        </p:nvSpPr>
        <p:spPr>
          <a:xfrm>
            <a:off x="914400" y="5484607"/>
            <a:ext cx="8001000" cy="77724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0" name="內文層級一…"/>
          <p:cNvSpPr txBox="1"/>
          <p:nvPr>
            <p:ph type="body" sz="quarter" idx="1"/>
          </p:nvPr>
        </p:nvSpPr>
        <p:spPr>
          <a:xfrm>
            <a:off x="1120587" y="2017713"/>
            <a:ext cx="3566162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5147533" y="2017713"/>
            <a:ext cx="3566160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</a:p>
        </p:txBody>
      </p:sp>
      <p:sp>
        <p:nvSpPr>
          <p:cNvPr id="62" name="Straight Connector 10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" name="Straight Connector 11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" name="Straight Connector 12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" name="Straight Connector 13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" name="Straight Connector 14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" name="Straight Connector 15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/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1" name="內文層級一…"/>
          <p:cNvSpPr txBox="1"/>
          <p:nvPr>
            <p:ph type="body" sz="half" idx="1"/>
          </p:nvPr>
        </p:nvSpPr>
        <p:spPr>
          <a:xfrm>
            <a:off x="5147533" y="2590800"/>
            <a:ext cx="3566162" cy="368617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/>
          <p:nvPr>
            <p:ph type="body" sz="half" idx="13"/>
          </p:nvPr>
        </p:nvSpPr>
        <p:spPr>
          <a:xfrm>
            <a:off x="900951" y="2039109"/>
            <a:ext cx="3566162" cy="4224532"/>
          </a:xfrm>
          <a:prstGeom prst="rect">
            <a:avLst/>
          </a:prstGeom>
        </p:spPr>
        <p:txBody>
          <a:bodyPr lIns="274320" tIns="274320" rIns="274320" bIns="274320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</a:p>
        </p:txBody>
      </p:sp>
      <p:sp>
        <p:nvSpPr>
          <p:cNvPr id="9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2"/>
            <a:ext cx="7999415" cy="182884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914399" y="6675118"/>
            <a:ext cx="7999415" cy="182882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0" y="2157319"/>
            <a:ext cx="8915400" cy="877826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914400" y="3034551"/>
            <a:ext cx="8001000" cy="3823449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8910118" y="6642418"/>
            <a:ext cx="216753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800">
                <a:solidFill>
                  <a:srgbClr val="595959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5pPr>
      <a:lvl6pPr marL="20558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6pPr>
      <a:lvl7pPr marL="23987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7pPr>
      <a:lvl8pPr marL="2743199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8pPr>
      <a:lvl9pPr marL="3087687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b="0" baseline="0" cap="none" i="0" spc="0" strike="noStrike" sz="1800" u="none"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標題 1"/>
          <p:cNvSpPr txBox="1"/>
          <p:nvPr>
            <p:ph type="ctrTitle"/>
          </p:nvPr>
        </p:nvSpPr>
        <p:spPr>
          <a:xfrm>
            <a:off x="0" y="1366219"/>
            <a:ext cx="8915400" cy="1668336"/>
          </a:xfrm>
          <a:prstGeom prst="rect">
            <a:avLst/>
          </a:prstGeom>
        </p:spPr>
        <p:txBody>
          <a:bodyPr/>
          <a:lstStyle/>
          <a:p>
            <a:pPr defTabSz="859536">
              <a:defRPr sz="3384"/>
            </a:pPr>
            <a:r>
              <a:t>HW4 Requirement </a:t>
            </a:r>
            <a:br/>
            <a:br/>
          </a:p>
        </p:txBody>
      </p:sp>
      <p:sp>
        <p:nvSpPr>
          <p:cNvPr id="164" name="子標題 2"/>
          <p:cNvSpPr txBox="1"/>
          <p:nvPr>
            <p:ph type="subTitle" idx="1"/>
          </p:nvPr>
        </p:nvSpPr>
        <p:spPr>
          <a:xfrm>
            <a:off x="914400" y="3034551"/>
            <a:ext cx="8001000" cy="382344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outputScore</a:t>
            </a:r>
          </a:p>
        </p:txBody>
      </p:sp>
      <p:sp>
        <p:nvSpPr>
          <p:cNvPr id="208" name="內容版面配置區 2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“outputScore”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b="1" sz="1800"/>
            </a:pPr>
            <a:r>
              <a:t>EX: </a:t>
            </a:r>
          </a:p>
          <a:p>
            <a:pPr>
              <a:defRPr b="1"/>
            </a:pPr>
            <a:r>
              <a:t>To do:  </a:t>
            </a:r>
            <a:r>
              <a:rPr b="0"/>
              <a:t>Output the score of the whole list</a:t>
            </a:r>
            <a:endParaRPr b="0"/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buFontTx/>
              <a:buChar char="◉"/>
              <a:defRPr sz="1800">
                <a:latin typeface="Wingdings"/>
                <a:ea typeface="Wingdings"/>
                <a:cs typeface="Wingdings"/>
                <a:sym typeface="Wingdings"/>
              </a:defRPr>
            </a:pPr>
            <a:r>
              <a:t>➔ </a:t>
            </a:r>
            <a:r>
              <a:rPr b="1">
                <a:latin typeface="+mj-lt"/>
                <a:ea typeface="+mj-ea"/>
                <a:cs typeface="+mj-cs"/>
                <a:sym typeface="Century Gothic"/>
              </a:rPr>
              <a:t>Σ(count*weight)</a:t>
            </a:r>
            <a:endParaRPr b="1">
              <a:latin typeface="+mj-lt"/>
              <a:ea typeface="+mj-ea"/>
              <a:cs typeface="+mj-cs"/>
              <a:sym typeface="Century Gothic"/>
            </a:endParaRP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Simply output a line of score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</p:txBody>
      </p:sp>
      <p:sp>
        <p:nvSpPr>
          <p:cNvPr id="209" name="文字方塊 3"/>
          <p:cNvSpPr txBox="1"/>
          <p:nvPr/>
        </p:nvSpPr>
        <p:spPr>
          <a:xfrm>
            <a:off x="2321005" y="3396905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outputScore</a:t>
            </a:r>
          </a:p>
        </p:txBody>
      </p:sp>
      <p:sp>
        <p:nvSpPr>
          <p:cNvPr id="210" name="文字方塊 4"/>
          <p:cNvSpPr txBox="1"/>
          <p:nvPr/>
        </p:nvSpPr>
        <p:spPr>
          <a:xfrm>
            <a:off x="2321005" y="5598850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108.5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25500"/>
            <a:ext cx="9144000" cy="5192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deleteIndex</a:t>
            </a:r>
          </a:p>
        </p:txBody>
      </p:sp>
      <p:sp>
        <p:nvSpPr>
          <p:cNvPr id="215" name="內容版面配置區 2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“deleteIndex”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an index </a:t>
            </a:r>
            <a:r>
              <a:rPr b="1"/>
              <a:t>i</a:t>
            </a:r>
            <a:r>
              <a:t> in our keyword list</a:t>
            </a:r>
            <a:endParaRPr b="1"/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 </a:t>
            </a:r>
            <a:r>
              <a:rPr b="0"/>
              <a:t>Delete the </a:t>
            </a:r>
            <a:r>
              <a:t>i</a:t>
            </a:r>
            <a:r>
              <a:rPr b="0" sz="1400"/>
              <a:t>th</a:t>
            </a:r>
            <a:r>
              <a:rPr b="0"/>
              <a:t> keyword in the list 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</a:t>
            </a:r>
            <a:r>
              <a:rPr b="1"/>
              <a:t>i</a:t>
            </a:r>
            <a:r>
              <a:t> is out of bound, simply output a line of “InvalidOperation”:</a:t>
            </a:r>
          </a:p>
          <a:p>
            <a:pPr lvl="1" marL="0" indent="349250">
              <a:spcBef>
                <a:spcPts val="600"/>
              </a:spcBef>
              <a:buSzTx/>
              <a:buNone/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i is legal, simply output a line of “Done”:</a:t>
            </a:r>
          </a:p>
        </p:txBody>
      </p:sp>
      <p:sp>
        <p:nvSpPr>
          <p:cNvPr id="216" name="文字方塊 3"/>
          <p:cNvSpPr txBox="1"/>
          <p:nvPr/>
        </p:nvSpPr>
        <p:spPr>
          <a:xfrm>
            <a:off x="2321005" y="383729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deleteIndex 3</a:t>
            </a:r>
          </a:p>
        </p:txBody>
      </p:sp>
      <p:sp>
        <p:nvSpPr>
          <p:cNvPr id="217" name="文字方塊 4"/>
          <p:cNvSpPr txBox="1"/>
          <p:nvPr/>
        </p:nvSpPr>
        <p:spPr>
          <a:xfrm>
            <a:off x="1913387" y="6235865"/>
            <a:ext cx="6403896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Done</a:t>
            </a:r>
          </a:p>
        </p:txBody>
      </p:sp>
      <p:sp>
        <p:nvSpPr>
          <p:cNvPr id="218" name="文字方塊 5"/>
          <p:cNvSpPr txBox="1"/>
          <p:nvPr/>
        </p:nvSpPr>
        <p:spPr>
          <a:xfrm>
            <a:off x="1956042" y="5506430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InvalidOperation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deleteCount</a:t>
            </a:r>
          </a:p>
        </p:txBody>
      </p:sp>
      <p:sp>
        <p:nvSpPr>
          <p:cNvPr id="221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“deleteCount”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an integer </a:t>
            </a:r>
            <a:r>
              <a:rPr b="1"/>
              <a:t>c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</a:t>
            </a:r>
            <a:r>
              <a:rPr b="0"/>
              <a:t>Delete all keywords whose count is equal to </a:t>
            </a:r>
            <a:r>
              <a:t>c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 is no keyword whose count is equal to </a:t>
            </a:r>
            <a:r>
              <a:rPr b="1"/>
              <a:t>c, </a:t>
            </a:r>
            <a:r>
              <a:t>simply output a line of constant “NotFound”: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there’s any, simply output a line of “Done”</a:t>
            </a:r>
          </a:p>
        </p:txBody>
      </p:sp>
      <p:sp>
        <p:nvSpPr>
          <p:cNvPr id="222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deleteCount 4</a:t>
            </a:r>
          </a:p>
        </p:txBody>
      </p:sp>
      <p:sp>
        <p:nvSpPr>
          <p:cNvPr id="223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NotFound</a:t>
            </a:r>
          </a:p>
        </p:txBody>
      </p:sp>
      <p:sp>
        <p:nvSpPr>
          <p:cNvPr id="224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deleteHas</a:t>
            </a:r>
          </a:p>
        </p:txBody>
      </p:sp>
      <p:sp>
        <p:nvSpPr>
          <p:cNvPr id="227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“deleteHas”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 pattern string </a:t>
            </a:r>
            <a:r>
              <a:rPr b="1"/>
              <a:t>s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</a:t>
            </a:r>
            <a:r>
              <a:rPr b="0"/>
              <a:t>Delete all keywords whose name contains </a:t>
            </a:r>
            <a:r>
              <a:t>s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 is no keyword whose name contains </a:t>
            </a:r>
            <a:r>
              <a:rPr b="1"/>
              <a:t>s, </a:t>
            </a:r>
            <a:r>
              <a:t>simply output a line of constant “NotFound”: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there’s any, simply output a line of “Done”:</a:t>
            </a:r>
          </a:p>
        </p:txBody>
      </p:sp>
      <p:sp>
        <p:nvSpPr>
          <p:cNvPr id="228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deleteHas ang</a:t>
            </a:r>
          </a:p>
        </p:txBody>
      </p:sp>
      <p:sp>
        <p:nvSpPr>
          <p:cNvPr id="229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NotFound</a:t>
            </a:r>
          </a:p>
        </p:txBody>
      </p:sp>
      <p:sp>
        <p:nvSpPr>
          <p:cNvPr id="230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deleteName</a:t>
            </a:r>
          </a:p>
        </p:txBody>
      </p:sp>
      <p:sp>
        <p:nvSpPr>
          <p:cNvPr id="233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“deleteName”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 string </a:t>
            </a:r>
            <a:r>
              <a:rPr b="1"/>
              <a:t>s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</a:t>
            </a:r>
            <a:r>
              <a:rPr b="0"/>
              <a:t>Delete all keywords whose name is equal to </a:t>
            </a:r>
            <a:r>
              <a:t>s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 is no keyword whose name is equal to </a:t>
            </a:r>
            <a:r>
              <a:rPr b="1"/>
              <a:t>s, </a:t>
            </a:r>
            <a:r>
              <a:t>simply output a line of constant “NotFound”: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there’s any, Simply output a lline of “Done”:</a:t>
            </a:r>
          </a:p>
        </p:txBody>
      </p:sp>
      <p:sp>
        <p:nvSpPr>
          <p:cNvPr id="234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deleteName Fang</a:t>
            </a:r>
          </a:p>
        </p:txBody>
      </p:sp>
      <p:sp>
        <p:nvSpPr>
          <p:cNvPr id="235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NotFound</a:t>
            </a:r>
          </a:p>
        </p:txBody>
      </p:sp>
      <p:sp>
        <p:nvSpPr>
          <p:cNvPr id="236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deleteFirstN</a:t>
            </a:r>
          </a:p>
        </p:txBody>
      </p:sp>
      <p:sp>
        <p:nvSpPr>
          <p:cNvPr id="239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“deleteFirstN”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an signed integer </a:t>
            </a:r>
            <a:r>
              <a:rPr b="1"/>
              <a:t>N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</a:t>
            </a:r>
            <a:r>
              <a:rPr b="0"/>
              <a:t>Delete the first </a:t>
            </a:r>
            <a:r>
              <a:t>N</a:t>
            </a:r>
            <a:r>
              <a:rPr b="0"/>
              <a:t> Keywords, if </a:t>
            </a:r>
            <a:r>
              <a:t>N &lt;= size of list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N &gt; </a:t>
            </a:r>
            <a:r>
              <a:rPr b="1"/>
              <a:t>size of keyword list, </a:t>
            </a:r>
            <a:r>
              <a:t>simply output a line of constant “InvalidOperation”: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N is legal, simply output a line of “Done”</a:t>
            </a:r>
          </a:p>
        </p:txBody>
      </p:sp>
      <p:sp>
        <p:nvSpPr>
          <p:cNvPr id="240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deleteName Fang</a:t>
            </a:r>
          </a:p>
        </p:txBody>
      </p:sp>
      <p:sp>
        <p:nvSpPr>
          <p:cNvPr id="241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InvalidOperation</a:t>
            </a:r>
          </a:p>
        </p:txBody>
      </p:sp>
      <p:sp>
        <p:nvSpPr>
          <p:cNvPr id="242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Keyword</a:t>
            </a:r>
          </a:p>
        </p:txBody>
      </p:sp>
      <p:sp>
        <p:nvSpPr>
          <p:cNvPr id="167" name="內容版面配置區 2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</p:spPr>
        <p:txBody>
          <a:bodyPr/>
          <a:lstStyle/>
          <a:p>
            <a:pPr/>
            <a:r>
              <a:t>A keyword is a tuple of </a:t>
            </a:r>
            <a:r>
              <a:rPr>
                <a:solidFill>
                  <a:srgbClr val="FF0000"/>
                </a:solidFill>
              </a:rPr>
              <a:t>[String name, Integer count, Double weight] </a:t>
            </a:r>
            <a:endParaRPr>
              <a:solidFill>
                <a:srgbClr val="FF0000"/>
              </a:solidFill>
            </a:endParaRPr>
          </a:p>
          <a:p>
            <a:pPr/>
            <a:r>
              <a:t>For example:</a:t>
            </a:r>
          </a:p>
          <a:p>
            <a:pPr lvl="1" marL="0" indent="349250">
              <a:spcBef>
                <a:spcPts val="600"/>
              </a:spcBef>
              <a:buSzTx/>
              <a:buNone/>
              <a:defRPr sz="1800"/>
            </a:pPr>
            <a:r>
              <a:t>{</a:t>
            </a:r>
          </a:p>
          <a:p>
            <a:pPr lvl="2" marL="0" indent="685800">
              <a:spcBef>
                <a:spcPts val="600"/>
              </a:spcBef>
              <a:buSzTx/>
              <a:buNone/>
              <a:defRPr sz="1800"/>
            </a:pPr>
            <a:r>
              <a:t>name: “Fang”,</a:t>
            </a:r>
          </a:p>
          <a:p>
            <a:pPr lvl="2" marL="0" indent="685800">
              <a:spcBef>
                <a:spcPts val="600"/>
              </a:spcBef>
              <a:buSzTx/>
              <a:buNone/>
              <a:defRPr sz="1800"/>
            </a:pPr>
            <a:r>
              <a:t>count: 3,</a:t>
            </a:r>
          </a:p>
          <a:p>
            <a:pPr lvl="2" marL="0" indent="685800">
              <a:spcBef>
                <a:spcPts val="600"/>
              </a:spcBef>
              <a:buSzTx/>
              <a:buNone/>
              <a:defRPr sz="1800"/>
            </a:pPr>
            <a:r>
              <a:t>Weight: 5.5</a:t>
            </a:r>
          </a:p>
          <a:p>
            <a:pPr lvl="1" marL="0" indent="349250">
              <a:spcBef>
                <a:spcPts val="600"/>
              </a:spcBef>
              <a:buSzTx/>
              <a:buNone/>
              <a:defRPr sz="1800"/>
            </a:pPr>
            <a:r>
              <a:t>}</a:t>
            </a:r>
          </a:p>
          <a:p>
            <a:pPr/>
            <a:r>
              <a:t>A key word should output in format </a:t>
            </a:r>
            <a:r>
              <a:rPr b="1"/>
              <a:t>[name,count,weight] </a:t>
            </a:r>
            <a:r>
              <a:t>:</a:t>
            </a:r>
          </a:p>
        </p:txBody>
      </p:sp>
      <p:sp>
        <p:nvSpPr>
          <p:cNvPr id="168" name="文字方塊 3"/>
          <p:cNvSpPr txBox="1"/>
          <p:nvPr/>
        </p:nvSpPr>
        <p:spPr>
          <a:xfrm>
            <a:off x="1662544" y="6266329"/>
            <a:ext cx="7062356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[Fang,3,5.5]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08000"/>
            <a:ext cx="9144000" cy="5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Add</a:t>
            </a:r>
          </a:p>
        </p:txBody>
      </p:sp>
      <p:sp>
        <p:nvSpPr>
          <p:cNvPr id="173" name="內容版面配置區 2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t>Input: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600"/>
            </a:pPr>
            <a:r>
              <a:t>Token1 :  a constant “add”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600"/>
            </a:pPr>
            <a:r>
              <a:t>Token2 :  keyword name </a:t>
            </a:r>
            <a:r>
              <a:rPr b="1"/>
              <a:t>k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600"/>
            </a:pPr>
            <a:r>
              <a:t>Token3:  keyword count </a:t>
            </a:r>
            <a:r>
              <a:rPr b="1"/>
              <a:t>c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600"/>
            </a:pPr>
            <a:r>
              <a:t>Token4: keyword weight</a:t>
            </a:r>
            <a:r>
              <a:rPr b="1"/>
              <a:t> w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b="1" sz="1600"/>
            </a:pPr>
            <a:r>
              <a:t>EX:</a:t>
            </a:r>
          </a:p>
          <a:p>
            <a:pPr>
              <a:lnSpc>
                <a:spcPct val="90000"/>
              </a:lnSpc>
              <a:defRPr b="1" sz="1800"/>
            </a:pPr>
            <a:r>
              <a:t>To do:  </a:t>
            </a:r>
            <a:r>
              <a:rPr b="0"/>
              <a:t>Insert a keyword </a:t>
            </a:r>
            <a:r>
              <a:t>[k,c,w]</a:t>
            </a:r>
            <a:r>
              <a:rPr b="0"/>
              <a:t> to the list in order</a:t>
            </a:r>
            <a:r>
              <a:t> </a:t>
            </a:r>
          </a:p>
          <a:p>
            <a:pPr>
              <a:lnSpc>
                <a:spcPct val="90000"/>
              </a:lnSpc>
              <a:defRPr b="1" sz="1800"/>
            </a:pPr>
            <a:r>
              <a:t>Output: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600"/>
            </a:pPr>
            <a:r>
              <a:t>Simply output a line of constant “</a:t>
            </a:r>
            <a:r>
              <a:rPr b="1"/>
              <a:t>Done</a:t>
            </a:r>
            <a:r>
              <a:t>”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600"/>
            </a:pPr>
            <a:r>
              <a:t>EX:</a:t>
            </a:r>
          </a:p>
        </p:txBody>
      </p:sp>
      <p:sp>
        <p:nvSpPr>
          <p:cNvPr id="174" name="文字方塊 3"/>
          <p:cNvSpPr txBox="1"/>
          <p:nvPr/>
        </p:nvSpPr>
        <p:spPr>
          <a:xfrm>
            <a:off x="2321005" y="4212261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add Fang 3 0.5</a:t>
            </a:r>
          </a:p>
        </p:txBody>
      </p:sp>
      <p:sp>
        <p:nvSpPr>
          <p:cNvPr id="175" name="文字方塊 4"/>
          <p:cNvSpPr txBox="1"/>
          <p:nvPr/>
        </p:nvSpPr>
        <p:spPr>
          <a:xfrm>
            <a:off x="2321005" y="5971113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outputIndex</a:t>
            </a:r>
          </a:p>
        </p:txBody>
      </p:sp>
      <p:sp>
        <p:nvSpPr>
          <p:cNvPr id="178" name="內容版面配置區 2"/>
          <p:cNvSpPr txBox="1"/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“outputIndex”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an index </a:t>
            </a:r>
            <a:r>
              <a:rPr b="1"/>
              <a:t>i</a:t>
            </a:r>
            <a:r>
              <a:t> in our keyword list</a:t>
            </a:r>
            <a:endParaRPr b="1"/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 </a:t>
            </a:r>
            <a:r>
              <a:rPr b="0"/>
              <a:t>Output the </a:t>
            </a:r>
            <a:r>
              <a:t>i</a:t>
            </a:r>
            <a:r>
              <a:rPr b="0" sz="1400"/>
              <a:t>th</a:t>
            </a:r>
            <a:r>
              <a:rPr b="0"/>
              <a:t> keyword in the list 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</a:t>
            </a:r>
            <a:r>
              <a:rPr b="1"/>
              <a:t>i</a:t>
            </a:r>
            <a:r>
              <a:t> is out of bound, simply output a line of “InvalidOperation”: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i is legal:</a:t>
            </a:r>
          </a:p>
        </p:txBody>
      </p:sp>
      <p:sp>
        <p:nvSpPr>
          <p:cNvPr id="179" name="文字方塊 3"/>
          <p:cNvSpPr txBox="1"/>
          <p:nvPr/>
        </p:nvSpPr>
        <p:spPr>
          <a:xfrm>
            <a:off x="2321005" y="383729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outputIndex 3</a:t>
            </a:r>
          </a:p>
        </p:txBody>
      </p:sp>
      <p:sp>
        <p:nvSpPr>
          <p:cNvPr id="180" name="文字方塊 4"/>
          <p:cNvSpPr txBox="1"/>
          <p:nvPr/>
        </p:nvSpPr>
        <p:spPr>
          <a:xfrm>
            <a:off x="1834997" y="6196038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[NCCU,4,9.9]</a:t>
            </a:r>
          </a:p>
        </p:txBody>
      </p:sp>
      <p:sp>
        <p:nvSpPr>
          <p:cNvPr id="181" name="文字方塊 5"/>
          <p:cNvSpPr txBox="1"/>
          <p:nvPr/>
        </p:nvSpPr>
        <p:spPr>
          <a:xfrm>
            <a:off x="1834997" y="5501723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InvalidOperation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outputCount</a:t>
            </a:r>
          </a:p>
        </p:txBody>
      </p:sp>
      <p:sp>
        <p:nvSpPr>
          <p:cNvPr id="184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Input: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“outputCount”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an integer </a:t>
            </a:r>
            <a:r>
              <a:rPr b="1"/>
              <a:t>c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lnSpc>
                <a:spcPct val="90000"/>
              </a:lnSpc>
              <a:defRPr b="1"/>
            </a:pPr>
            <a:r>
              <a:t>To do: </a:t>
            </a:r>
            <a:r>
              <a:rPr b="0"/>
              <a:t>Output all keywords whose count is equal to </a:t>
            </a:r>
            <a:r>
              <a:t>c </a:t>
            </a:r>
            <a:r>
              <a:rPr b="0"/>
              <a:t>in order</a:t>
            </a:r>
            <a:endParaRPr b="0"/>
          </a:p>
          <a:p>
            <a:pPr>
              <a:lnSpc>
                <a:spcPct val="90000"/>
              </a:lnSpc>
              <a:defRPr b="1"/>
            </a:pPr>
            <a:r>
              <a:t>Output: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 is no keyword whose count is equal to </a:t>
            </a:r>
            <a:r>
              <a:rPr b="1"/>
              <a:t>c, </a:t>
            </a:r>
            <a:r>
              <a:t>simply output a line of constant “NotFound”:</a:t>
            </a: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there’s any (split them in one space):</a:t>
            </a:r>
          </a:p>
        </p:txBody>
      </p:sp>
      <p:sp>
        <p:nvSpPr>
          <p:cNvPr id="185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outputCount 4</a:t>
            </a:r>
          </a:p>
        </p:txBody>
      </p:sp>
      <p:sp>
        <p:nvSpPr>
          <p:cNvPr id="186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NotFound</a:t>
            </a:r>
          </a:p>
        </p:txBody>
      </p:sp>
      <p:sp>
        <p:nvSpPr>
          <p:cNvPr id="187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[NCCU,4,9.9] [MIS,4,3.3] [OK,4,2.2]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outputHas</a:t>
            </a:r>
          </a:p>
        </p:txBody>
      </p:sp>
      <p:sp>
        <p:nvSpPr>
          <p:cNvPr id="190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“outputHas”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 pattern string </a:t>
            </a:r>
            <a:r>
              <a:rPr b="1"/>
              <a:t>s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</a:t>
            </a:r>
            <a:r>
              <a:rPr b="0"/>
              <a:t>Output all keywords whose name contains </a:t>
            </a:r>
            <a:r>
              <a:t>s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 is no keyword whose name contains </a:t>
            </a:r>
            <a:r>
              <a:rPr b="1"/>
              <a:t>s, </a:t>
            </a:r>
            <a:r>
              <a:t>simply output a line of constant “NotFound”: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there’s any (split them in one space):</a:t>
            </a:r>
          </a:p>
        </p:txBody>
      </p:sp>
      <p:sp>
        <p:nvSpPr>
          <p:cNvPr id="191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outputHas ang</a:t>
            </a:r>
          </a:p>
        </p:txBody>
      </p:sp>
      <p:sp>
        <p:nvSpPr>
          <p:cNvPr id="192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NotFound</a:t>
            </a:r>
          </a:p>
        </p:txBody>
      </p:sp>
      <p:sp>
        <p:nvSpPr>
          <p:cNvPr id="193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[Fang,4,9.9] [Rang,4,3.3] [Stanger,4,2.2]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outputName</a:t>
            </a:r>
          </a:p>
        </p:txBody>
      </p:sp>
      <p:sp>
        <p:nvSpPr>
          <p:cNvPr id="196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“outputName”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 string </a:t>
            </a:r>
            <a:r>
              <a:rPr b="1"/>
              <a:t>s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</a:t>
            </a:r>
            <a:r>
              <a:rPr b="0"/>
              <a:t>Output all keywords whose name is equal to </a:t>
            </a:r>
            <a:r>
              <a:t>s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 is no keyword whose name is equal to </a:t>
            </a:r>
            <a:r>
              <a:rPr b="1"/>
              <a:t>s, </a:t>
            </a:r>
            <a:r>
              <a:t>simply output a line of constant “NotFound”: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there’s any (split them in one space):</a:t>
            </a:r>
          </a:p>
        </p:txBody>
      </p:sp>
      <p:sp>
        <p:nvSpPr>
          <p:cNvPr id="197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outputName Fang</a:t>
            </a:r>
          </a:p>
        </p:txBody>
      </p:sp>
      <p:sp>
        <p:nvSpPr>
          <p:cNvPr id="198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NotFound</a:t>
            </a:r>
          </a:p>
        </p:txBody>
      </p:sp>
      <p:sp>
        <p:nvSpPr>
          <p:cNvPr id="199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[Fang,4,9.9]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I/O Example: outputFirstN</a:t>
            </a:r>
          </a:p>
        </p:txBody>
      </p:sp>
      <p:sp>
        <p:nvSpPr>
          <p:cNvPr id="202" name="內容版面配置區 2"/>
          <p:cNvSpPr txBox="1"/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Token1 :  a constant “outputFirstN”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Token2 :  an signed integer </a:t>
            </a:r>
            <a:r>
              <a:rPr b="1"/>
              <a:t>N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</a:t>
            </a:r>
            <a:r>
              <a:rPr b="0"/>
              <a:t>Output the first </a:t>
            </a:r>
            <a:r>
              <a:t>N</a:t>
            </a:r>
            <a:r>
              <a:rPr b="0"/>
              <a:t> Keywords, if </a:t>
            </a:r>
            <a:r>
              <a:t>N &lt;= size of list</a:t>
            </a:r>
          </a:p>
          <a:p>
            <a:pPr>
              <a:defRPr b="1"/>
            </a:pPr>
            <a:r>
              <a:t>Output: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N &gt; </a:t>
            </a:r>
            <a:r>
              <a:rPr b="1"/>
              <a:t>size of keyword list, </a:t>
            </a:r>
            <a:r>
              <a:t>simply output a line of constant “InvalidOperation”:</a:t>
            </a: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</a:p>
          <a:p>
            <a:pPr lvl="1" marL="685800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If N is legal (split them in one space):</a:t>
            </a:r>
          </a:p>
        </p:txBody>
      </p:sp>
      <p:sp>
        <p:nvSpPr>
          <p:cNvPr id="203" name="文字方塊 3"/>
          <p:cNvSpPr txBox="1"/>
          <p:nvPr/>
        </p:nvSpPr>
        <p:spPr>
          <a:xfrm>
            <a:off x="2321005" y="365262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outputFirstN 3</a:t>
            </a:r>
          </a:p>
        </p:txBody>
      </p:sp>
      <p:sp>
        <p:nvSpPr>
          <p:cNvPr id="204" name="文字方塊 4"/>
          <p:cNvSpPr txBox="1"/>
          <p:nvPr/>
        </p:nvSpPr>
        <p:spPr>
          <a:xfrm>
            <a:off x="1956042" y="5807304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InvalidOperation</a:t>
            </a:r>
          </a:p>
        </p:txBody>
      </p:sp>
      <p:sp>
        <p:nvSpPr>
          <p:cNvPr id="205" name="文字方塊 5"/>
          <p:cNvSpPr txBox="1"/>
          <p:nvPr/>
        </p:nvSpPr>
        <p:spPr>
          <a:xfrm>
            <a:off x="1956042" y="6470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[Fang,4,9.9] [Rang,4,3.3] [Stanger,4,2.2]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