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5" r:id="rId2"/>
    <p:sldId id="257" r:id="rId3"/>
    <p:sldId id="307" r:id="rId4"/>
    <p:sldId id="314" r:id="rId5"/>
    <p:sldId id="313" r:id="rId6"/>
    <p:sldId id="308" r:id="rId7"/>
    <p:sldId id="311" r:id="rId8"/>
    <p:sldId id="312" r:id="rId9"/>
    <p:sldId id="315" r:id="rId10"/>
    <p:sldId id="316" r:id="rId11"/>
    <p:sldId id="310" r:id="rId12"/>
    <p:sldId id="265" r:id="rId13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Staatliches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BB8713-498C-4838-AAA7-9FB1F90FC74B}">
  <a:tblStyle styleId="{40BB8713-498C-4838-AAA7-9FB1F90FC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6318" autoAdjust="0"/>
  </p:normalViewPr>
  <p:slideViewPr>
    <p:cSldViewPr snapToGrid="0">
      <p:cViewPr varScale="1">
        <p:scale>
          <a:sx n="52" d="100"/>
          <a:sy n="52" d="100"/>
        </p:scale>
        <p:origin x="989" y="6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48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34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4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8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82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28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14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15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"/>
          <p:cNvSpPr txBox="1"/>
          <p:nvPr/>
        </p:nvSpPr>
        <p:spPr>
          <a:xfrm>
            <a:off x="1547814" y="2256695"/>
            <a:ext cx="1029962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zh-TW" sz="8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9600" b="1" i="0" u="none" strike="noStrike" baseline="0" dirty="0">
                <a:solidFill>
                  <a:srgbClr val="0032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Team Project</a:t>
            </a:r>
            <a:endParaRPr sz="9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8" name="Google Shape;838;p42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9" name="Google Shape;839;p42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0" name="Google Shape;840;p42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841" name="Google Shape;841;p42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2" name="Google Shape;842;p4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831;p42">
            <a:extLst>
              <a:ext uri="{FF2B5EF4-FFF2-40B4-BE49-F238E27FC236}">
                <a16:creationId xmlns:a16="http://schemas.microsoft.com/office/drawing/2014/main" id="{E4B36B16-52C0-4CA7-9DE7-34EF3495E643}"/>
              </a:ext>
            </a:extLst>
          </p:cNvPr>
          <p:cNvSpPr txBox="1"/>
          <p:nvPr/>
        </p:nvSpPr>
        <p:spPr>
          <a:xfrm>
            <a:off x="1699799" y="4788435"/>
            <a:ext cx="1555950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zh-TW" sz="4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32-Row x1-Column Digital Computation-in-Memory Macro</a:t>
            </a:r>
            <a:endParaRPr lang="en-US" altLang="zh-TW" sz="4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4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Matrix-Vector Multiplications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831;p42">
            <a:extLst>
              <a:ext uri="{FF2B5EF4-FFF2-40B4-BE49-F238E27FC236}">
                <a16:creationId xmlns:a16="http://schemas.microsoft.com/office/drawing/2014/main" id="{FFE688F9-88BC-4868-9CAE-819A73DBC2EC}"/>
              </a:ext>
            </a:extLst>
          </p:cNvPr>
          <p:cNvSpPr txBox="1"/>
          <p:nvPr/>
        </p:nvSpPr>
        <p:spPr>
          <a:xfrm>
            <a:off x="1699799" y="6856047"/>
            <a:ext cx="1488840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312514075 Jia-Jun Hu</a:t>
            </a:r>
          </a:p>
          <a:p>
            <a:pPr lvl="0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312514086 Yu-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US" altLang="zh-TW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Pao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311514090 Cho-Ming Lo</a:t>
            </a:r>
          </a:p>
          <a:p>
            <a:pPr lvl="0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312581006 Chen-Wei Chang</a:t>
            </a:r>
            <a:endParaRPr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880296-3FA4-4A7B-949C-449EB84E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557" y="724736"/>
            <a:ext cx="5491867" cy="44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118040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9.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4" y="13508"/>
            <a:ext cx="16864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r>
              <a:rPr lang="en-US" altLang="zh-TW" sz="6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–</a:t>
            </a:r>
            <a:r>
              <a:rPr lang="en-US" altLang="zh-TW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 </a:t>
            </a:r>
            <a:r>
              <a:rPr lang="en-US" altLang="zh-TW" sz="4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measurement</a:t>
            </a:r>
            <a:endParaRPr lang="en-US" altLang="zh-TW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</p:txBody>
      </p:sp>
      <p:cxnSp>
        <p:nvCxnSpPr>
          <p:cNvPr id="16" name="Google Shape;143;p16">
            <a:extLst>
              <a:ext uri="{FF2B5EF4-FFF2-40B4-BE49-F238E27FC236}">
                <a16:creationId xmlns:a16="http://schemas.microsoft.com/office/drawing/2014/main" id="{8310552D-9F32-4FE4-8B0F-FFAF6C08E9C5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7;p14">
            <a:extLst>
              <a:ext uri="{FF2B5EF4-FFF2-40B4-BE49-F238E27FC236}">
                <a16:creationId xmlns:a16="http://schemas.microsoft.com/office/drawing/2014/main" id="{BA20E990-7183-44FA-AF8B-AC8674EFD127}"/>
              </a:ext>
            </a:extLst>
          </p:cNvPr>
          <p:cNvSpPr txBox="1"/>
          <p:nvPr/>
        </p:nvSpPr>
        <p:spPr>
          <a:xfrm>
            <a:off x="1241864" y="1903701"/>
            <a:ext cx="7421159" cy="2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Verilog to spice</a:t>
            </a:r>
          </a:p>
          <a:p>
            <a:pPr>
              <a:lnSpc>
                <a:spcPct val="139958"/>
              </a:lnSpc>
              <a:buSzPct val="80000"/>
            </a:pPr>
            <a:endParaRPr lang="en-US" altLang="zh-TW" sz="4400" dirty="0">
              <a:solidFill>
                <a:srgbClr val="2D2D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 err="1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power measurement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260D881-A070-4F56-8FF3-DDC2E852C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70"/>
          <a:stretch/>
        </p:blipFill>
        <p:spPr>
          <a:xfrm>
            <a:off x="1306229" y="5926881"/>
            <a:ext cx="8017562" cy="358171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77BC21-9572-4E7D-8EC1-859F3B71D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20" y="1679713"/>
            <a:ext cx="8464726" cy="78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118040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10.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4" y="13508"/>
            <a:ext cx="16864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r>
              <a:rPr lang="zh-TW" altLang="en-US" sz="6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6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Analylis</a:t>
            </a:r>
            <a:endParaRPr lang="en-US" altLang="zh-TW" sz="4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Google Shape;143;p16">
            <a:extLst>
              <a:ext uri="{FF2B5EF4-FFF2-40B4-BE49-F238E27FC236}">
                <a16:creationId xmlns:a16="http://schemas.microsoft.com/office/drawing/2014/main" id="{8310552D-9F32-4FE4-8B0F-FFAF6C08E9C5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7;p14">
            <a:extLst>
              <a:ext uri="{FF2B5EF4-FFF2-40B4-BE49-F238E27FC236}">
                <a16:creationId xmlns:a16="http://schemas.microsoft.com/office/drawing/2014/main" id="{BA20E990-7183-44FA-AF8B-AC8674EFD127}"/>
              </a:ext>
            </a:extLst>
          </p:cNvPr>
          <p:cNvSpPr txBox="1"/>
          <p:nvPr/>
        </p:nvSpPr>
        <p:spPr>
          <a:xfrm>
            <a:off x="1374501" y="1418902"/>
            <a:ext cx="4037563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Voltage scaling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6FCDF5-3C68-477F-BE87-2421839D8F08}"/>
              </a:ext>
            </a:extLst>
          </p:cNvPr>
          <p:cNvPicPr/>
          <p:nvPr/>
        </p:nvPicPr>
        <p:blipFill rotWithShape="1">
          <a:blip r:embed="rId3"/>
          <a:srcRect t="57234" r="30055"/>
          <a:stretch/>
        </p:blipFill>
        <p:spPr>
          <a:xfrm>
            <a:off x="3393282" y="2889417"/>
            <a:ext cx="6845575" cy="1123121"/>
          </a:xfrm>
          <a:prstGeom prst="rect">
            <a:avLst/>
          </a:prstGeom>
        </p:spPr>
      </p:pic>
      <p:sp>
        <p:nvSpPr>
          <p:cNvPr id="11" name="Google Shape;107;p14">
            <a:extLst>
              <a:ext uri="{FF2B5EF4-FFF2-40B4-BE49-F238E27FC236}">
                <a16:creationId xmlns:a16="http://schemas.microsoft.com/office/drawing/2014/main" id="{63B059AA-C3AB-41C2-BB69-9AE4B180FB49}"/>
              </a:ext>
            </a:extLst>
          </p:cNvPr>
          <p:cNvSpPr txBox="1"/>
          <p:nvPr/>
        </p:nvSpPr>
        <p:spPr>
          <a:xfrm>
            <a:off x="1483605" y="3166428"/>
            <a:ext cx="18811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  <a:buSzPct val="80000"/>
            </a:pPr>
            <a:r>
              <a:rPr lang="en-US" altLang="zh-TW" sz="28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VDD = 1.0 V</a:t>
            </a:r>
          </a:p>
        </p:txBody>
      </p:sp>
      <p:sp>
        <p:nvSpPr>
          <p:cNvPr id="14" name="Google Shape;107;p14">
            <a:extLst>
              <a:ext uri="{FF2B5EF4-FFF2-40B4-BE49-F238E27FC236}">
                <a16:creationId xmlns:a16="http://schemas.microsoft.com/office/drawing/2014/main" id="{A20F6DC7-6B3F-41FC-8E2E-29A18EE10496}"/>
              </a:ext>
            </a:extLst>
          </p:cNvPr>
          <p:cNvSpPr txBox="1"/>
          <p:nvPr/>
        </p:nvSpPr>
        <p:spPr>
          <a:xfrm>
            <a:off x="1483606" y="4907475"/>
            <a:ext cx="1751324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  <a:buSzPct val="80000"/>
            </a:pPr>
            <a:r>
              <a:rPr lang="en-US" altLang="zh-TW" sz="28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VDD = 0.9 V</a:t>
            </a:r>
          </a:p>
        </p:txBody>
      </p:sp>
      <p:sp>
        <p:nvSpPr>
          <p:cNvPr id="17" name="Google Shape;107;p14">
            <a:extLst>
              <a:ext uri="{FF2B5EF4-FFF2-40B4-BE49-F238E27FC236}">
                <a16:creationId xmlns:a16="http://schemas.microsoft.com/office/drawing/2014/main" id="{C5971BE1-1EAC-42ED-83D7-7204E68D678D}"/>
              </a:ext>
            </a:extLst>
          </p:cNvPr>
          <p:cNvSpPr txBox="1"/>
          <p:nvPr/>
        </p:nvSpPr>
        <p:spPr>
          <a:xfrm>
            <a:off x="1483605" y="6896915"/>
            <a:ext cx="175132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  <a:buSzPct val="80000"/>
            </a:pPr>
            <a:r>
              <a:rPr lang="en-US" altLang="zh-TW" sz="28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VDD = 0.8 V</a:t>
            </a:r>
          </a:p>
        </p:txBody>
      </p:sp>
      <p:sp>
        <p:nvSpPr>
          <p:cNvPr id="24" name="Google Shape;107;p14">
            <a:extLst>
              <a:ext uri="{FF2B5EF4-FFF2-40B4-BE49-F238E27FC236}">
                <a16:creationId xmlns:a16="http://schemas.microsoft.com/office/drawing/2014/main" id="{E910098F-6DC7-4370-AB06-EC9AF00AC3DC}"/>
              </a:ext>
            </a:extLst>
          </p:cNvPr>
          <p:cNvSpPr txBox="1"/>
          <p:nvPr/>
        </p:nvSpPr>
        <p:spPr>
          <a:xfrm>
            <a:off x="1483605" y="8675071"/>
            <a:ext cx="175132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  <a:buSzPct val="80000"/>
            </a:pPr>
            <a:r>
              <a:rPr lang="en-US" altLang="zh-TW" sz="28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VDD = 0.7 V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1904853-3258-42DE-A7CE-0A0034FD5B6E}"/>
              </a:ext>
            </a:extLst>
          </p:cNvPr>
          <p:cNvPicPr/>
          <p:nvPr/>
        </p:nvPicPr>
        <p:blipFill rotWithShape="1">
          <a:blip r:embed="rId4"/>
          <a:srcRect t="35915" r="13871"/>
          <a:stretch/>
        </p:blipFill>
        <p:spPr>
          <a:xfrm>
            <a:off x="3391657" y="4734259"/>
            <a:ext cx="6847200" cy="1123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B28B3D9-ECC9-418C-938B-8F2440A496B8}"/>
              </a:ext>
            </a:extLst>
          </p:cNvPr>
          <p:cNvPicPr/>
          <p:nvPr/>
        </p:nvPicPr>
        <p:blipFill rotWithShape="1">
          <a:blip r:embed="rId5"/>
          <a:srcRect t="28169" r="29625" b="24788"/>
          <a:stretch/>
        </p:blipFill>
        <p:spPr>
          <a:xfrm>
            <a:off x="3391657" y="8490145"/>
            <a:ext cx="6847200" cy="11232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7FA5B6E-6234-4C85-92AC-64B8EBFFFE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995" b="29516"/>
          <a:stretch/>
        </p:blipFill>
        <p:spPr>
          <a:xfrm>
            <a:off x="3391657" y="6700413"/>
            <a:ext cx="6847200" cy="9920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B1F4DC7-ECBC-485B-8818-E450DE306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3265" y="5744926"/>
            <a:ext cx="6480246" cy="3895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EB1138-7A09-4C1C-BD5C-888FD01EE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3265" y="1479260"/>
            <a:ext cx="6480246" cy="3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2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2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22"/>
          <p:cNvGrpSpPr/>
          <p:nvPr/>
        </p:nvGrpSpPr>
        <p:grpSpPr>
          <a:xfrm>
            <a:off x="-9525" y="-103050"/>
            <a:ext cx="3086104" cy="3194601"/>
            <a:chOff x="0" y="-28575"/>
            <a:chExt cx="812800" cy="841375"/>
          </a:xfrm>
        </p:grpSpPr>
        <p:sp>
          <p:nvSpPr>
            <p:cNvPr id="288" name="Google Shape;288;p22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2"/>
          <p:cNvSpPr txBox="1"/>
          <p:nvPr/>
        </p:nvSpPr>
        <p:spPr>
          <a:xfrm>
            <a:off x="318426" y="128929"/>
            <a:ext cx="611252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11.</a:t>
            </a:r>
            <a:endParaRPr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2B842-595B-4C92-94D8-C2BD4F3A5711}"/>
              </a:ext>
            </a:extLst>
          </p:cNvPr>
          <p:cNvSpPr txBox="1"/>
          <p:nvPr/>
        </p:nvSpPr>
        <p:spPr>
          <a:xfrm>
            <a:off x="5573564" y="3553346"/>
            <a:ext cx="7140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Demo</a:t>
            </a:r>
            <a:endParaRPr lang="zh-TW" altLang="en-US" sz="2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0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119267" y="1025838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 txBox="1"/>
          <p:nvPr/>
        </p:nvSpPr>
        <p:spPr>
          <a:xfrm>
            <a:off x="1278939" y="-150690"/>
            <a:ext cx="15968662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en-US" altLang="zh-TW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161968" y="2202366"/>
            <a:ext cx="13324633" cy="663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Results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Architecture trade-off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Matrix-Vector Multiplications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Pattern &amp; Function correctness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r>
              <a:rPr lang="en-US" altLang="zh-TW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analylis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Demo</a:t>
            </a:r>
            <a:endParaRPr lang="en-US" sz="4400" dirty="0">
              <a:solidFill>
                <a:srgbClr val="2D2D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00996" y="128929"/>
            <a:ext cx="361004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98637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2</a:t>
            </a: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3" y="17800"/>
            <a:ext cx="163865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Results - </a:t>
            </a:r>
            <a:r>
              <a:rPr lang="en-US" altLang="zh-TW" sz="4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Throughputs </a:t>
            </a: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endParaRPr lang="en-US" altLang="zh-TW" sz="4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oogle Shape;143;p16">
            <a:extLst>
              <a:ext uri="{FF2B5EF4-FFF2-40B4-BE49-F238E27FC236}">
                <a16:creationId xmlns:a16="http://schemas.microsoft.com/office/drawing/2014/main" id="{5AC424E3-B2F0-42B2-A494-4F7E9579C760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/>
              <p:nvPr/>
            </p:nvSpPr>
            <p:spPr>
              <a:xfrm>
                <a:off x="1444075" y="1724784"/>
                <a:ext cx="16566967" cy="164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9958"/>
                  </a:lnSpc>
                  <a:buSzPct val="80000"/>
                  <a:buFont typeface="Wingdings" panose="05000000000000000000" pitchFamily="2" charset="2"/>
                  <a:buChar char="l"/>
                </a:pPr>
                <a:r>
                  <a:rPr lang="en-US" sz="4400" b="0" i="0" u="none" strike="noStrike" cap="none" dirty="0">
                    <a:solidFill>
                      <a:srgbClr val="2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Quicksand"/>
                  </a:rPr>
                  <a:t> </a:t>
                </a:r>
                <a:r>
                  <a:rPr lang="en-US" sz="4400" dirty="0">
                    <a:solidFill>
                      <a:srgbClr val="2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Quicksand"/>
                  </a:rPr>
                  <a:t>Throughputs  </a:t>
                </a:r>
                <a14:m>
                  <m:oMath xmlns:m="http://schemas.openxmlformats.org/officeDocument/2006/math">
                    <m:r>
                      <a:rPr lang="en-US" altLang="zh-TW" sz="4400" b="0" i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=</m:t>
                    </m:r>
                    <m:f>
                      <m:fPr>
                        <m:ctrlPr>
                          <a:rPr lang="en-US" altLang="zh-TW" sz="4400" i="1" smtClean="0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4400" dirty="0">
                            <a:solidFill>
                              <a:srgbClr val="2D2D2D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operation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4400" dirty="0">
                            <a:solidFill>
                              <a:srgbClr val="2D2D2D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operation</m:t>
                        </m:r>
                        <m:r>
                          <m:rPr>
                            <m:nor/>
                          </m:rPr>
                          <a:rPr lang="en-US" altLang="zh-TW" sz="4400" dirty="0">
                            <a:solidFill>
                              <a:srgbClr val="2D2D2D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4400" dirty="0">
                            <a:solidFill>
                              <a:srgbClr val="2D2D2D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time</m:t>
                        </m:r>
                      </m:den>
                    </m:f>
                    <m:r>
                      <a:rPr lang="en-US" altLang="zh-TW" sz="4400" b="0" i="0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=</m:t>
                    </m:r>
                    <m:f>
                      <m:fPr>
                        <m:ctrlPr>
                          <a:rPr lang="en-US" altLang="zh-TW" sz="4400" i="1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</m:ctrlPr>
                      </m:fPr>
                      <m:num>
                        <m:r>
                          <a:rPr lang="en-US" altLang="zh-TW" sz="4400" i="1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3</m:t>
                        </m:r>
                        <m:r>
                          <a:rPr lang="en-US" altLang="zh-TW" sz="4400" i="1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2</m:t>
                        </m:r>
                        <m:r>
                          <a:rPr lang="en-US" altLang="zh-TW" sz="4400" i="1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0</m:t>
                        </m:r>
                        <m:r>
                          <a:rPr lang="en-US" altLang="zh-TW" sz="4400" i="1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0</m:t>
                        </m:r>
                        <m:r>
                          <a:rPr lang="en-US" altLang="zh-TW" sz="4400" i="1" dirty="0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 </m:t>
                        </m:r>
                      </m:num>
                      <m:den>
                        <m:r>
                          <a:rPr lang="en-US" altLang="zh-TW" sz="4400" b="0" i="1" dirty="0" smtClean="0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38.6 </m:t>
                        </m:r>
                        <m:r>
                          <a:rPr lang="en-US" altLang="zh-TW" sz="4400" b="0" i="1" dirty="0" smtClean="0">
                            <a:solidFill>
                              <a:srgbClr val="2D2D2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Quicksand"/>
                          </a:rPr>
                          <m:t>𝑛𝑠</m:t>
                        </m:r>
                      </m:den>
                    </m:f>
                    <m:r>
                      <a:rPr lang="en-US" altLang="zh-TW" sz="4400" b="0" i="1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=</m:t>
                    </m:r>
                    <m:r>
                      <a:rPr lang="en-US" altLang="zh-TW" sz="4400" i="1" dirty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8</m:t>
                    </m:r>
                    <m:r>
                      <a:rPr lang="en-US" altLang="zh-TW" sz="4400" i="1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2</m:t>
                    </m:r>
                    <m:r>
                      <a:rPr lang="en-US" altLang="zh-TW" sz="4400" i="1" dirty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.</m:t>
                    </m:r>
                    <m:r>
                      <a:rPr lang="en-US" altLang="zh-TW" sz="4400" i="1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9</m:t>
                    </m:r>
                    <m:r>
                      <a:rPr lang="en-US" altLang="zh-TW" sz="4400" b="0" i="1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  </m:t>
                    </m:r>
                    <m:r>
                      <a:rPr lang="en-US" altLang="zh-TW" sz="4400" b="0" i="0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400" b="0" i="0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GOPS</m:t>
                    </m:r>
                    <m:r>
                      <a:rPr lang="en-US" altLang="zh-TW" sz="4400" b="0" i="0" dirty="0" smtClean="0">
                        <a:solidFill>
                          <a:srgbClr val="2D2D2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Quicksand"/>
                      </a:rPr>
                      <m:t>)</m:t>
                    </m:r>
                  </m:oMath>
                </a14:m>
                <a:r>
                  <a:rPr lang="en-US" sz="4400" dirty="0">
                    <a:solidFill>
                      <a:srgbClr val="2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Quicksand"/>
                  </a:rPr>
                  <a:t>   </a:t>
                </a:r>
              </a:p>
            </p:txBody>
          </p:sp>
        </mc:Choice>
        <mc:Fallback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75" y="1724784"/>
                <a:ext cx="16566967" cy="1648978"/>
              </a:xfrm>
              <a:prstGeom prst="rect">
                <a:avLst/>
              </a:prstGeom>
              <a:blipFill>
                <a:blip r:embed="rId3"/>
                <a:stretch>
                  <a:fillRect l="-1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107;p14">
            <a:extLst>
              <a:ext uri="{FF2B5EF4-FFF2-40B4-BE49-F238E27FC236}">
                <a16:creationId xmlns:a16="http://schemas.microsoft.com/office/drawing/2014/main" id="{7209F6BF-049D-44C4-BDE0-34EF40DB415A}"/>
              </a:ext>
            </a:extLst>
          </p:cNvPr>
          <p:cNvSpPr txBox="1"/>
          <p:nvPr/>
        </p:nvSpPr>
        <p:spPr>
          <a:xfrm>
            <a:off x="1444075" y="3894192"/>
            <a:ext cx="16275303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sz="32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operation  = (The number of multiplications required to complete a complete operation) *2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                        = 32 * 2</a:t>
            </a:r>
            <a:r>
              <a:rPr lang="zh-TW" altLang="en-US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* </a:t>
            </a:r>
            <a:r>
              <a:rPr lang="en-US" altLang="zh-TW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50</a:t>
            </a:r>
            <a:r>
              <a:rPr lang="en-US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= </a:t>
            </a:r>
            <a:r>
              <a:rPr lang="en-US" altLang="zh-TW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3200</a:t>
            </a:r>
            <a:endParaRPr lang="en-US" sz="3200" dirty="0">
              <a:solidFill>
                <a:srgbClr val="2D2D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Quicksand"/>
            </a:endParaRPr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32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operation time = 51.5 * </a:t>
            </a:r>
            <a:r>
              <a:rPr lang="en-US" altLang="zh-TW" sz="3200" b="0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0.75 ns(</a:t>
            </a:r>
            <a:r>
              <a:rPr lang="en-US" altLang="zh-TW" sz="3200" b="0" i="0" u="none" strike="noStrike" cap="none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clk</a:t>
            </a:r>
            <a:r>
              <a:rPr lang="en-US" altLang="zh-TW" sz="3200" b="0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) </a:t>
            </a:r>
            <a:r>
              <a:rPr lang="en-US" altLang="zh-TW" sz="32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=  38.6 ns</a:t>
            </a:r>
          </a:p>
          <a:p>
            <a:pPr>
              <a:lnSpc>
                <a:spcPct val="139958"/>
              </a:lnSpc>
              <a:buSzPct val="80000"/>
            </a:pPr>
            <a:r>
              <a:rPr lang="en-US" altLang="zh-TW" sz="28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	(The timing starts when the first input is given, and the timing stops when the last output is finished.)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sz="32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  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8389E0-C535-43FB-BE5F-F7F6DF3BD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53"/>
          <a:stretch/>
        </p:blipFill>
        <p:spPr>
          <a:xfrm>
            <a:off x="2947355" y="7255112"/>
            <a:ext cx="15188744" cy="11818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BBA0CF-96C3-4BD8-94B9-D53C8BCC9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846"/>
          <a:stretch/>
        </p:blipFill>
        <p:spPr>
          <a:xfrm>
            <a:off x="1136144" y="7255112"/>
            <a:ext cx="1811211" cy="11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98637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3.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3" y="17800"/>
            <a:ext cx="163865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Results </a:t>
            </a:r>
            <a:r>
              <a:rPr lang="en-US" altLang="zh-TW" sz="6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4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Energy efficiency  </a:t>
            </a:r>
            <a:endParaRPr lang="en-US" altLang="zh-TW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oogle Shape;143;p16">
            <a:extLst>
              <a:ext uri="{FF2B5EF4-FFF2-40B4-BE49-F238E27FC236}">
                <a16:creationId xmlns:a16="http://schemas.microsoft.com/office/drawing/2014/main" id="{5AC424E3-B2F0-42B2-A494-4F7E9579C760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/>
              <p:nvPr/>
            </p:nvSpPr>
            <p:spPr>
              <a:xfrm>
                <a:off x="1533527" y="1480930"/>
                <a:ext cx="15323653" cy="1418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9958"/>
                  </a:lnSpc>
                  <a:buSzPct val="80000"/>
                  <a:buFont typeface="Wingdings" panose="05000000000000000000" pitchFamily="2" charset="2"/>
                  <a:buChar char="l"/>
                </a:pPr>
                <a:r>
                  <a:rPr lang="en-US" sz="4400" dirty="0">
                    <a:solidFill>
                      <a:srgbClr val="2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Quicksand"/>
                  </a:rPr>
                  <a:t> Energy efficiency </a:t>
                </a:r>
                <a14:m>
                  <m:oMath xmlns:m="http://schemas.openxmlformats.org/officeDocument/2006/math">
                    <m:r>
                      <a:rPr lang="en-US" altLang="zh-TW" sz="44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sz="44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altLang="zh-TW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altLang="zh-TW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9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𝐺𝑂𝑃𝑆</m:t>
                        </m:r>
                      </m:num>
                      <m:den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7.279 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𝑊</m:t>
                        </m:r>
                      </m:den>
                    </m:f>
                    <m:r>
                      <a:rPr lang="en-US" altLang="zh-TW" sz="4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TW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TW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5</m:t>
                    </m:r>
                    <m:d>
                      <m:dPr>
                        <m:ctrlP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𝑇𝑂𝑃𝑆</m:t>
                            </m:r>
                          </m:num>
                          <m:den>
                            <m:r>
                              <a:rPr lang="en-US" altLang="zh-TW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endParaRPr lang="en-US" altLang="zh-TW" sz="4400" i="0" u="none" strike="noStrike" baseline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7" y="1480930"/>
                <a:ext cx="15323653" cy="1418722"/>
              </a:xfrm>
              <a:prstGeom prst="rect">
                <a:avLst/>
              </a:prstGeom>
              <a:blipFill>
                <a:blip r:embed="rId3"/>
                <a:stretch>
                  <a:fillRect l="-1632" b="-4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9977950-0B05-47AA-A16F-4247CE59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65" y="3095964"/>
            <a:ext cx="7884006" cy="66241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887DF0B-A11C-412A-9181-18BE3E168ACA}"/>
              </a:ext>
            </a:extLst>
          </p:cNvPr>
          <p:cNvSpPr/>
          <p:nvPr/>
        </p:nvSpPr>
        <p:spPr>
          <a:xfrm>
            <a:off x="4055163" y="8315212"/>
            <a:ext cx="1958010" cy="371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6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98637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4</a:t>
            </a: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3" y="17800"/>
            <a:ext cx="163865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Results </a:t>
            </a:r>
            <a:r>
              <a:rPr lang="en-US" altLang="zh-TW" sz="6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4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efficiency </a:t>
            </a:r>
            <a:endParaRPr lang="en-US" altLang="zh-TW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oogle Shape;143;p16">
            <a:extLst>
              <a:ext uri="{FF2B5EF4-FFF2-40B4-BE49-F238E27FC236}">
                <a16:creationId xmlns:a16="http://schemas.microsoft.com/office/drawing/2014/main" id="{5AC424E3-B2F0-42B2-A494-4F7E9579C760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/>
              <p:nvPr/>
            </p:nvSpPr>
            <p:spPr>
              <a:xfrm>
                <a:off x="1533527" y="1186596"/>
                <a:ext cx="15904885" cy="1536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342900" lvl="0" indent="-342900">
                  <a:lnSpc>
                    <a:spcPct val="139958"/>
                  </a:lnSpc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TW" sz="4400" i="0" u="none" strike="noStrike" baseline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Area efficiency </a:t>
                </a:r>
                <a14:m>
                  <m:oMath xmlns:m="http://schemas.openxmlformats.org/officeDocument/2006/math">
                    <m:r>
                      <a:rPr lang="en-US" altLang="zh-TW" sz="44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sz="44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altLang="zh-TW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altLang="zh-TW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9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𝐺𝑂𝑃𝑆</m:t>
                        </m:r>
                      </m:num>
                      <m:den>
                        <m: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4833.33 </m:t>
                        </m:r>
                        <m:sSup>
                          <m:sSupPr>
                            <m:ctrlP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TW" altLang="en-US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  <m: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4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7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altLang="zh-TW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altLang="zh-TW" sz="4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TW" sz="4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TW" sz="44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𝑇𝑂𝑃𝑆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4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altLang="zh-TW" sz="4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TW" sz="4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TW" sz="4400" i="0" u="none" strike="noStrike" baseline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Google Shape;107;p14">
                <a:extLst>
                  <a:ext uri="{FF2B5EF4-FFF2-40B4-BE49-F238E27FC236}">
                    <a16:creationId xmlns:a16="http://schemas.microsoft.com/office/drawing/2014/main" id="{3FD4E089-FF45-48B8-981F-4286A3EB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7" y="1186596"/>
                <a:ext cx="15904885" cy="1536767"/>
              </a:xfrm>
              <a:prstGeom prst="rect">
                <a:avLst/>
              </a:prstGeom>
              <a:blipFill>
                <a:blip r:embed="rId3"/>
                <a:stretch>
                  <a:fillRect l="-1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B84A0401-B602-4E03-8181-5048681E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49" y="2984559"/>
            <a:ext cx="13424864" cy="66945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5859A8-DD42-4EE1-831E-C1841DBB6408}"/>
              </a:ext>
            </a:extLst>
          </p:cNvPr>
          <p:cNvSpPr/>
          <p:nvPr/>
        </p:nvSpPr>
        <p:spPr>
          <a:xfrm>
            <a:off x="5436704" y="8984975"/>
            <a:ext cx="1441174" cy="413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118040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5</a:t>
            </a: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4" y="13508"/>
            <a:ext cx="16864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Architecture trade-off   </a:t>
            </a:r>
            <a:endParaRPr lang="en-US" altLang="zh-TW" sz="4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oogle Shape;143;p16">
            <a:extLst>
              <a:ext uri="{FF2B5EF4-FFF2-40B4-BE49-F238E27FC236}">
                <a16:creationId xmlns:a16="http://schemas.microsoft.com/office/drawing/2014/main" id="{02086D75-A84F-4E62-95AD-6590DBEE2132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7;p14">
            <a:extLst>
              <a:ext uri="{FF2B5EF4-FFF2-40B4-BE49-F238E27FC236}">
                <a16:creationId xmlns:a16="http://schemas.microsoft.com/office/drawing/2014/main" id="{54161038-DDAC-40FF-9116-4D5D99DF5C16}"/>
              </a:ext>
            </a:extLst>
          </p:cNvPr>
          <p:cNvSpPr txBox="1"/>
          <p:nvPr/>
        </p:nvSpPr>
        <p:spPr>
          <a:xfrm>
            <a:off x="1533528" y="1445163"/>
            <a:ext cx="7113516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l"/>
            </a:pPr>
            <a:r>
              <a:rPr lang="en-US" sz="4400" b="0" i="0" u="none" strike="noStrike" cap="none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Serial input  &amp;  Parallel input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BE75C5C-985D-46BB-A231-13098AA8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7933"/>
              </p:ext>
            </p:extLst>
          </p:nvPr>
        </p:nvGraphicFramePr>
        <p:xfrm>
          <a:off x="1317763" y="3076561"/>
          <a:ext cx="16264559" cy="5569780"/>
        </p:xfrm>
        <a:graphic>
          <a:graphicData uri="http://schemas.openxmlformats.org/drawingml/2006/table">
            <a:tbl>
              <a:tblPr firstRow="1" bandRow="1">
                <a:tableStyleId>{40BB8713-498C-4838-AAA7-9FB1F90FC74B}</a:tableStyleId>
              </a:tblPr>
              <a:tblGrid>
                <a:gridCol w="3618295">
                  <a:extLst>
                    <a:ext uri="{9D8B030D-6E8A-4147-A177-3AD203B41FA5}">
                      <a16:colId xmlns:a16="http://schemas.microsoft.com/office/drawing/2014/main" val="3304017590"/>
                    </a:ext>
                  </a:extLst>
                </a:gridCol>
                <a:gridCol w="5987046">
                  <a:extLst>
                    <a:ext uri="{9D8B030D-6E8A-4147-A177-3AD203B41FA5}">
                      <a16:colId xmlns:a16="http://schemas.microsoft.com/office/drawing/2014/main" val="3184365495"/>
                    </a:ext>
                  </a:extLst>
                </a:gridCol>
                <a:gridCol w="6659218">
                  <a:extLst>
                    <a:ext uri="{9D8B030D-6E8A-4147-A177-3AD203B41FA5}">
                      <a16:colId xmlns:a16="http://schemas.microsoft.com/office/drawing/2014/main" val="251723371"/>
                    </a:ext>
                  </a:extLst>
                </a:gridCol>
              </a:tblGrid>
              <a:tr h="1392445"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i="0" u="none" strike="noStrike" cap="none" dirty="0">
                          <a:solidFill>
                            <a:srgbClr val="2D2D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Quicksand"/>
                        </a:rPr>
                        <a:t>Serial input(2 cycles) 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i="0" u="none" strike="noStrike" cap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Quicksand"/>
                        </a:rPr>
                        <a:t>Parallel input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801569"/>
                  </a:ext>
                </a:extLst>
              </a:tr>
              <a:tr h="13924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Clock cycle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2*50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919947"/>
                  </a:ext>
                </a:extLst>
              </a:tr>
              <a:tr h="13924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Area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32reg(weight)+16reg(</a:t>
                      </a:r>
                      <a:r>
                        <a:rPr lang="en-US" altLang="zh-TW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Ifm</a:t>
                      </a: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+2reg(</a:t>
                      </a:r>
                      <a:r>
                        <a:rPr lang="en-US" altLang="zh-TW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out_tmp</a:t>
                      </a: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32reg(weight)+32reg(</a:t>
                      </a:r>
                      <a:r>
                        <a:rPr lang="en-US" altLang="zh-TW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Ifm</a:t>
                      </a: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+1reg(</a:t>
                      </a:r>
                      <a:r>
                        <a:rPr lang="en-US" altLang="zh-TW" sz="3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out_tmp</a:t>
                      </a:r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709254"/>
                  </a:ext>
                </a:extLst>
              </a:tr>
              <a:tr h="13924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Multiplier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</a:t>
                      </a:r>
                      <a:endParaRPr lang="zh-TW" altLang="en-US" sz="32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236545"/>
                  </a:ext>
                </a:extLst>
              </a:tr>
            </a:tbl>
          </a:graphicData>
        </a:graphic>
      </p:graphicFrame>
      <p:pic>
        <p:nvPicPr>
          <p:cNvPr id="1026" name="Picture 2" descr="像PNG一樣！圖像集合免費下載- Crazypng-免費去背圖庫PNG下載-Crazypng-免費去背圖庫PNG下載">
            <a:extLst>
              <a:ext uri="{FF2B5EF4-FFF2-40B4-BE49-F238E27FC236}">
                <a16:creationId xmlns:a16="http://schemas.microsoft.com/office/drawing/2014/main" id="{A0CD9B9D-323E-436D-8AD0-5B487167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53" y="2295939"/>
            <a:ext cx="1602718" cy="19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1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98637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6</a:t>
            </a: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3" y="17800"/>
            <a:ext cx="163865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Matrix-Vector Multiplications – </a:t>
            </a:r>
            <a:r>
              <a:rPr lang="en-US" altLang="zh-TW" sz="400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ipeline</a:t>
            </a:r>
            <a:r>
              <a:rPr lang="en-US" altLang="zh-TW" sz="4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Google Shape;143;p16">
            <a:extLst>
              <a:ext uri="{FF2B5EF4-FFF2-40B4-BE49-F238E27FC236}">
                <a16:creationId xmlns:a16="http://schemas.microsoft.com/office/drawing/2014/main" id="{A27A8279-8AA7-40FA-A4E2-8EB24EDB1C9B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107;p14">
            <a:extLst>
              <a:ext uri="{FF2B5EF4-FFF2-40B4-BE49-F238E27FC236}">
                <a16:creationId xmlns:a16="http://schemas.microsoft.com/office/drawing/2014/main" id="{1EE99E2F-2052-454E-8196-FAEE72FAE782}"/>
              </a:ext>
            </a:extLst>
          </p:cNvPr>
          <p:cNvSpPr txBox="1"/>
          <p:nvPr/>
        </p:nvSpPr>
        <p:spPr>
          <a:xfrm>
            <a:off x="1533527" y="1281582"/>
            <a:ext cx="15889769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32 </a:t>
            </a:r>
            <a:r>
              <a:rPr lang="en-US" altLang="zh-TW" sz="3600" dirty="0"/>
              <a:t>Multiplier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/>
              <a:t>Register = 128bits </a:t>
            </a:r>
            <a:r>
              <a:rPr lang="en-US" altLang="zh-TW" sz="3600" dirty="0" err="1"/>
              <a:t>Input_IFM</a:t>
            </a:r>
            <a:r>
              <a:rPr lang="en-US" altLang="zh-TW" sz="3600" dirty="0"/>
              <a:t> + 128bits </a:t>
            </a:r>
            <a:r>
              <a:rPr lang="en-US" altLang="zh-TW" sz="3600" dirty="0" err="1"/>
              <a:t>Input_Weight</a:t>
            </a:r>
            <a:r>
              <a:rPr lang="en-US" altLang="zh-TW" sz="3600" dirty="0"/>
              <a:t> </a:t>
            </a:r>
          </a:p>
          <a:p>
            <a:pPr>
              <a:lnSpc>
                <a:spcPct val="139958"/>
              </a:lnSpc>
              <a:buSzPct val="80000"/>
            </a:pPr>
            <a:r>
              <a:rPr lang="en-US" altLang="zh-TW" sz="3600" dirty="0"/>
              <a:t>		   + 13bits </a:t>
            </a:r>
            <a:r>
              <a:rPr lang="en-US" altLang="zh-TW" sz="3600" dirty="0" err="1"/>
              <a:t>Output_OFM</a:t>
            </a:r>
            <a:r>
              <a:rPr lang="en-US" altLang="zh-TW" sz="3600" dirty="0"/>
              <a:t> + 13bits </a:t>
            </a:r>
            <a:r>
              <a:rPr lang="en-US" altLang="zh-TW" sz="3600" dirty="0" err="1"/>
              <a:t>Reg_out</a:t>
            </a:r>
            <a:r>
              <a:rPr lang="en-US" altLang="zh-TW" sz="3600" dirty="0"/>
              <a:t> *16 (pipeline) </a:t>
            </a:r>
            <a:endParaRPr lang="zh-TW" altLang="en-US" sz="36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E429D1-1EB5-4557-B1DC-574A11EE9A4F}"/>
              </a:ext>
            </a:extLst>
          </p:cNvPr>
          <p:cNvGrpSpPr/>
          <p:nvPr/>
        </p:nvGrpSpPr>
        <p:grpSpPr>
          <a:xfrm>
            <a:off x="2633005" y="3856492"/>
            <a:ext cx="13456755" cy="6249310"/>
            <a:chOff x="1571625" y="3633623"/>
            <a:chExt cx="13456755" cy="624931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A9AD2C2-7A8F-465E-9402-CDDD4CAA5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90" b="15280"/>
            <a:stretch/>
          </p:blipFill>
          <p:spPr>
            <a:xfrm>
              <a:off x="3577558" y="3633623"/>
              <a:ext cx="11450822" cy="5664535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A4D0E7D-3569-4478-B33D-F1A08B384A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74218" y="3842235"/>
              <a:ext cx="0" cy="5575576"/>
            </a:xfrm>
            <a:prstGeom prst="line">
              <a:avLst/>
            </a:prstGeom>
            <a:ln w="5715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428DF1B-8079-4DC2-AB91-05ED5A1B93A1}"/>
                </a:ext>
              </a:extLst>
            </p:cNvPr>
            <p:cNvSpPr txBox="1"/>
            <p:nvPr/>
          </p:nvSpPr>
          <p:spPr>
            <a:xfrm>
              <a:off x="11641208" y="9298158"/>
              <a:ext cx="25319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Pipeline</a:t>
              </a:r>
              <a:endParaRPr lang="zh-TW" altLang="en-US" sz="3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BC4B56-26D8-4FE9-92EE-B85FD150C02B}"/>
                </a:ext>
              </a:extLst>
            </p:cNvPr>
            <p:cNvSpPr/>
            <p:nvPr/>
          </p:nvSpPr>
          <p:spPr>
            <a:xfrm>
              <a:off x="3577558" y="3633623"/>
              <a:ext cx="5105218" cy="15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E807185-9A8C-4EB5-96DA-EEE96EC83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87" t="85476" r="18419" b="1186"/>
            <a:stretch/>
          </p:blipFill>
          <p:spPr>
            <a:xfrm>
              <a:off x="1571625" y="4340502"/>
              <a:ext cx="6957392" cy="797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2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6"/>
          <p:cNvGrpSpPr/>
          <p:nvPr/>
        </p:nvGrpSpPr>
        <p:grpSpPr>
          <a:xfrm>
            <a:off x="-9525" y="-98637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7</a:t>
            </a: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32340" y="-108614"/>
            <a:ext cx="16386569" cy="126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altLang="zh-TW" sz="6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Pattern &amp; Function correctness</a:t>
            </a:r>
          </a:p>
        </p:txBody>
      </p:sp>
      <p:cxnSp>
        <p:nvCxnSpPr>
          <p:cNvPr id="30" name="Google Shape;143;p16">
            <a:extLst>
              <a:ext uri="{FF2B5EF4-FFF2-40B4-BE49-F238E27FC236}">
                <a16:creationId xmlns:a16="http://schemas.microsoft.com/office/drawing/2014/main" id="{5B9DD80A-7BB8-4285-AEB3-32A48C1942C1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7;p14">
            <a:extLst>
              <a:ext uri="{FF2B5EF4-FFF2-40B4-BE49-F238E27FC236}">
                <a16:creationId xmlns:a16="http://schemas.microsoft.com/office/drawing/2014/main" id="{7CCB3921-B80B-4391-AD9F-9201E4291F2B}"/>
              </a:ext>
            </a:extLst>
          </p:cNvPr>
          <p:cNvSpPr txBox="1"/>
          <p:nvPr/>
        </p:nvSpPr>
        <p:spPr>
          <a:xfrm>
            <a:off x="1384442" y="2190897"/>
            <a:ext cx="4638656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Input Feature Map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Weight 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In valid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7DB725-0501-42D2-A007-C15E6CA7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" y="6132367"/>
            <a:ext cx="18069103" cy="2915569"/>
          </a:xfrm>
          <a:prstGeom prst="rect">
            <a:avLst/>
          </a:prstGeom>
        </p:spPr>
      </p:pic>
      <p:sp>
        <p:nvSpPr>
          <p:cNvPr id="10" name="Google Shape;107;p14">
            <a:extLst>
              <a:ext uri="{FF2B5EF4-FFF2-40B4-BE49-F238E27FC236}">
                <a16:creationId xmlns:a16="http://schemas.microsoft.com/office/drawing/2014/main" id="{FD64F86D-41E7-4213-B40A-7025A76675AA}"/>
              </a:ext>
            </a:extLst>
          </p:cNvPr>
          <p:cNvSpPr txBox="1"/>
          <p:nvPr/>
        </p:nvSpPr>
        <p:spPr>
          <a:xfrm>
            <a:off x="6052914" y="2204038"/>
            <a:ext cx="4638656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Weight valid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Reset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Out valid</a:t>
            </a:r>
            <a:endParaRPr lang="zh-TW" altLang="en-US" sz="3600" dirty="0"/>
          </a:p>
        </p:txBody>
      </p:sp>
      <p:sp>
        <p:nvSpPr>
          <p:cNvPr id="11" name="Google Shape;107;p14">
            <a:extLst>
              <a:ext uri="{FF2B5EF4-FFF2-40B4-BE49-F238E27FC236}">
                <a16:creationId xmlns:a16="http://schemas.microsoft.com/office/drawing/2014/main" id="{7DABE1C9-FC23-45CE-8910-362B64EB82C2}"/>
              </a:ext>
            </a:extLst>
          </p:cNvPr>
          <p:cNvSpPr txBox="1"/>
          <p:nvPr/>
        </p:nvSpPr>
        <p:spPr>
          <a:xfrm>
            <a:off x="1414258" y="1267437"/>
            <a:ext cx="4638656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  <a:buSzPct val="80000"/>
            </a:pP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7309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-9525" y="-118040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8.</a:t>
            </a:r>
            <a:endParaRPr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A8EA4-805A-4031-B775-32CA6047FC23}"/>
              </a:ext>
            </a:extLst>
          </p:cNvPr>
          <p:cNvSpPr txBox="1"/>
          <p:nvPr/>
        </p:nvSpPr>
        <p:spPr>
          <a:xfrm>
            <a:off x="1241864" y="13508"/>
            <a:ext cx="16864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Hspice</a:t>
            </a:r>
            <a:r>
              <a:rPr lang="en-US" altLang="zh-TW" sz="6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6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sz="6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.</a:t>
            </a:r>
            <a:r>
              <a:rPr lang="en-US" altLang="zh-TW" sz="4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vec</a:t>
            </a:r>
            <a:r>
              <a:rPr lang="en-US" altLang="zh-TW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file</a:t>
            </a:r>
            <a:endParaRPr lang="en-US" altLang="zh-TW" sz="4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Google Shape;143;p16">
            <a:extLst>
              <a:ext uri="{FF2B5EF4-FFF2-40B4-BE49-F238E27FC236}">
                <a16:creationId xmlns:a16="http://schemas.microsoft.com/office/drawing/2014/main" id="{8310552D-9F32-4FE4-8B0F-FFAF6C08E9C5}"/>
              </a:ext>
            </a:extLst>
          </p:cNvPr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7;p14">
            <a:extLst>
              <a:ext uri="{FF2B5EF4-FFF2-40B4-BE49-F238E27FC236}">
                <a16:creationId xmlns:a16="http://schemas.microsoft.com/office/drawing/2014/main" id="{BA20E990-7183-44FA-AF8B-AC8674EFD127}"/>
              </a:ext>
            </a:extLst>
          </p:cNvPr>
          <p:cNvSpPr txBox="1"/>
          <p:nvPr/>
        </p:nvSpPr>
        <p:spPr>
          <a:xfrm>
            <a:off x="1587640" y="1632991"/>
            <a:ext cx="17052630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Decimal to binary python code</a:t>
            </a:r>
          </a:p>
          <a:p>
            <a:pPr marL="342900" indent="-342900">
              <a:lnSpc>
                <a:spcPct val="139958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.</a:t>
            </a:r>
            <a:r>
              <a:rPr lang="en-US" altLang="zh-TW" sz="4400" dirty="0" err="1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vec</a:t>
            </a:r>
            <a:r>
              <a:rPr lang="en-US" altLang="zh-TW" sz="44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Quicksand"/>
              </a:rPr>
              <a:t> by python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8BEE32B-99CC-48C1-B0BD-E8292933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24"/>
          <a:stretch/>
        </p:blipFill>
        <p:spPr>
          <a:xfrm>
            <a:off x="1241864" y="3956323"/>
            <a:ext cx="6182971" cy="50203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4FC1EE-C4CF-4D9C-BD1B-DCE0CAAF3F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32"/>
          <a:stretch/>
        </p:blipFill>
        <p:spPr>
          <a:xfrm>
            <a:off x="7541037" y="3956323"/>
            <a:ext cx="1056571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318</Words>
  <Application>Microsoft Office PowerPoint</Application>
  <PresentationFormat>自訂</PresentationFormat>
  <Paragraphs>79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Calibri</vt:lpstr>
      <vt:lpstr>Staatliches</vt:lpstr>
      <vt:lpstr>Cambria Math</vt:lpstr>
      <vt:lpstr>Arial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</dc:creator>
  <cp:lastModifiedBy>胡嘉峻</cp:lastModifiedBy>
  <cp:revision>149</cp:revision>
  <dcterms:modified xsi:type="dcterms:W3CDTF">2024-01-18T14:42:42Z</dcterms:modified>
</cp:coreProperties>
</file>