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62" r:id="rId8"/>
    <p:sldId id="266" r:id="rId9"/>
    <p:sldId id="265" r:id="rId10"/>
    <p:sldId id="267" r:id="rId11"/>
    <p:sldId id="27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37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6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0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5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79A7B3-19CD-4A90-87EE-8003ECD5C5D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3thuan5/tai5-uan5_gian5-gi2_kang1-ku7/blob/3b87b1771359b0a8a18805100e53e21011b3028e/%E6%96%87%E4%BB%B6/%E5%9F%BA%E6%9C%AC%E7%89%A9%E4%BB%B6.md" TargetMode="External"/><Relationship Id="rId2" Type="http://schemas.openxmlformats.org/officeDocument/2006/relationships/hyperlink" Target="https://github.com/i3thuan5/tai5-uan5_gian5-gi2_kang1-ku7/blob/3b87b1771359b0a8a18805100e53e21011b3028e/%E8%87%BA%E7%81%A3%E8%A8%80%E8%AA%9E%E5%B7%A5%E5%85%B7/%E8%AA%9E%E9%9F%B3%E5%90%88%E6%88%90/__init__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iSiann/HunLian/blob/4af6cdc65f209e3a7df1e224ad07e5df8e276a07/fatchord-WaveRNN/hokbu-khuanking/gen_tacotron.py#L1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/__init__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4CB33-2142-49DE-9383-009E881F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>
                <a:latin typeface="+mj-ea"/>
              </a:rPr>
              <a:t>台語變調程式說明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621D4-1D91-4A36-AE02-BB45E703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170229"/>
            <a:ext cx="6801612" cy="579941"/>
          </a:xfrm>
        </p:spPr>
        <p:txBody>
          <a:bodyPr>
            <a:normAutofit/>
          </a:bodyPr>
          <a:lstStyle/>
          <a:p>
            <a:r>
              <a:rPr lang="zh-TW" altLang="en-US" sz="2400" b="1"/>
              <a:t>許文漢</a:t>
            </a:r>
          </a:p>
        </p:txBody>
      </p:sp>
    </p:spTree>
    <p:extLst>
      <p:ext uri="{BB962C8B-B14F-4D97-AF65-F5344CB8AC3E}">
        <p14:creationId xmlns:p14="http://schemas.microsoft.com/office/powerpoint/2010/main" val="25312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418" y="1081808"/>
            <a:ext cx="10241163" cy="76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針對已經人工校正好變調的</a:t>
            </a:r>
            <a:r>
              <a:rPr lang="en-US" altLang="zh-TW" sz="2000">
                <a:latin typeface="+mn-ea"/>
              </a:rPr>
              <a:t>TAT-TTS-M1</a:t>
            </a:r>
            <a:r>
              <a:rPr lang="zh-TW" altLang="en-US" sz="2000">
                <a:latin typeface="+mn-ea"/>
              </a:rPr>
              <a:t>語料進行變調的測試，將還沒變調過的原始台羅拼音文本，使用初版台語變調程式進行變調，以下是部分轉換前後的文本比較。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3189503" y="3604842"/>
            <a:ext cx="7235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tai5-uan5 su1-iau3 tsu2-tong7 e5 koo1-tuann1 su7-bu7 tai7-sin5</a:t>
            </a:r>
          </a:p>
          <a:p>
            <a:r>
              <a:rPr lang="en-US" altLang="zh-TW">
                <a:latin typeface="+mn-ea"/>
              </a:rPr>
              <a:t>soo2-i2 ti7 tsiann1-gueh8 tsap8-tshit4</a:t>
            </a:r>
          </a:p>
          <a:p>
            <a:r>
              <a:rPr lang="en-US" altLang="zh-TW">
                <a:latin typeface="+mn-ea"/>
              </a:rPr>
              <a:t>ing1-kok4 e5 tsong2-li2 tio7 khi2-koo2</a:t>
            </a:r>
          </a:p>
          <a:p>
            <a:r>
              <a:rPr lang="en-US" altLang="zh-TW">
                <a:latin typeface="+mn-ea"/>
              </a:rPr>
              <a:t>bing7 tsit8 e5 koo1-tuann1 su7-bu7 tai7-sin5</a:t>
            </a:r>
          </a:p>
          <a:p>
            <a:r>
              <a:rPr lang="en-US" altLang="zh-TW">
                <a:latin typeface="+mn-ea"/>
              </a:rPr>
              <a:t>tsuan1-kang1 beh4 tshu2-li2 koo1-tuann1 e5 bun7-te5</a:t>
            </a:r>
            <a:endParaRPr lang="zh-TW" altLang="en-US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3189502" y="5382604"/>
            <a:ext cx="7235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tai7-uan7 su7-iau2 tsu1-tong7 e7 koo7-tuann7 su3-bu3 tai3-sin5</a:t>
            </a:r>
          </a:p>
          <a:p>
            <a:r>
              <a:rPr lang="en-US" altLang="zh-TW">
                <a:latin typeface="+mn-ea"/>
              </a:rPr>
              <a:t>soo1-i1 ti3 tsiann7-gueh3 tsap0-tshit4</a:t>
            </a:r>
          </a:p>
          <a:p>
            <a:r>
              <a:rPr lang="en-US" altLang="zh-TW">
                <a:latin typeface="+mn-ea"/>
              </a:rPr>
              <a:t>ing7-kok4 e7 tsong1-li1 tio3 khi1-koo2</a:t>
            </a:r>
          </a:p>
          <a:p>
            <a:r>
              <a:rPr lang="en-US" altLang="zh-TW">
                <a:latin typeface="+mn-ea"/>
              </a:rPr>
              <a:t>bing3 tsit8 e7 koo7-tuann7 su3-bu3 tai3-sin5</a:t>
            </a:r>
          </a:p>
          <a:p>
            <a:r>
              <a:rPr lang="en-US" altLang="zh-TW">
                <a:latin typeface="+mn-ea"/>
              </a:rPr>
              <a:t>tsuan7-kang7 beh2 tshu1-li1 koo7-tuann1 e7 bun3-te5</a:t>
            </a:r>
            <a:endParaRPr lang="zh-TW" altLang="en-US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A7933B-CF90-4A0C-A9EE-EA2395F61040}"/>
              </a:ext>
            </a:extLst>
          </p:cNvPr>
          <p:cNvSpPr txBox="1"/>
          <p:nvPr/>
        </p:nvSpPr>
        <p:spPr>
          <a:xfrm>
            <a:off x="1812126" y="4020340"/>
            <a:ext cx="104381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變調前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(before)</a:t>
            </a:r>
            <a:endParaRPr lang="zh-TW" altLang="en-US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6C2D7D-0AE4-497F-BF9D-D04F0CD2E70E}"/>
              </a:ext>
            </a:extLst>
          </p:cNvPr>
          <p:cNvSpPr txBox="1"/>
          <p:nvPr/>
        </p:nvSpPr>
        <p:spPr>
          <a:xfrm>
            <a:off x="1978775" y="5798102"/>
            <a:ext cx="8771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變調後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(after)</a:t>
            </a:r>
            <a:endParaRPr lang="zh-TW" altLang="en-US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6112B2-6553-41CC-8CD7-E25CFA984309}"/>
              </a:ext>
            </a:extLst>
          </p:cNvPr>
          <p:cNvSpPr/>
          <p:nvPr/>
        </p:nvSpPr>
        <p:spPr>
          <a:xfrm>
            <a:off x="3189502" y="19143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台灣需要主動的孤單事務大臣</a:t>
            </a:r>
            <a:endParaRPr lang="en-US" altLang="zh-TW"/>
          </a:p>
          <a:p>
            <a:r>
              <a:rPr lang="zh-TW" altLang="en-US"/>
              <a:t>所以在正月十七日</a:t>
            </a:r>
            <a:endParaRPr lang="en-US" altLang="zh-TW"/>
          </a:p>
          <a:p>
            <a:r>
              <a:rPr lang="zh-TW" altLang="en-US"/>
              <a:t>英國的總理就動起來</a:t>
            </a:r>
            <a:endParaRPr lang="en-US" altLang="zh-TW"/>
          </a:p>
          <a:p>
            <a:r>
              <a:rPr lang="zh-TW" altLang="en-US"/>
              <a:t>任命一個孤單事務大臣</a:t>
            </a:r>
            <a:endParaRPr lang="en-US" altLang="zh-TW"/>
          </a:p>
          <a:p>
            <a:r>
              <a:rPr lang="zh-TW" altLang="en-US"/>
              <a:t>專門來處理孤單的問題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5671039" y="5082170"/>
            <a:ext cx="1134208" cy="254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034E48-46B6-4C8C-88FA-747DD2C1D51A}"/>
              </a:ext>
            </a:extLst>
          </p:cNvPr>
          <p:cNvSpPr txBox="1"/>
          <p:nvPr/>
        </p:nvSpPr>
        <p:spPr>
          <a:xfrm>
            <a:off x="1747941" y="2468328"/>
            <a:ext cx="110799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中文意思</a:t>
            </a:r>
          </a:p>
        </p:txBody>
      </p:sp>
    </p:spTree>
    <p:extLst>
      <p:ext uri="{BB962C8B-B14F-4D97-AF65-F5344CB8AC3E}">
        <p14:creationId xmlns:p14="http://schemas.microsoft.com/office/powerpoint/2010/main" val="202908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634301-4276-4E7D-9A55-F5EE73D7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07" y="0"/>
            <a:ext cx="497369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869" y="129309"/>
            <a:ext cx="4031119" cy="754035"/>
          </a:xfrm>
        </p:spPr>
        <p:txBody>
          <a:bodyPr>
            <a:normAutofit/>
          </a:bodyPr>
          <a:lstStyle/>
          <a:p>
            <a:r>
              <a:rPr lang="zh-TW" altLang="en-US" b="1">
                <a:latin typeface="+mj-ea"/>
              </a:rPr>
              <a:t>數字調</a:t>
            </a:r>
            <a:r>
              <a:rPr lang="en-US" altLang="zh-TW" b="1">
                <a:latin typeface="+mj-ea"/>
              </a:rPr>
              <a:t>0</a:t>
            </a:r>
            <a:endParaRPr lang="zh-TW" altLang="en-US" b="1" dirty="0">
              <a:latin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94287E-76AE-4476-9023-41356D92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3" y="984550"/>
            <a:ext cx="6947876" cy="16971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42D84A-C8D1-41BC-A19E-F39878F655A9}"/>
              </a:ext>
            </a:extLst>
          </p:cNvPr>
          <p:cNvSpPr/>
          <p:nvPr/>
        </p:nvSpPr>
        <p:spPr>
          <a:xfrm>
            <a:off x="2697019" y="1833102"/>
            <a:ext cx="877454" cy="291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41267-8C44-4F45-B935-9C60AFD02A6F}"/>
              </a:ext>
            </a:extLst>
          </p:cNvPr>
          <p:cNvSpPr/>
          <p:nvPr/>
        </p:nvSpPr>
        <p:spPr>
          <a:xfrm>
            <a:off x="8064679" y="360695"/>
            <a:ext cx="1035359" cy="228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BB95D42-C098-4D76-98D4-DC56E94D71AE}"/>
              </a:ext>
            </a:extLst>
          </p:cNvPr>
          <p:cNvSpPr txBox="1">
            <a:spLocks/>
          </p:cNvSpPr>
          <p:nvPr/>
        </p:nvSpPr>
        <p:spPr>
          <a:xfrm>
            <a:off x="768271" y="3306097"/>
            <a:ext cx="6339228" cy="378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變調的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詳細</a:t>
            </a:r>
            <a:r>
              <a:rPr lang="zh-TW" altLang="en-US" sz="2400">
                <a:latin typeface="+mn-ea"/>
              </a:rPr>
              <a:t>流程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可看附件→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變調流程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.txt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</a:rPr>
              <a:t>可以看到變調方式為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「</a:t>
            </a:r>
            <a:r>
              <a:rPr lang="zh-TW" altLang="en-US" sz="2400">
                <a:solidFill>
                  <a:schemeClr val="tx1"/>
                </a:solidFill>
              </a:rPr>
              <a:t>規則變調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的入聲」時，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8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變調成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10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，最後輸出則為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0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，目前還沒看到是哪一步改的。</a:t>
            </a:r>
            <a:endParaRPr lang="en-US" altLang="zh-TW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1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18" y="1110553"/>
            <a:ext cx="10533713" cy="1792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將使用程式變調後的文本，與人工聽音檔校正變調後的正確答案比對，將文本的</a:t>
            </a:r>
            <a:r>
              <a:rPr lang="en-US" altLang="zh-TW" sz="2000">
                <a:latin typeface="+mn-ea"/>
              </a:rPr>
              <a:t>dash</a:t>
            </a:r>
            <a:r>
              <a:rPr lang="zh-TW" altLang="en-US" sz="2000">
                <a:latin typeface="+mn-ea"/>
              </a:rPr>
              <a:t>取代為空格，測試變調的錯誤率。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因意傳此程式變調後會有數字調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，而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語料在人工校正後並沒有數字調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，為了統一，經與校正語料的助理討論後，以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語料的情況，將變調後的數字調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最為適合。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以下是錄製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語料的語者資訊，以及部分數字調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的範例。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2682308" y="4836859"/>
            <a:ext cx="68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goo3 ki7 hun7 koh2 khah2 tsham2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2682308" y="6147688"/>
            <a:ext cx="682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goo3 ki7 hun7 koh2 khah2 tsham2</a:t>
            </a:r>
            <a:endParaRPr lang="fi-FI" altLang="zh-TW">
              <a:latin typeface="+mn-ea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3953131" y="5405518"/>
            <a:ext cx="1134208" cy="61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84ABE0-22CA-4DA1-84D3-B2BFCB25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73" y="3290461"/>
            <a:ext cx="6856804" cy="11592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9D5C63-B9B8-4D88-9A50-8675059E20B3}"/>
              </a:ext>
            </a:extLst>
          </p:cNvPr>
          <p:cNvSpPr txBox="1"/>
          <p:nvPr/>
        </p:nvSpPr>
        <p:spPr>
          <a:xfrm>
            <a:off x="5087339" y="552979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n-ea"/>
              </a:rPr>
              <a:t>變調後的結果再將</a:t>
            </a:r>
            <a:r>
              <a:rPr lang="en-US" altLang="zh-TW">
                <a:latin typeface="+mn-ea"/>
              </a:rPr>
              <a:t>0</a:t>
            </a:r>
            <a:r>
              <a:rPr lang="zh-TW" altLang="en-US">
                <a:latin typeface="+mn-ea"/>
              </a:rPr>
              <a:t>替換成</a:t>
            </a:r>
            <a:r>
              <a:rPr lang="en-US" altLang="zh-TW">
                <a:latin typeface="+mn-ea"/>
              </a:rPr>
              <a:t>4</a:t>
            </a:r>
            <a:endParaRPr lang="zh-TW" altLang="en-US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067174-5E73-4C28-98E6-20D190A86F0E}"/>
              </a:ext>
            </a:extLst>
          </p:cNvPr>
          <p:cNvSpPr/>
          <p:nvPr/>
        </p:nvSpPr>
        <p:spPr>
          <a:xfrm>
            <a:off x="5542001" y="29033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+mn-ea"/>
              </a:rPr>
              <a:t>語者資訊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418" y="1110553"/>
            <a:ext cx="10241163" cy="165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最後是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語料測試錯誤率使用的部分文本範例，以及錯誤率結果。</a:t>
            </a:r>
            <a:endParaRPr lang="en-US" altLang="zh-TW" sz="200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AB54F-453D-47FC-AC8E-3AD936898DF1}"/>
              </a:ext>
            </a:extLst>
          </p:cNvPr>
          <p:cNvSpPr/>
          <p:nvPr/>
        </p:nvSpPr>
        <p:spPr>
          <a:xfrm>
            <a:off x="912533" y="5393614"/>
            <a:ext cx="47214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>
                <a:latin typeface="+mn-ea"/>
              </a:rPr>
              <a:t>Sentence count: 9491</a:t>
            </a:r>
          </a:p>
          <a:p>
            <a:r>
              <a:rPr lang="en-US" altLang="zh-TW" sz="2000">
                <a:latin typeface="+mn-ea"/>
              </a:rPr>
              <a:t>WER:    </a:t>
            </a:r>
            <a:r>
              <a:rPr lang="en-US" altLang="zh-TW" sz="2000">
                <a:solidFill>
                  <a:srgbClr val="FF0000"/>
                </a:solidFill>
                <a:latin typeface="+mn-ea"/>
              </a:rPr>
              <a:t>26.608%</a:t>
            </a:r>
            <a:r>
              <a:rPr lang="en-US" altLang="zh-TW" sz="2000">
                <a:latin typeface="+mn-ea"/>
              </a:rPr>
              <a:t> (     26571 /      99862)</a:t>
            </a:r>
          </a:p>
          <a:p>
            <a:r>
              <a:rPr lang="en-US" altLang="zh-TW" sz="2000">
                <a:latin typeface="+mn-ea"/>
              </a:rPr>
              <a:t>WRR:    73.406% (     73305 /      99862)</a:t>
            </a:r>
          </a:p>
          <a:p>
            <a:r>
              <a:rPr lang="en-US" altLang="zh-TW" sz="2000">
                <a:latin typeface="+mn-ea"/>
              </a:rPr>
              <a:t>SER:    92.193% (      8750 /       9491)</a:t>
            </a:r>
            <a:endParaRPr lang="zh-TW" altLang="en-US" sz="2000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C370B8-5490-41DC-9945-05EC3FA1A2E7}"/>
              </a:ext>
            </a:extLst>
          </p:cNvPr>
          <p:cNvSpPr txBox="1"/>
          <p:nvPr/>
        </p:nvSpPr>
        <p:spPr>
          <a:xfrm>
            <a:off x="1897033" y="1802419"/>
            <a:ext cx="6985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tai7 uan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su7 iau2 tsu1 tong7 e7 koo7 tuann7 su3 bu3 tai3 sin5</a:t>
            </a:r>
          </a:p>
          <a:p>
            <a:r>
              <a:rPr lang="en-US" altLang="zh-TW">
                <a:latin typeface="+mn-ea"/>
              </a:rPr>
              <a:t>soo1 i1 ti3 tsiann7 gueh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>
                <a:latin typeface="+mn-ea"/>
              </a:rPr>
              <a:t> tsap4 tshit4</a:t>
            </a:r>
          </a:p>
          <a:p>
            <a:r>
              <a:rPr lang="en-US" altLang="zh-TW">
                <a:latin typeface="+mn-ea"/>
              </a:rPr>
              <a:t>ing7 kok4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tsong1 li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>
                <a:latin typeface="+mn-ea"/>
              </a:rPr>
              <a:t> tio3 khi1 koo2</a:t>
            </a:r>
          </a:p>
          <a:p>
            <a:r>
              <a:rPr lang="en-US" altLang="zh-TW">
                <a:latin typeface="+mn-ea"/>
              </a:rPr>
              <a:t>bing3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8</a:t>
            </a:r>
            <a:r>
              <a:rPr lang="en-US" altLang="zh-TW">
                <a:latin typeface="+mn-ea"/>
              </a:rPr>
              <a:t>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koo7 tuann7 su3 bu3 tai3 sin5</a:t>
            </a:r>
          </a:p>
          <a:p>
            <a:r>
              <a:rPr lang="en-US" altLang="zh-TW">
                <a:latin typeface="+mn-ea"/>
              </a:rPr>
              <a:t>tsuan7 kang7 beh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>
                <a:latin typeface="+mn-ea"/>
              </a:rPr>
              <a:t> tshu1 li1 koo7 tuann1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bun3 te5</a:t>
            </a:r>
            <a:endParaRPr lang="zh-TW" altLang="en-US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BA7395-C8A9-4383-92F1-BD6A44D3EAC9}"/>
              </a:ext>
            </a:extLst>
          </p:cNvPr>
          <p:cNvSpPr/>
          <p:nvPr/>
        </p:nvSpPr>
        <p:spPr>
          <a:xfrm>
            <a:off x="1897032" y="3426176"/>
            <a:ext cx="6985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tai7 uan5 su7 iau2 tsu1 tong7 e7 koo7 tuann7 su3 bu3 tai3 sin5</a:t>
            </a:r>
          </a:p>
          <a:p>
            <a:r>
              <a:rPr lang="en-US" altLang="zh-TW">
                <a:latin typeface="+mn-ea"/>
              </a:rPr>
              <a:t>soo1 i1 ti3 tsiann7 gueh4 tsap4 tshit4</a:t>
            </a:r>
          </a:p>
          <a:p>
            <a:r>
              <a:rPr lang="en-US" altLang="zh-TW">
                <a:latin typeface="+mn-ea"/>
              </a:rPr>
              <a:t>ing7 kok4 e3 tsong1 li2 tio3 khi1 koo2</a:t>
            </a:r>
          </a:p>
          <a:p>
            <a:r>
              <a:rPr lang="en-US" altLang="zh-TW">
                <a:latin typeface="+mn-ea"/>
              </a:rPr>
              <a:t>bing3 tsit4 e3 koo7 tuann7 su3 bu3 tai3 sin5</a:t>
            </a:r>
          </a:p>
          <a:p>
            <a:r>
              <a:rPr lang="en-US" altLang="zh-TW">
                <a:latin typeface="+mn-ea"/>
              </a:rPr>
              <a:t>tsuan7 kang7 beh8 tshu1 li1 koo7 tuann1 e3 bun3 te5</a:t>
            </a:r>
            <a:endParaRPr lang="zh-TW" altLang="en-US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9D0FD4-63C7-4E54-9977-191D8E3354A4}"/>
              </a:ext>
            </a:extLst>
          </p:cNvPr>
          <p:cNvSpPr txBox="1"/>
          <p:nvPr/>
        </p:nvSpPr>
        <p:spPr>
          <a:xfrm>
            <a:off x="570888" y="2218245"/>
            <a:ext cx="110799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測試文本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(test)</a:t>
            </a:r>
            <a:endParaRPr lang="zh-TW" altLang="en-US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E0727-83CE-4CF0-AD07-547B23421B86}"/>
              </a:ext>
            </a:extLst>
          </p:cNvPr>
          <p:cNvSpPr txBox="1"/>
          <p:nvPr/>
        </p:nvSpPr>
        <p:spPr>
          <a:xfrm>
            <a:off x="570888" y="3841674"/>
            <a:ext cx="110799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答案文本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(answer)</a:t>
            </a:r>
            <a:endParaRPr lang="zh-TW" altLang="en-US"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1A9DA9-2E12-4D9C-9C72-E2A4ECE1FE9E}"/>
              </a:ext>
            </a:extLst>
          </p:cNvPr>
          <p:cNvSpPr txBox="1"/>
          <p:nvPr/>
        </p:nvSpPr>
        <p:spPr>
          <a:xfrm>
            <a:off x="2026762" y="5024281"/>
            <a:ext cx="2492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變調後錯誤率測試結果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7C4E96-0120-4D5E-A529-AAB068482185}"/>
              </a:ext>
            </a:extLst>
          </p:cNvPr>
          <p:cNvSpPr txBox="1"/>
          <p:nvPr/>
        </p:nvSpPr>
        <p:spPr>
          <a:xfrm>
            <a:off x="8110694" y="235641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標紅色為跟答案相比變調錯誤的地方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C5E1B-9B80-4624-A31E-3A94BEA2B486}"/>
              </a:ext>
            </a:extLst>
          </p:cNvPr>
          <p:cNvSpPr/>
          <p:nvPr/>
        </p:nvSpPr>
        <p:spPr>
          <a:xfrm>
            <a:off x="6418815" y="5393613"/>
            <a:ext cx="4602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+mn-ea"/>
              </a:rPr>
              <a:t>Sentence count: 9491</a:t>
            </a:r>
          </a:p>
          <a:p>
            <a:r>
              <a:rPr lang="en-US" altLang="zh-TW" sz="2000" dirty="0">
                <a:latin typeface="+mn-ea"/>
              </a:rPr>
              <a:t>WER:    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69.238%</a:t>
            </a:r>
            <a:r>
              <a:rPr lang="en-US" altLang="zh-TW" sz="2000" dirty="0">
                <a:latin typeface="+mn-ea"/>
              </a:rPr>
              <a:t> (     69142 /      99862)</a:t>
            </a:r>
          </a:p>
          <a:p>
            <a:r>
              <a:rPr lang="en-US" altLang="zh-TW" sz="2000" dirty="0">
                <a:latin typeface="+mn-ea"/>
              </a:rPr>
              <a:t>WRR:    30.775% (     30733 /      99862)</a:t>
            </a:r>
          </a:p>
          <a:p>
            <a:r>
              <a:rPr lang="en-US" altLang="zh-TW" sz="2000" dirty="0">
                <a:latin typeface="+mn-ea"/>
              </a:rPr>
              <a:t>SER:    99.758% (      9468 /       9491)</a:t>
            </a:r>
            <a:endParaRPr lang="zh-TW" altLang="en-US" sz="200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E181FA-48FB-4969-86FA-989C90A29AD4}"/>
              </a:ext>
            </a:extLst>
          </p:cNvPr>
          <p:cNvSpPr txBox="1"/>
          <p:nvPr/>
        </p:nvSpPr>
        <p:spPr>
          <a:xfrm>
            <a:off x="7574722" y="5024281"/>
            <a:ext cx="24096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變調前錯誤率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比較用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93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609025"/>
          </a:xfrm>
        </p:spPr>
        <p:txBody>
          <a:bodyPr>
            <a:normAutofit fontScale="90000"/>
          </a:bodyPr>
          <a:lstStyle/>
          <a:p>
            <a:r>
              <a:rPr lang="zh-TW" altLang="en-US" b="1"/>
              <a:t>附件檔案說明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391E9-B40A-4486-851D-A03C542B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358" y="853789"/>
            <a:ext cx="8185284" cy="5855854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>
                <a:latin typeface="+mn-ea"/>
              </a:rPr>
              <a:t>M1_1-18.json</a:t>
            </a:r>
            <a:r>
              <a:rPr lang="zh-TW" altLang="en-US" sz="1600" dirty="0">
                <a:latin typeface="+mn-ea"/>
              </a:rPr>
              <a:t> → </a:t>
            </a:r>
            <a:r>
              <a:rPr lang="en-US" altLang="zh-TW" sz="1600" dirty="0">
                <a:latin typeface="+mn-ea"/>
              </a:rPr>
              <a:t>M1</a:t>
            </a:r>
            <a:r>
              <a:rPr lang="zh-TW" altLang="en-US" sz="1600" dirty="0">
                <a:latin typeface="+mn-ea"/>
              </a:rPr>
              <a:t>語料</a:t>
            </a:r>
            <a:r>
              <a:rPr lang="en-US" altLang="zh-TW" sz="1600" dirty="0">
                <a:latin typeface="+mn-ea"/>
              </a:rPr>
              <a:t>json</a:t>
            </a:r>
            <a:r>
              <a:rPr lang="zh-TW" altLang="en-US" sz="1600" dirty="0">
                <a:latin typeface="+mn-ea"/>
              </a:rPr>
              <a:t>檔範例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hanlo.txt </a:t>
            </a:r>
            <a:r>
              <a:rPr lang="zh-TW" altLang="en-US" sz="1600" dirty="0">
                <a:latin typeface="+mn-ea"/>
              </a:rPr>
              <a:t>→ 漢羅台文</a:t>
            </a:r>
            <a:r>
              <a:rPr lang="en-US" altLang="zh-TW" sz="1600" dirty="0">
                <a:latin typeface="+mn-ea"/>
              </a:rPr>
              <a:t>(M1</a:t>
            </a:r>
            <a:r>
              <a:rPr lang="zh-TW" altLang="en-US" sz="1600" dirty="0">
                <a:latin typeface="+mn-ea"/>
              </a:rPr>
              <a:t>語料原始文本</a:t>
            </a:r>
            <a:r>
              <a:rPr lang="en-US" altLang="zh-TW" sz="1600" dirty="0">
                <a:latin typeface="+mn-ea"/>
              </a:rPr>
              <a:t>)</a:t>
            </a:r>
          </a:p>
          <a:p>
            <a:r>
              <a:rPr lang="en-US" altLang="zh-TW" sz="1600" dirty="0">
                <a:latin typeface="+mn-ea"/>
              </a:rPr>
              <a:t>zh.txt </a:t>
            </a:r>
            <a:r>
              <a:rPr lang="zh-TW" altLang="en-US" sz="1600" dirty="0">
                <a:latin typeface="+mn-ea"/>
              </a:rPr>
              <a:t>→ 中文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人工新增的</a:t>
            </a:r>
            <a:r>
              <a:rPr lang="en-US" altLang="zh-TW" sz="1600" dirty="0">
                <a:latin typeface="+mn-ea"/>
              </a:rPr>
              <a:t>)</a:t>
            </a:r>
          </a:p>
          <a:p>
            <a:r>
              <a:rPr lang="en-US" altLang="zh-TW" sz="1600" dirty="0">
                <a:latin typeface="+mn-ea"/>
              </a:rPr>
              <a:t>tone_change.py</a:t>
            </a:r>
            <a:r>
              <a:rPr lang="zh-TW" altLang="en-US" sz="1600" dirty="0">
                <a:latin typeface="+mn-ea"/>
              </a:rPr>
              <a:t> → 初版台語變調程式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text.txt </a:t>
            </a:r>
            <a:r>
              <a:rPr lang="zh-TW" altLang="en-US" sz="1600" dirty="0">
                <a:latin typeface="+mn-ea"/>
              </a:rPr>
              <a:t>→ 測試文本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變調前</a:t>
            </a:r>
            <a:r>
              <a:rPr lang="en-US" altLang="zh-TW" sz="1600" dirty="0">
                <a:latin typeface="+mn-ea"/>
              </a:rPr>
              <a:t>)</a:t>
            </a:r>
          </a:p>
          <a:p>
            <a:r>
              <a:rPr lang="en-US" altLang="zh-TW" sz="1600" dirty="0">
                <a:latin typeface="+mn-ea"/>
              </a:rPr>
              <a:t>changed_dash.txt </a:t>
            </a:r>
            <a:r>
              <a:rPr lang="zh-TW" altLang="en-US" sz="1600" dirty="0">
                <a:latin typeface="+mn-ea"/>
              </a:rPr>
              <a:t>→ 變調後文本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測試文本變調後的結果</a:t>
            </a:r>
            <a:r>
              <a:rPr lang="en-US" altLang="zh-TW" sz="1600" dirty="0">
                <a:latin typeface="+mn-ea"/>
              </a:rPr>
              <a:t>)</a:t>
            </a:r>
          </a:p>
          <a:p>
            <a:r>
              <a:rPr lang="en-US" altLang="zh-TW" sz="1600" dirty="0">
                <a:latin typeface="+mn-ea"/>
              </a:rPr>
              <a:t>changed.txt </a:t>
            </a:r>
            <a:r>
              <a:rPr lang="zh-TW" altLang="en-US" sz="1600" dirty="0">
                <a:latin typeface="+mn-ea"/>
              </a:rPr>
              <a:t>→ </a:t>
            </a:r>
            <a:r>
              <a:rPr lang="en-US" altLang="zh-TW" sz="1600" dirty="0">
                <a:latin typeface="+mn-ea"/>
              </a:rPr>
              <a:t>changed_dash.txt</a:t>
            </a:r>
            <a:r>
              <a:rPr lang="zh-TW" altLang="en-US" sz="1600" dirty="0">
                <a:latin typeface="+mn-ea"/>
              </a:rPr>
              <a:t> 將 </a:t>
            </a:r>
            <a:r>
              <a:rPr lang="en-US" altLang="zh-TW" sz="1600" dirty="0">
                <a:latin typeface="+mn-ea"/>
              </a:rPr>
              <a:t>dash</a:t>
            </a:r>
            <a:r>
              <a:rPr lang="zh-TW" altLang="en-US" sz="1600" dirty="0">
                <a:latin typeface="+mn-ea"/>
              </a:rPr>
              <a:t> 取代為空格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changed_0to4.txt </a:t>
            </a:r>
            <a:r>
              <a:rPr lang="zh-TW" altLang="en-US" sz="1600" dirty="0">
                <a:latin typeface="+mn-ea"/>
              </a:rPr>
              <a:t>→ </a:t>
            </a:r>
            <a:r>
              <a:rPr lang="en-US" altLang="zh-TW" sz="1600" dirty="0">
                <a:latin typeface="+mn-ea"/>
              </a:rPr>
              <a:t>changed.txt</a:t>
            </a:r>
            <a:r>
              <a:rPr lang="zh-TW" altLang="en-US" sz="1600" dirty="0">
                <a:latin typeface="+mn-ea"/>
              </a:rPr>
              <a:t> 把「</a:t>
            </a:r>
            <a:r>
              <a:rPr lang="en-US" altLang="zh-TW" sz="1600" dirty="0">
                <a:latin typeface="+mn-ea"/>
              </a:rPr>
              <a:t>0</a:t>
            </a:r>
            <a:r>
              <a:rPr lang="zh-TW" altLang="en-US" sz="1600" dirty="0">
                <a:latin typeface="+mn-ea"/>
              </a:rPr>
              <a:t>」取代成「</a:t>
            </a:r>
            <a:r>
              <a:rPr lang="en-US" altLang="zh-TW" sz="1600" dirty="0">
                <a:latin typeface="+mn-ea"/>
              </a:rPr>
              <a:t>4</a:t>
            </a:r>
            <a:r>
              <a:rPr lang="zh-TW" altLang="en-US" sz="1600" dirty="0">
                <a:latin typeface="+mn-ea"/>
              </a:rPr>
              <a:t>」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answer_dash.txt </a:t>
            </a:r>
            <a:r>
              <a:rPr lang="zh-TW" altLang="en-US" sz="1600" dirty="0">
                <a:latin typeface="+mn-ea"/>
              </a:rPr>
              <a:t>→ 人工聽音檔將測試文本校正變調後的正確答案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answer.txt </a:t>
            </a:r>
            <a:r>
              <a:rPr lang="zh-TW" altLang="en-US" sz="1600" dirty="0">
                <a:latin typeface="+mn-ea"/>
              </a:rPr>
              <a:t>→ </a:t>
            </a:r>
            <a:r>
              <a:rPr lang="en-US" altLang="zh-TW" sz="1600" dirty="0">
                <a:latin typeface="+mn-ea"/>
              </a:rPr>
              <a:t>answer_dash.txt</a:t>
            </a:r>
            <a:r>
              <a:rPr lang="zh-TW" altLang="en-US" sz="1600" dirty="0">
                <a:latin typeface="+mn-ea"/>
              </a:rPr>
              <a:t> 將 </a:t>
            </a:r>
            <a:r>
              <a:rPr lang="en-US" altLang="zh-TW" sz="1600" dirty="0">
                <a:latin typeface="+mn-ea"/>
              </a:rPr>
              <a:t>dash</a:t>
            </a:r>
            <a:r>
              <a:rPr lang="zh-TW" altLang="en-US" sz="1600" dirty="0">
                <a:latin typeface="+mn-ea"/>
              </a:rPr>
              <a:t> 取代為空格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latin typeface="+mn-ea"/>
              </a:rPr>
              <a:t>WER.txt </a:t>
            </a:r>
            <a:r>
              <a:rPr lang="zh-TW" altLang="en-US" sz="1600" dirty="0">
                <a:latin typeface="+mn-ea"/>
              </a:rPr>
              <a:t>→ 將 </a:t>
            </a:r>
            <a:r>
              <a:rPr lang="en-US" altLang="zh-TW" sz="1600" dirty="0">
                <a:latin typeface="+mn-ea"/>
              </a:rPr>
              <a:t>changed_0to4.txt</a:t>
            </a:r>
            <a:r>
              <a:rPr lang="zh-TW" altLang="en-US" sz="1600" dirty="0">
                <a:latin typeface="+mn-ea"/>
              </a:rPr>
              <a:t> 當作測試，</a:t>
            </a:r>
            <a:r>
              <a:rPr lang="en-US" altLang="zh-TW" sz="1600" dirty="0">
                <a:latin typeface="+mn-ea"/>
              </a:rPr>
              <a:t>answer.txt </a:t>
            </a:r>
            <a:r>
              <a:rPr lang="zh-TW" altLang="en-US" sz="1600" dirty="0">
                <a:latin typeface="+mn-ea"/>
              </a:rPr>
              <a:t>當作答案，計算錯誤率的結果</a:t>
            </a:r>
            <a:endParaRPr lang="en-US" altLang="zh-TW" sz="1600" dirty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>
                <a:latin typeface="+mn-ea"/>
              </a:rPr>
              <a:t>計算錯誤率使用的套件如下</a:t>
            </a:r>
            <a:endParaRPr lang="en-US" altLang="zh-TW" sz="1600" dirty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>
                <a:latin typeface="+mn-ea"/>
              </a:rPr>
              <a:t>安裝 → </a:t>
            </a:r>
            <a:r>
              <a:rPr lang="en-US" altLang="zh-TW" sz="1600" dirty="0">
                <a:latin typeface="+mn-ea"/>
              </a:rPr>
              <a:t>pip install </a:t>
            </a:r>
            <a:r>
              <a:rPr lang="en-US" altLang="zh-TW" sz="1600" dirty="0" err="1">
                <a:latin typeface="+mn-ea"/>
              </a:rPr>
              <a:t>asr</a:t>
            </a:r>
            <a:r>
              <a:rPr lang="en-US" altLang="zh-TW" sz="1600" dirty="0">
                <a:latin typeface="+mn-ea"/>
              </a:rPr>
              <a:t>-evaluation</a:t>
            </a:r>
          </a:p>
          <a:p>
            <a:pPr marL="0" indent="0">
              <a:buNone/>
            </a:pPr>
            <a:r>
              <a:rPr lang="zh-TW" altLang="zh-TW" sz="1600" dirty="0">
                <a:latin typeface="+mn-ea"/>
              </a:rPr>
              <a:t>混淆矩陣</a:t>
            </a:r>
            <a:r>
              <a:rPr lang="zh-TW" altLang="en-US" sz="1600" dirty="0">
                <a:latin typeface="+mn-ea"/>
              </a:rPr>
              <a:t> → </a:t>
            </a:r>
            <a:r>
              <a:rPr lang="en-US" altLang="zh-TW" sz="1600" dirty="0" err="1">
                <a:latin typeface="+mn-ea"/>
              </a:rPr>
              <a:t>wer</a:t>
            </a:r>
            <a:r>
              <a:rPr lang="en-US" altLang="zh-TW" sz="1600" dirty="0">
                <a:latin typeface="+mn-ea"/>
              </a:rPr>
              <a:t> -c ./answer.txt ./changed_0to4.txt &gt; WER.txt</a:t>
            </a:r>
          </a:p>
          <a:p>
            <a:r>
              <a:rPr lang="en-US" altLang="zh-TW" sz="1600" dirty="0">
                <a:latin typeface="+mn-ea"/>
              </a:rPr>
              <a:t>ORI_WER.txt</a:t>
            </a:r>
            <a:r>
              <a:rPr lang="zh-TW" altLang="en-US" sz="1600" dirty="0">
                <a:latin typeface="+mn-ea"/>
              </a:rPr>
              <a:t> →將 </a:t>
            </a:r>
            <a:r>
              <a:rPr lang="en-US" altLang="zh-TW" sz="1600" dirty="0">
                <a:latin typeface="+mn-ea"/>
              </a:rPr>
              <a:t>text.txt</a:t>
            </a:r>
            <a:r>
              <a:rPr lang="zh-TW" altLang="en-US" sz="1600" dirty="0">
                <a:latin typeface="+mn-ea"/>
              </a:rPr>
              <a:t> 當作測試，</a:t>
            </a:r>
            <a:r>
              <a:rPr lang="en-US" altLang="zh-TW" sz="1600" dirty="0">
                <a:latin typeface="+mn-ea"/>
              </a:rPr>
              <a:t>answer.txt </a:t>
            </a:r>
            <a:r>
              <a:rPr lang="zh-TW" altLang="en-US" sz="1600" dirty="0">
                <a:latin typeface="+mn-ea"/>
              </a:rPr>
              <a:t>當作答案，計算錯誤率的結果</a:t>
            </a:r>
            <a:endParaRPr lang="en-US" altLang="zh-TW" sz="1600" dirty="0">
              <a:latin typeface="+mn-ea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+mn-ea"/>
              </a:rPr>
              <a:t>tone_change_print.py</a:t>
            </a:r>
            <a:r>
              <a:rPr lang="zh-TW" altLang="en-US" sz="1600" dirty="0">
                <a:latin typeface="+mn-ea"/>
              </a:rPr>
              <a:t> → 可另外輸出較詳細的</a:t>
            </a:r>
            <a:r>
              <a:rPr lang="en-US" altLang="zh-TW" sz="1600" dirty="0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 sz="1600" dirty="0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 sz="1600" dirty="0">
                <a:solidFill>
                  <a:schemeClr val="tx1"/>
                </a:solidFill>
                <a:latin typeface="+mn-ea"/>
              </a:rPr>
              <a:t>變調流程</a:t>
            </a:r>
            <a:r>
              <a:rPr lang="en-US" altLang="zh-TW" sz="1600" dirty="0">
                <a:solidFill>
                  <a:schemeClr val="tx1"/>
                </a:solidFill>
                <a:latin typeface="+mn-ea"/>
              </a:rPr>
              <a:t>.txt</a:t>
            </a:r>
            <a:r>
              <a:rPr lang="zh-TW" altLang="en-US" sz="1600" dirty="0">
                <a:latin typeface="+mn-ea"/>
              </a:rPr>
              <a:t> → 較詳細的</a:t>
            </a:r>
            <a:r>
              <a:rPr lang="en-US" altLang="zh-TW" sz="1600" dirty="0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 sz="1600" dirty="0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3"/>
            <a:ext cx="7729728" cy="793770"/>
          </a:xfrm>
        </p:spPr>
        <p:txBody>
          <a:bodyPr>
            <a:normAutofit/>
          </a:bodyPr>
          <a:lstStyle/>
          <a:p>
            <a:r>
              <a:rPr lang="zh-TW" altLang="en-US" b="1"/>
              <a:t>目標與方法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7ECDB-2A9B-4949-83DE-B25F96A7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52" y="1407122"/>
            <a:ext cx="10078095" cy="5310201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n-ea"/>
              </a:rPr>
              <a:t>目標：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目前現有台語語料的調號皆為本調，但台語在實際應用時有許多變調規則需要考慮，因此希望做出一個程式，能將台羅拼音數字調的本調自動轉換成變調，以變調後的台語語料進行台語</a:t>
            </a:r>
            <a:r>
              <a:rPr lang="en-US" altLang="zh-TW" sz="2400">
                <a:latin typeface="+mn-ea"/>
              </a:rPr>
              <a:t>TTS</a:t>
            </a:r>
            <a:r>
              <a:rPr lang="zh-TW" altLang="en-US" sz="2400">
                <a:latin typeface="+mn-ea"/>
              </a:rPr>
              <a:t>系統的發音改善。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en-US" altLang="zh-TW" sz="2400">
              <a:latin typeface="+mn-ea"/>
            </a:endParaRPr>
          </a:p>
          <a:p>
            <a:r>
              <a:rPr lang="zh-TW" altLang="en-US" sz="2400">
                <a:latin typeface="+mn-ea"/>
              </a:rPr>
              <a:t>方法：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使用意傳開源的臺灣言語工具</a:t>
            </a:r>
            <a:r>
              <a:rPr lang="en-US" altLang="zh-TW" sz="2000">
                <a:latin typeface="+mn-ea"/>
              </a:rPr>
              <a:t>(</a:t>
            </a:r>
            <a:r>
              <a:rPr lang="nb-NO" altLang="zh-TW" sz="2000">
                <a:latin typeface="+mn-ea"/>
              </a:rPr>
              <a:t>pip install tai5-uan5_gian5-gi2_kang1-ku7</a:t>
            </a:r>
            <a:r>
              <a:rPr lang="en-US" altLang="zh-TW" sz="200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  <a:hlinkClick r:id="rId2"/>
              </a:rPr>
              <a:t>https://github.com/i3thuan5/tai5-uan5_gian5-gi2_kang1-ku7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擷取其中含有變調功能的程式碼，整理成一初版程式，並以現有校正好台語變調的語料測試變調前後的錯誤率。並整理意傳此工具的變調規則加以討論，請賴老師看變調規則還有哪裡可以改善，以減少變調程式的錯誤率。</a:t>
            </a:r>
            <a:endParaRPr lang="en-US" altLang="zh-TW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6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8067" y="957490"/>
            <a:ext cx="6345482" cy="58477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解析整理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音標系統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'text.txt'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'change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.txt'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'w'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f.readlines():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變調前：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line.strip())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(line.strip()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line.strip())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轉音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函式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音值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愛提掉的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else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.khóopih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a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[: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[: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.replace(a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 +=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看音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變調後：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target)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fo.write(target +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f.close()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fo.close()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3B06E6-7173-41BA-96BA-799498B6980A}"/>
              </a:ext>
            </a:extLst>
          </p:cNvPr>
          <p:cNvSpPr txBox="1"/>
          <p:nvPr/>
        </p:nvSpPr>
        <p:spPr>
          <a:xfrm>
            <a:off x="7077809" y="1336430"/>
            <a:ext cx="4888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程式碼來源→</a:t>
            </a:r>
            <a:endParaRPr lang="en-US" altLang="zh-TW"/>
          </a:p>
          <a:p>
            <a:r>
              <a:rPr lang="en-US" altLang="zh-TW">
                <a:hlinkClick r:id="rId2"/>
              </a:rPr>
              <a:t>https://github.com/i3thuan5/tai5-uan5_gian5-gi2_kang1-ku7/blob/3b87b1771359b0a8a18805100e53e21011b3028e/%E8%87%BA%E7%81%A3%E8%A8%80%E8%AA%9E%E5%B7%A5%E5%85%B7/%E8%AA%9E%E9%9F%B3%E5%90%88%E6%88%90/__init__.py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29D8F3-9755-40FA-8CB7-5262CCC1C311}"/>
              </a:ext>
            </a:extLst>
          </p:cNvPr>
          <p:cNvSpPr txBox="1"/>
          <p:nvPr/>
        </p:nvSpPr>
        <p:spPr>
          <a:xfrm>
            <a:off x="7077809" y="3881367"/>
            <a:ext cx="4888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臺灣言語工具程式用法簡介→</a:t>
            </a:r>
            <a:endParaRPr lang="en-US" altLang="zh-TW">
              <a:hlinkClick r:id="rId3"/>
            </a:endParaRPr>
          </a:p>
          <a:p>
            <a:r>
              <a:rPr lang="en-US" altLang="zh-TW">
                <a:hlinkClick r:id="rId3"/>
              </a:rPr>
              <a:t>https://github.com/i3thuan5/tai5-uan5_gian5-gi2_kang1-ku7/blob/3b87b1771359b0a8a18805100e53e21011b3028e/%E6%96%87%E4%BB%B6/%E5%9F%BA%E6%9C%AC%E7%89%A9%E4%BB%B6.md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1923" y="1233365"/>
            <a:ext cx="896815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(line.strip()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line.strip())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7007470" y="1259179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32A358-F6FB-427D-A670-A99A4923367C}"/>
              </a:ext>
            </a:extLst>
          </p:cNvPr>
          <p:cNvSpPr/>
          <p:nvPr/>
        </p:nvSpPr>
        <p:spPr>
          <a:xfrm>
            <a:off x="8776189" y="1260796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2021769"/>
            <a:ext cx="10078095" cy="458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此處正確的輸入為，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台文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latin typeface="+mn-ea"/>
              </a:rPr>
              <a:t>配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台文的台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羅拼音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，且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前後字數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要一樣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，以讓後續</a:t>
            </a:r>
            <a:r>
              <a:rPr lang="zh-TW" altLang="en-US" sz="2400">
                <a:latin typeface="+mn-ea"/>
              </a:rPr>
              <a:t>判斷變調條件使用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臺語工具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',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'tai5-gi2 kang1-ku7’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程式來源</a:t>
            </a:r>
            <a:r>
              <a:rPr lang="zh-TW" altLang="en-US" sz="2400" dirty="0">
                <a:latin typeface="+mn-ea"/>
              </a:rPr>
              <a:t>→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+mn-ea"/>
                <a:hlinkClick r:id="rId2"/>
              </a:rPr>
              <a:t>https://github.com/SuiSiann/HunLian/blob/4af6cdc65f209e3a7df1e224ad07e5df8e276a07/fatchord-WaveRNN/hokbu-khuanking/gen_tacotron.py</a:t>
            </a: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#L156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這邊因為配合我們使用情形，先暫時兩邊都用台羅拼音，以達到前後字數一樣，不讓他跳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error</a:t>
            </a:r>
          </a:p>
          <a:p>
            <a:pPr marL="0" indent="0">
              <a:buNone/>
            </a:pP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8AB3B8-EE38-4906-9658-AC0684AC4DFC}"/>
              </a:ext>
            </a:extLst>
          </p:cNvPr>
          <p:cNvSpPr txBox="1"/>
          <p:nvPr/>
        </p:nvSpPr>
        <p:spPr>
          <a:xfrm>
            <a:off x="6125899" y="1804130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9B5EF6-CD49-4CDE-81F8-D3935C038A83}"/>
              </a:ext>
            </a:extLst>
          </p:cNvPr>
          <p:cNvSpPr txBox="1"/>
          <p:nvPr/>
        </p:nvSpPr>
        <p:spPr>
          <a:xfrm>
            <a:off x="8676081" y="1784016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音</a:t>
            </a:r>
          </a:p>
        </p:txBody>
      </p:sp>
    </p:spTree>
    <p:extLst>
      <p:ext uri="{BB962C8B-B14F-4D97-AF65-F5344CB8AC3E}">
        <p14:creationId xmlns:p14="http://schemas.microsoft.com/office/powerpoint/2010/main" val="9736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72BE7E7-73B8-4D5C-A5B0-75AFB79E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58" y="1144018"/>
            <a:ext cx="593773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taibun =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line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taibun = taibun.replace(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'gua2'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我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'--li2'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裡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'--i1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i1--'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'--i1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'-i1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i1-'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'-i1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'###i1'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'lan2'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咱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'gun2'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阮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恁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'--in1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in1--'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'--in1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'-in1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in1-'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'-in1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in1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'###in1'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'--a2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a2--'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'--a2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'-a2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a2-'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'-a2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a2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'###a2'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'khi3'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去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'teh4'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咧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'--e5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e5--'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'--e5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'-e5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e5-'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'-e5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e5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'###e5'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#.replace('guan2', 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阮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taibun = taibun.replace(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'###'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).strip()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(taibun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line.strip())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9562E52-EDD3-4E90-93E2-1480B5600D1C}"/>
              </a:ext>
            </a:extLst>
          </p:cNvPr>
          <p:cNvSpPr txBox="1">
            <a:spLocks/>
          </p:cNvSpPr>
          <p:nvPr/>
        </p:nvSpPr>
        <p:spPr>
          <a:xfrm>
            <a:off x="6732798" y="1144018"/>
            <a:ext cx="5187695" cy="458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因為現有語料並沒有字數相對的台文，僅有台羅拼音，為了配合後面變調判斷有出現的關鍵字，針對特定的關鍵字去做替換。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變調判斷程式裡有考慮的關鍵字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我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你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伊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咱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阮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恁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𪜶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’</a:t>
            </a: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仔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裡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去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', '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咧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4B9541E-9301-4316-85EA-81394450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58" y="4744486"/>
            <a:ext cx="658086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</a:t>
            </a:r>
            <a:r>
              <a:rPr kumimoji="0" lang="zh-TW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‘’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.join(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))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a =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[: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JetBrains Mono"/>
              </a:rPr>
              <a:t>len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 </a:t>
            </a: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–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b =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我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'gua2'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裡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'li2'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'li2'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'i1'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咱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'lan2'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阮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'gun2'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恁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'lin2'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'in1'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)\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    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仔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'a2'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去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'khi3'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咧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'teh4'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).replace(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'e5'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b = b[: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JetBrains Mono"/>
              </a:rPr>
              <a:t>len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(b) -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.replace(a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b)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0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1048" y="1062536"/>
            <a:ext cx="59099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= </a:t>
            </a:r>
            <a:r>
              <a:rPr lang="zh-TW" altLang="zh-TW" sz="2000">
                <a:solidFill>
                  <a:srgbClr val="6A8759"/>
                </a:solidFill>
                <a:latin typeface="細明體" panose="02020509000000000000" pitchFamily="49" charset="-120"/>
                <a:ea typeface="JetBrains Mono"/>
              </a:rPr>
              <a:t>''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.join(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(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))</a:t>
            </a:r>
            <a:b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</a:b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a =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[:</a:t>
            </a:r>
            <a:r>
              <a:rPr lang="zh-TW" altLang="zh-TW" sz="2000">
                <a:solidFill>
                  <a:srgbClr val="8888C6"/>
                </a:solidFill>
                <a:latin typeface="細明體" panose="02020509000000000000" pitchFamily="49" charset="-120"/>
                <a:ea typeface="JetBrains Mono"/>
              </a:rPr>
              <a:t>len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(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) - </a:t>
            </a:r>
            <a:r>
              <a:rPr lang="zh-TW" altLang="zh-TW" sz="2000">
                <a:solidFill>
                  <a:srgbClr val="6897BB"/>
                </a:solidFill>
                <a:latin typeface="細明體" panose="02020509000000000000" pitchFamily="49" charset="-120"/>
                <a:ea typeface="JetBrains Mono"/>
              </a:rPr>
              <a:t>1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]</a:t>
            </a:r>
            <a:br>
              <a:rPr lang="zh-TW" altLang="zh-TW" sz="200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b =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[:</a:t>
            </a:r>
            <a:r>
              <a:rPr lang="zh-TW" altLang="zh-TW" sz="2000">
                <a:solidFill>
                  <a:srgbClr val="8888C6"/>
                </a:solidFill>
                <a:latin typeface="細明體" panose="02020509000000000000" pitchFamily="49" charset="-120"/>
                <a:ea typeface="JetBrains Mono"/>
              </a:rPr>
              <a:t>len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(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) - </a:t>
            </a:r>
            <a:r>
              <a:rPr lang="zh-TW" altLang="zh-TW" sz="2000">
                <a:solidFill>
                  <a:srgbClr val="6897BB"/>
                </a:solidFill>
                <a:latin typeface="細明體" panose="02020509000000000000" pitchFamily="49" charset="-120"/>
                <a:ea typeface="JetBrains Mono"/>
              </a:rPr>
              <a:t>1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]</a:t>
            </a:r>
            <a:br>
              <a:rPr lang="zh-TW" altLang="zh-TW" sz="200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=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.replace(a</a:t>
            </a:r>
            <a:r>
              <a:rPr lang="zh-TW" altLang="zh-TW" sz="2000">
                <a:solidFill>
                  <a:srgbClr val="CC7832"/>
                </a:solidFill>
                <a:latin typeface="細明體" panose="02020509000000000000" pitchFamily="49" charset="-120"/>
                <a:ea typeface="JetBrains Mono"/>
              </a:rPr>
              <a:t>, </a:t>
            </a:r>
            <a:r>
              <a:rPr lang="zh-TW" altLang="zh-TW" sz="2000">
                <a:solidFill>
                  <a:srgbClr val="A9B7C6"/>
                </a:solidFill>
                <a:latin typeface="細明體" panose="02020509000000000000" pitchFamily="49" charset="-120"/>
                <a:ea typeface="JetBrains Mono"/>
              </a:rPr>
              <a:t>b)</a:t>
            </a:r>
            <a:endParaRPr lang="zh-TW" altLang="zh-TW" sz="4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3141048" y="1443725"/>
            <a:ext cx="4552221" cy="942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479619"/>
            <a:ext cx="10655455" cy="42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這裡會做替換，是因為意傳變調前會將台羅拼音轉成另一種有國際拼音的樣式，變調判斷過後，將尾巴的數字調做變調後當最後輸出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(Ps.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中文意思</a:t>
            </a:r>
            <a:r>
              <a:rPr lang="zh-TW" altLang="en-US" sz="2400">
                <a:latin typeface="+mn-ea"/>
              </a:rPr>
              <a:t>→也沒有朋友可以傾聽心事</a:t>
            </a:r>
            <a:r>
              <a:rPr lang="en-US" altLang="zh-TW" sz="2400">
                <a:latin typeface="+mn-ea"/>
              </a:rPr>
              <a:t>)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變調前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ma7 bo5 ping5-iu2 e7-tang3 thiann1 thau2 sim1-khui3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 bə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piŋ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-ʔiu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ʔe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-taŋ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400">
                <a:latin typeface="+mn-ea"/>
              </a:rPr>
              <a:t> tʰiⁿaⁿ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tʰau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sim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-kʰui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紅色的數字是變調後的目標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調，因此以此目標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調代換變調前的台羅拼音數字調，讓輸出變成我們想要的正常變調後台羅拼音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ma3 bo7 ping7-iu2 e3-tang2 thiann7 thau1 sim7-khui3</a:t>
            </a:r>
          </a:p>
        </p:txBody>
      </p:sp>
    </p:spTree>
    <p:extLst>
      <p:ext uri="{BB962C8B-B14F-4D97-AF65-F5344CB8AC3E}">
        <p14:creationId xmlns:p14="http://schemas.microsoft.com/office/powerpoint/2010/main" val="1855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896" y="1066291"/>
            <a:ext cx="1074420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from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endParaRPr lang="en-US" altLang="zh-TW" sz="280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=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2726347" y="1971464"/>
            <a:ext cx="2233245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48" y="2928494"/>
            <a:ext cx="10078095" cy="3586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依據意傳的變調規則判斷要不要變調的地方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變調判斷程式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.py)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「變調判斷」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5099160"/>
            <a:ext cx="10078095" cy="172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會考慮最後是否是輕聲，有沒有三連音，有沒有名詞等變調規則，其中有些規則也會去讀取字物件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原本要搭配的台文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去做判斷依據，最後再使用「變調規則表」去替換字物件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台羅拼音數字調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的數字調部分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473B75-D09A-4AE6-83C8-2EFF3444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" y="1033579"/>
            <a:ext cx="4191585" cy="2629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439C7BA-BD38-4EF9-962D-DC5DAFE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98" y="1033579"/>
            <a:ext cx="3019846" cy="39534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EB8255-788D-441A-910C-9538873F3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32" y="1033579"/>
            <a:ext cx="4717515" cy="31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「變調規則表」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884066"/>
            <a:ext cx="10655455" cy="417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/>
              <a:t>變調判斷後，需要變調的會依據規則變調，三連音變調等規則表進行變調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變調規則表程式來源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https://github.com/i3thuan5/tai5-uan5_gian5-gi2_kang1-ku7/blob/3f130719b2cf02710f3fdc6b5b1ddacb7fbed57f/%E8%87%BA%E7%81%A3%E8%A8%80%E8%AA%9E%E5%B7%A5%E5%85%B7/%E8%AA%9E%E9%9F%B3%E5%90%88%E6%88%90/%E9%96%A9%E5%8D%97%E8%AA%9E%E9%9F%B3%E9%9F%BB/%E8%AE%8A%E8%AA%BF/__init__.py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94287E-76AE-4476-9023-41356D92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60" y="1050681"/>
            <a:ext cx="6947876" cy="1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887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578</TotalTime>
  <Words>3250</Words>
  <Application>Microsoft Office PowerPoint</Application>
  <PresentationFormat>寬螢幕</PresentationFormat>
  <Paragraphs>138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 Unicode MS</vt:lpstr>
      <vt:lpstr>JetBrains Mono</vt:lpstr>
      <vt:lpstr>細明體</vt:lpstr>
      <vt:lpstr>微軟正黑體</vt:lpstr>
      <vt:lpstr>Arial</vt:lpstr>
      <vt:lpstr>Gill Sans MT</vt:lpstr>
      <vt:lpstr>包裹</vt:lpstr>
      <vt:lpstr>台語變調程式說明</vt:lpstr>
      <vt:lpstr>目標與方法</vt:lpstr>
      <vt:lpstr>初版台語變調程式</vt:lpstr>
      <vt:lpstr>初版台語變調程式</vt:lpstr>
      <vt:lpstr>初版台語變調程式</vt:lpstr>
      <vt:lpstr>初版台語變調程式</vt:lpstr>
      <vt:lpstr>初版台語變調程式</vt:lpstr>
      <vt:lpstr>「變調判斷」</vt:lpstr>
      <vt:lpstr>「變調規則表」</vt:lpstr>
      <vt:lpstr>初版台語變調程式_變調結果</vt:lpstr>
      <vt:lpstr>數字調0</vt:lpstr>
      <vt:lpstr>初版台語變調程式_變調結果</vt:lpstr>
      <vt:lpstr>初版台語變調程式_變調結果</vt:lpstr>
      <vt:lpstr>附件檔案說明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台語變調程式說明</dc:title>
  <dc:creator>Wen Han Hsu</dc:creator>
  <cp:lastModifiedBy>jeff.hsu</cp:lastModifiedBy>
  <cp:revision>59</cp:revision>
  <dcterms:created xsi:type="dcterms:W3CDTF">2022-01-24T02:22:45Z</dcterms:created>
  <dcterms:modified xsi:type="dcterms:W3CDTF">2022-02-25T08:59:22Z</dcterms:modified>
</cp:coreProperties>
</file>