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6" r:id="rId8"/>
    <p:sldId id="265" r:id="rId9"/>
    <p:sldId id="267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377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90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65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31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80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38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9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56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79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46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B79A7B3-19CD-4A90-87EE-8003ECD5C5D8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83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B79A7B3-19CD-4A90-87EE-8003ECD5C5D8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92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3thuan5/TauPhahJi-Comma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3thuan5/tai5-uan5_gian5-gi2_kang1-ku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3thuan5/tai5-uan5_gian5-gi2_kang1-ku7/blob/3b87b1771359b0a8a18805100e53e21011b3028e/%E6%96%87%E4%BB%B6/%E5%9F%BA%E6%9C%AC%E7%89%A9%E4%BB%B6.md" TargetMode="External"/><Relationship Id="rId2" Type="http://schemas.openxmlformats.org/officeDocument/2006/relationships/hyperlink" Target="https://github.com/i3thuan5/tai5-uan5_gian5-gi2_kang1-ku7/blob/3b87b1771359b0a8a18805100e53e21011b3028e/%E8%87%BA%E7%81%A3%E8%A8%80%E8%AA%9E%E5%B7%A5%E5%85%B7/%E8%AA%9E%E9%9F%B3%E5%90%88%E6%88%90/__init__.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iSiann/HunLian/blob/4af6cdc65f209e3a7df1e224ad07e5df8e276a07/fatchord-WaveRNN/hokbu-khuanking/gen_tacotron.py#L15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3thuan5/tai5-uan5_gian5-gi2_kang1-ku7/blob/3f130719b2cf02710f3fdc6b5b1ddacb7fbed57f/%E8%87%BA%E7%81%A3%E8%A8%80%E8%AA%9E%E5%B7%A5%E5%85%B7/%E8%AA%9E%E9%9F%B3%E5%90%88%E6%88%90/%E9%96%A9%E5%8D%97%E8%AA%9E%E9%9F%B3%E9%9F%BB/%E8%AE%8A%E8%AA%BF%E5%88%A4%E6%96%B7.p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i3thuan5/tai5-uan5_gian5-gi2_kang1-ku7/blob/3f130719b2cf02710f3fdc6b5b1ddacb7fbed57f/%E8%87%BA%E7%81%A3%E8%A8%80%E8%AA%9E%E5%B7%A5%E5%85%B7/%E8%AA%9E%E9%9F%B3%E5%90%88%E6%88%90/%E9%96%A9%E5%8D%97%E8%AA%9E%E9%9F%B3%E9%9F%BB/%E8%AE%8A%E8%AA%BF/__init__.p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34CB33-2142-49DE-9383-009E881F9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>
                <a:latin typeface="+mj-ea"/>
              </a:rPr>
              <a:t>台語變調程式說明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7621D4-1D91-4A36-AE02-BB45E7034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170229"/>
            <a:ext cx="6801612" cy="579941"/>
          </a:xfrm>
        </p:spPr>
        <p:txBody>
          <a:bodyPr>
            <a:normAutofit/>
          </a:bodyPr>
          <a:lstStyle/>
          <a:p>
            <a:r>
              <a:rPr lang="zh-TW" altLang="en-US" sz="2400" b="1"/>
              <a:t>許文漢</a:t>
            </a:r>
          </a:p>
        </p:txBody>
      </p:sp>
    </p:spTree>
    <p:extLst>
      <p:ext uri="{BB962C8B-B14F-4D97-AF65-F5344CB8AC3E}">
        <p14:creationId xmlns:p14="http://schemas.microsoft.com/office/powerpoint/2010/main" val="2531280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初版台語變調程式</a:t>
            </a:r>
            <a:r>
              <a:rPr lang="en-US" altLang="zh-TW" b="1"/>
              <a:t>_</a:t>
            </a:r>
            <a:r>
              <a:rPr lang="zh-TW" altLang="en-US" b="1"/>
              <a:t>變調結果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E3286B5-CAAF-4D03-8D54-876A80EC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418" y="1110553"/>
            <a:ext cx="10533713" cy="17927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sz="2000">
                <a:latin typeface="+mn-ea"/>
              </a:rPr>
              <a:t>將使用程式變調後的文本，與人工聽音檔校正變調後的正確答案比對，將文本的</a:t>
            </a:r>
            <a:r>
              <a:rPr lang="en-US" altLang="zh-TW" sz="2000">
                <a:latin typeface="+mn-ea"/>
              </a:rPr>
              <a:t>dash</a:t>
            </a:r>
            <a:r>
              <a:rPr lang="zh-TW" altLang="en-US" sz="2000">
                <a:latin typeface="+mn-ea"/>
              </a:rPr>
              <a:t>取代為空格，測試變調的錯誤率。</a:t>
            </a:r>
            <a:endParaRPr lang="en-US" altLang="zh-TW" sz="2000">
              <a:latin typeface="+mn-ea"/>
            </a:endParaRPr>
          </a:p>
          <a:p>
            <a:pPr marL="0" indent="0">
              <a:buNone/>
            </a:pPr>
            <a:r>
              <a:rPr lang="zh-TW" altLang="en-US" sz="2000">
                <a:latin typeface="+mn-ea"/>
              </a:rPr>
              <a:t>因意傳此程式變調後會有數字調</a:t>
            </a:r>
            <a:r>
              <a:rPr lang="en-US" altLang="zh-TW" sz="2000">
                <a:latin typeface="+mn-ea"/>
              </a:rPr>
              <a:t>10</a:t>
            </a:r>
            <a:r>
              <a:rPr lang="zh-TW" altLang="en-US" sz="2000">
                <a:latin typeface="+mn-ea"/>
              </a:rPr>
              <a:t>，而</a:t>
            </a:r>
            <a:r>
              <a:rPr lang="en-US" altLang="zh-TW" sz="2000">
                <a:latin typeface="+mn-ea"/>
              </a:rPr>
              <a:t>M1</a:t>
            </a:r>
            <a:r>
              <a:rPr lang="zh-TW" altLang="en-US" sz="2000">
                <a:latin typeface="+mn-ea"/>
              </a:rPr>
              <a:t>語料在人工校正後並沒有數字調</a:t>
            </a:r>
            <a:r>
              <a:rPr lang="en-US" altLang="zh-TW" sz="2000">
                <a:latin typeface="+mn-ea"/>
              </a:rPr>
              <a:t>10</a:t>
            </a:r>
            <a:r>
              <a:rPr lang="zh-TW" altLang="en-US" sz="2000">
                <a:latin typeface="+mn-ea"/>
              </a:rPr>
              <a:t>，為了統一，經與校正語料的助理討論後，以</a:t>
            </a:r>
            <a:r>
              <a:rPr lang="en-US" altLang="zh-TW" sz="2000">
                <a:latin typeface="+mn-ea"/>
              </a:rPr>
              <a:t>M1</a:t>
            </a:r>
            <a:r>
              <a:rPr lang="zh-TW" altLang="en-US" sz="2000">
                <a:latin typeface="+mn-ea"/>
              </a:rPr>
              <a:t>語料的情況，將變調後的數字調</a:t>
            </a:r>
            <a:r>
              <a:rPr lang="en-US" altLang="zh-TW" sz="2000">
                <a:latin typeface="+mn-ea"/>
              </a:rPr>
              <a:t>10(</a:t>
            </a:r>
            <a:r>
              <a:rPr lang="zh-TW" altLang="en-US" sz="2000">
                <a:latin typeface="+mn-ea"/>
              </a:rPr>
              <a:t>經過程式會變成</a:t>
            </a:r>
            <a:r>
              <a:rPr lang="en-US" altLang="zh-TW" sz="2000">
                <a:latin typeface="+mn-ea"/>
              </a:rPr>
              <a:t>0)</a:t>
            </a:r>
            <a:r>
              <a:rPr lang="zh-TW" altLang="en-US" sz="2000">
                <a:latin typeface="+mn-ea"/>
              </a:rPr>
              <a:t>，替換為數字調</a:t>
            </a:r>
            <a:r>
              <a:rPr lang="en-US" altLang="zh-TW" sz="2000">
                <a:latin typeface="+mn-ea"/>
              </a:rPr>
              <a:t>4</a:t>
            </a:r>
            <a:r>
              <a:rPr lang="zh-TW" altLang="en-US" sz="2000">
                <a:latin typeface="+mn-ea"/>
              </a:rPr>
              <a:t>最為適合。</a:t>
            </a:r>
            <a:endParaRPr lang="en-US" altLang="zh-TW" sz="2000">
              <a:latin typeface="+mn-ea"/>
            </a:endParaRPr>
          </a:p>
          <a:p>
            <a:pPr marL="0" indent="0">
              <a:buNone/>
            </a:pPr>
            <a:r>
              <a:rPr lang="zh-TW" altLang="en-US" sz="2000">
                <a:latin typeface="+mn-ea"/>
              </a:rPr>
              <a:t>以下是錄製</a:t>
            </a:r>
            <a:r>
              <a:rPr lang="en-US" altLang="zh-TW" sz="2000">
                <a:latin typeface="+mn-ea"/>
              </a:rPr>
              <a:t>M1</a:t>
            </a:r>
            <a:r>
              <a:rPr lang="zh-TW" altLang="en-US" sz="2000">
                <a:latin typeface="+mn-ea"/>
              </a:rPr>
              <a:t>語料的語者資訊，以及部分數字調</a:t>
            </a:r>
            <a:r>
              <a:rPr lang="en-US" altLang="zh-TW" sz="2000">
                <a:latin typeface="+mn-ea"/>
              </a:rPr>
              <a:t>0</a:t>
            </a:r>
            <a:r>
              <a:rPr lang="zh-TW" altLang="en-US" sz="2000">
                <a:latin typeface="+mn-ea"/>
              </a:rPr>
              <a:t>替換為數字調</a:t>
            </a:r>
            <a:r>
              <a:rPr lang="en-US" altLang="zh-TW" sz="2000">
                <a:latin typeface="+mn-ea"/>
              </a:rPr>
              <a:t>4</a:t>
            </a:r>
            <a:r>
              <a:rPr lang="zh-TW" altLang="en-US" sz="2000">
                <a:latin typeface="+mn-ea"/>
              </a:rPr>
              <a:t>的範例。</a:t>
            </a:r>
            <a:endParaRPr lang="en-US" altLang="zh-TW" sz="2000">
              <a:latin typeface="+mn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92A3D1-9E6D-413E-88D7-893E96F7ADE4}"/>
              </a:ext>
            </a:extLst>
          </p:cNvPr>
          <p:cNvSpPr txBox="1"/>
          <p:nvPr/>
        </p:nvSpPr>
        <p:spPr>
          <a:xfrm>
            <a:off x="2682308" y="4836859"/>
            <a:ext cx="682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ea"/>
              </a:rPr>
              <a:t>pi1 tsit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TW">
                <a:latin typeface="+mn-ea"/>
              </a:rPr>
              <a:t> kang7 pok8 tsap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TW">
                <a:latin typeface="+mn-ea"/>
              </a:rPr>
              <a:t> goo3 ki7 hun7 koh2 khah2 tsham2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2DE0DC-C338-42FA-98EA-3780ECB1721C}"/>
              </a:ext>
            </a:extLst>
          </p:cNvPr>
          <p:cNvSpPr/>
          <p:nvPr/>
        </p:nvSpPr>
        <p:spPr>
          <a:xfrm>
            <a:off x="2682308" y="6147688"/>
            <a:ext cx="6827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latin typeface="+mn-ea"/>
              </a:rPr>
              <a:t>pi1 tsit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4</a:t>
            </a:r>
            <a:r>
              <a:rPr lang="en-US" altLang="zh-TW">
                <a:latin typeface="+mn-ea"/>
              </a:rPr>
              <a:t> kang7 pok8 tsap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4</a:t>
            </a:r>
            <a:r>
              <a:rPr lang="en-US" altLang="zh-TW">
                <a:latin typeface="+mn-ea"/>
              </a:rPr>
              <a:t> goo3 ki7 hun7 koh2 khah2 tsham2</a:t>
            </a:r>
            <a:endParaRPr lang="fi-FI" altLang="zh-TW">
              <a:latin typeface="+mn-ea"/>
            </a:endParaRP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24A926D7-A098-4FA2-A71E-CE01AB727140}"/>
              </a:ext>
            </a:extLst>
          </p:cNvPr>
          <p:cNvSpPr/>
          <p:nvPr/>
        </p:nvSpPr>
        <p:spPr>
          <a:xfrm>
            <a:off x="3953131" y="5405518"/>
            <a:ext cx="1134208" cy="617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384ABE0-22CA-4DA1-84D3-B2BFCB253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873" y="3290461"/>
            <a:ext cx="6856804" cy="115924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59D5C63-B9B8-4D88-9A50-8675059E20B3}"/>
              </a:ext>
            </a:extLst>
          </p:cNvPr>
          <p:cNvSpPr txBox="1"/>
          <p:nvPr/>
        </p:nvSpPr>
        <p:spPr>
          <a:xfrm>
            <a:off x="5087339" y="552979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n-ea"/>
              </a:rPr>
              <a:t>變調後的結果再將</a:t>
            </a:r>
            <a:r>
              <a:rPr lang="en-US" altLang="zh-TW">
                <a:latin typeface="+mn-ea"/>
              </a:rPr>
              <a:t>0</a:t>
            </a:r>
            <a:r>
              <a:rPr lang="zh-TW" altLang="en-US">
                <a:latin typeface="+mn-ea"/>
              </a:rPr>
              <a:t>替換成</a:t>
            </a:r>
            <a:r>
              <a:rPr lang="en-US" altLang="zh-TW">
                <a:latin typeface="+mn-ea"/>
              </a:rPr>
              <a:t>4</a:t>
            </a:r>
            <a:endParaRPr lang="zh-TW" altLang="en-US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067174-5E73-4C28-98E6-20D190A86F0E}"/>
              </a:ext>
            </a:extLst>
          </p:cNvPr>
          <p:cNvSpPr/>
          <p:nvPr/>
        </p:nvSpPr>
        <p:spPr>
          <a:xfrm>
            <a:off x="5542001" y="290330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latin typeface="+mn-ea"/>
              </a:rPr>
              <a:t>語者資訊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10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初版台語變調程式</a:t>
            </a:r>
            <a:r>
              <a:rPr lang="en-US" altLang="zh-TW" b="1"/>
              <a:t>_</a:t>
            </a:r>
            <a:r>
              <a:rPr lang="zh-TW" altLang="en-US" b="1"/>
              <a:t>變調結果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E3286B5-CAAF-4D03-8D54-876A80EC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5478" y="942347"/>
            <a:ext cx="7641044" cy="423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>
                <a:latin typeface="+mn-ea"/>
              </a:rPr>
              <a:t>最後是</a:t>
            </a:r>
            <a:r>
              <a:rPr lang="en-US" altLang="zh-TW" sz="2000">
                <a:latin typeface="+mn-ea"/>
              </a:rPr>
              <a:t>M1</a:t>
            </a:r>
            <a:r>
              <a:rPr lang="zh-TW" altLang="en-US" sz="2000">
                <a:latin typeface="+mn-ea"/>
              </a:rPr>
              <a:t>語料測試錯誤率使用的部分文本比較，以及錯誤率結果。</a:t>
            </a:r>
            <a:endParaRPr lang="en-US" altLang="zh-TW" sz="200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CAB54F-453D-47FC-AC8E-3AD936898DF1}"/>
              </a:ext>
            </a:extLst>
          </p:cNvPr>
          <p:cNvSpPr/>
          <p:nvPr/>
        </p:nvSpPr>
        <p:spPr>
          <a:xfrm>
            <a:off x="1308187" y="5762889"/>
            <a:ext cx="47214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>
                <a:latin typeface="+mn-ea"/>
              </a:rPr>
              <a:t>Sentence count: 9491</a:t>
            </a:r>
          </a:p>
          <a:p>
            <a:r>
              <a:rPr lang="en-US" altLang="zh-TW" sz="1600">
                <a:latin typeface="+mn-ea"/>
              </a:rPr>
              <a:t>WER:    </a:t>
            </a:r>
            <a:r>
              <a:rPr lang="en-US" altLang="zh-TW" sz="1600">
                <a:solidFill>
                  <a:srgbClr val="FF0000"/>
                </a:solidFill>
                <a:latin typeface="+mn-ea"/>
              </a:rPr>
              <a:t>26.110%</a:t>
            </a:r>
            <a:r>
              <a:rPr lang="en-US" altLang="zh-TW" sz="1600">
                <a:latin typeface="+mn-ea"/>
              </a:rPr>
              <a:t> (     26074 /      99862)</a:t>
            </a:r>
          </a:p>
          <a:p>
            <a:r>
              <a:rPr lang="en-US" altLang="zh-TW" sz="1600">
                <a:latin typeface="+mn-ea"/>
              </a:rPr>
              <a:t>WRR:    73.904% (     73802 /      99862)</a:t>
            </a:r>
          </a:p>
          <a:p>
            <a:r>
              <a:rPr lang="en-US" altLang="zh-TW" sz="1600">
                <a:latin typeface="+mn-ea"/>
              </a:rPr>
              <a:t>SER:    91.581% (      8692 /       9491)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4C370B8-5490-41DC-9945-05EC3FA1A2E7}"/>
              </a:ext>
            </a:extLst>
          </p:cNvPr>
          <p:cNvSpPr txBox="1"/>
          <p:nvPr/>
        </p:nvSpPr>
        <p:spPr>
          <a:xfrm>
            <a:off x="3501062" y="1353950"/>
            <a:ext cx="69857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ea"/>
              </a:rPr>
              <a:t>tai7 uan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TW">
                <a:latin typeface="+mn-ea"/>
              </a:rPr>
              <a:t> su7 iau2 tsu1 tong7 e7 koo7 tuann7 su3 bu3 tai3 sin5</a:t>
            </a:r>
          </a:p>
          <a:p>
            <a:r>
              <a:rPr lang="en-US" altLang="zh-TW">
                <a:latin typeface="+mn-ea"/>
              </a:rPr>
              <a:t>tai7 uan5 su7 iau2 tsu1 tong7 e7 koo7 tuann7 su3 bu3 tai3 sin5</a:t>
            </a:r>
          </a:p>
          <a:p>
            <a:endParaRPr lang="en-US" altLang="zh-TW">
              <a:latin typeface="+mn-ea"/>
            </a:endParaRPr>
          </a:p>
          <a:p>
            <a:r>
              <a:rPr lang="en-US" altLang="zh-TW">
                <a:latin typeface="+mn-ea"/>
              </a:rPr>
              <a:t>soo1 i1 ti3 tsiann7 gueh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zh-TW">
                <a:latin typeface="+mn-ea"/>
              </a:rPr>
              <a:t> tsap4 tshit4</a:t>
            </a:r>
          </a:p>
          <a:p>
            <a:r>
              <a:rPr lang="en-US" altLang="zh-TW">
                <a:latin typeface="+mn-ea"/>
              </a:rPr>
              <a:t>soo1 i1 ti3 tsiann7 gueh4 tsap4 tshit4</a:t>
            </a:r>
          </a:p>
          <a:p>
            <a:endParaRPr lang="en-US" altLang="zh-TW">
              <a:latin typeface="+mn-ea"/>
            </a:endParaRPr>
          </a:p>
          <a:p>
            <a:r>
              <a:rPr lang="en-US" altLang="zh-TW">
                <a:latin typeface="+mn-ea"/>
              </a:rPr>
              <a:t>ing7 kok4 e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TW">
                <a:latin typeface="+mn-ea"/>
              </a:rPr>
              <a:t> tsong1 li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TW">
                <a:latin typeface="+mn-ea"/>
              </a:rPr>
              <a:t> tio3 khi1 koo2</a:t>
            </a:r>
          </a:p>
          <a:p>
            <a:r>
              <a:rPr lang="en-US" altLang="zh-TW">
                <a:latin typeface="+mn-ea"/>
              </a:rPr>
              <a:t>ing7 kok4 e3 tsong1 li2 tio3 khi1 koo2</a:t>
            </a:r>
          </a:p>
          <a:p>
            <a:endParaRPr lang="en-US" altLang="zh-TW">
              <a:latin typeface="+mn-ea"/>
            </a:endParaRPr>
          </a:p>
          <a:p>
            <a:r>
              <a:rPr lang="en-US" altLang="zh-TW">
                <a:latin typeface="+mn-ea"/>
              </a:rPr>
              <a:t>bing3 tsit4 e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TW">
                <a:latin typeface="+mn-ea"/>
              </a:rPr>
              <a:t> koo7 tuann7 su3 bu3 tai3 sin5</a:t>
            </a:r>
          </a:p>
          <a:p>
            <a:r>
              <a:rPr lang="en-US" altLang="zh-TW">
                <a:latin typeface="+mn-ea"/>
              </a:rPr>
              <a:t>bing3 tsit4 e3 koo7 tuann7 su3 bu3 tai3 sin5</a:t>
            </a:r>
          </a:p>
          <a:p>
            <a:endParaRPr lang="en-US" altLang="zh-TW">
              <a:latin typeface="+mn-ea"/>
            </a:endParaRPr>
          </a:p>
          <a:p>
            <a:r>
              <a:rPr lang="en-US" altLang="zh-TW">
                <a:latin typeface="+mn-ea"/>
              </a:rPr>
              <a:t>tsuan7 kang7 beh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TW">
                <a:latin typeface="+mn-ea"/>
              </a:rPr>
              <a:t> tshu1 li1 koo7 tuann1 e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TW">
                <a:latin typeface="+mn-ea"/>
              </a:rPr>
              <a:t> bun3 te5</a:t>
            </a:r>
          </a:p>
          <a:p>
            <a:r>
              <a:rPr lang="en-US" altLang="zh-TW">
                <a:latin typeface="+mn-ea"/>
              </a:rPr>
              <a:t>tsuan7 kang7 beh8 tshu1 li1 koo7 tuann1 e3 bun3 te5</a:t>
            </a:r>
            <a:endParaRPr lang="zh-TW" altLang="en-US">
              <a:latin typeface="+mn-ea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E9D0FD4-63C7-4E54-9977-191D8E3354A4}"/>
              </a:ext>
            </a:extLst>
          </p:cNvPr>
          <p:cNvSpPr txBox="1"/>
          <p:nvPr/>
        </p:nvSpPr>
        <p:spPr>
          <a:xfrm>
            <a:off x="1573757" y="1935165"/>
            <a:ext cx="1486304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>
                <a:latin typeface="+mn-ea"/>
              </a:rPr>
              <a:t>測試文本</a:t>
            </a:r>
            <a:r>
              <a:rPr lang="en-US" altLang="zh-TW">
                <a:latin typeface="+mn-ea"/>
              </a:rPr>
              <a:t>(</a:t>
            </a:r>
            <a:r>
              <a:rPr lang="zh-TW" altLang="en-US">
                <a:latin typeface="+mn-ea"/>
              </a:rPr>
              <a:t>上</a:t>
            </a:r>
            <a:r>
              <a:rPr lang="en-US" altLang="zh-TW">
                <a:latin typeface="+mn-ea"/>
              </a:rPr>
              <a:t>)</a:t>
            </a:r>
          </a:p>
          <a:p>
            <a:pPr algn="ctr"/>
            <a:r>
              <a:rPr lang="en-US" altLang="zh-TW">
                <a:latin typeface="+mn-ea"/>
              </a:rPr>
              <a:t>(test)</a:t>
            </a:r>
          </a:p>
          <a:p>
            <a:pPr algn="ctr"/>
            <a:endParaRPr lang="en-US" altLang="zh-TW">
              <a:latin typeface="+mn-ea"/>
            </a:endParaRPr>
          </a:p>
          <a:p>
            <a:pPr algn="ctr"/>
            <a:r>
              <a:rPr lang="en-US" altLang="zh-TW">
                <a:latin typeface="+mn-ea"/>
              </a:rPr>
              <a:t>v.s.</a:t>
            </a:r>
          </a:p>
          <a:p>
            <a:pPr algn="ctr"/>
            <a:endParaRPr lang="en-US" altLang="zh-TW">
              <a:latin typeface="+mn-ea"/>
            </a:endParaRPr>
          </a:p>
          <a:p>
            <a:pPr algn="ctr"/>
            <a:r>
              <a:rPr lang="zh-TW" altLang="en-US">
                <a:latin typeface="+mn-ea"/>
              </a:rPr>
              <a:t>答案文本</a:t>
            </a:r>
            <a:r>
              <a:rPr lang="en-US" altLang="zh-TW">
                <a:latin typeface="+mn-ea"/>
              </a:rPr>
              <a:t>(</a:t>
            </a:r>
            <a:r>
              <a:rPr lang="zh-TW" altLang="en-US">
                <a:latin typeface="+mn-ea"/>
              </a:rPr>
              <a:t>下</a:t>
            </a:r>
            <a:r>
              <a:rPr lang="en-US" altLang="zh-TW">
                <a:latin typeface="+mn-ea"/>
              </a:rPr>
              <a:t>)</a:t>
            </a:r>
          </a:p>
          <a:p>
            <a:pPr algn="ctr"/>
            <a:r>
              <a:rPr lang="en-US" altLang="zh-TW">
                <a:latin typeface="+mn-ea"/>
              </a:rPr>
              <a:t>(answer)</a:t>
            </a:r>
            <a:endParaRPr lang="zh-TW" altLang="en-US">
              <a:latin typeface="+mn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E1A9DA9-2E12-4D9C-9C72-E2A4ECE1FE9E}"/>
              </a:ext>
            </a:extLst>
          </p:cNvPr>
          <p:cNvSpPr txBox="1"/>
          <p:nvPr/>
        </p:nvSpPr>
        <p:spPr>
          <a:xfrm>
            <a:off x="1919072" y="5397427"/>
            <a:ext cx="2492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+mn-ea"/>
              </a:rPr>
              <a:t>變調後錯誤率測試結果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7C4E96-0120-4D5E-A529-AAB068482185}"/>
              </a:ext>
            </a:extLst>
          </p:cNvPr>
          <p:cNvSpPr txBox="1"/>
          <p:nvPr/>
        </p:nvSpPr>
        <p:spPr>
          <a:xfrm>
            <a:off x="1185830" y="403562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/>
              <a:t>標紅色為跟答案相比</a:t>
            </a:r>
            <a:endParaRPr lang="en-US" altLang="zh-TW"/>
          </a:p>
          <a:p>
            <a:pPr algn="ctr"/>
            <a:r>
              <a:rPr lang="zh-TW" altLang="en-US"/>
              <a:t>變調錯誤的地方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FC5E1B-9B80-4624-A31E-3A94BEA2B486}"/>
              </a:ext>
            </a:extLst>
          </p:cNvPr>
          <p:cNvSpPr/>
          <p:nvPr/>
        </p:nvSpPr>
        <p:spPr>
          <a:xfrm>
            <a:off x="6814469" y="5762888"/>
            <a:ext cx="46021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+mn-ea"/>
              </a:rPr>
              <a:t>Sentence count: 9491</a:t>
            </a:r>
          </a:p>
          <a:p>
            <a:r>
              <a:rPr lang="en-US" altLang="zh-TW" sz="1600" dirty="0">
                <a:latin typeface="+mn-ea"/>
              </a:rPr>
              <a:t>WER:    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69.238%</a:t>
            </a:r>
            <a:r>
              <a:rPr lang="en-US" altLang="zh-TW" sz="1600" dirty="0">
                <a:latin typeface="+mn-ea"/>
              </a:rPr>
              <a:t> (     69142 /      99862)</a:t>
            </a:r>
          </a:p>
          <a:p>
            <a:r>
              <a:rPr lang="en-US" altLang="zh-TW" sz="1600" dirty="0">
                <a:latin typeface="+mn-ea"/>
              </a:rPr>
              <a:t>WRR:    30.775% (     30733 /      99862)</a:t>
            </a:r>
          </a:p>
          <a:p>
            <a:r>
              <a:rPr lang="en-US" altLang="zh-TW" sz="1600" dirty="0">
                <a:latin typeface="+mn-ea"/>
              </a:rPr>
              <a:t>SER:    99.758% (      9468 /       9491)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5E181FA-48FB-4969-86FA-989C90A29AD4}"/>
              </a:ext>
            </a:extLst>
          </p:cNvPr>
          <p:cNvSpPr txBox="1"/>
          <p:nvPr/>
        </p:nvSpPr>
        <p:spPr>
          <a:xfrm>
            <a:off x="7366430" y="5397427"/>
            <a:ext cx="240963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+mn-ea"/>
              </a:rPr>
              <a:t>變調前錯誤率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比較用</a:t>
            </a:r>
            <a:r>
              <a:rPr lang="en-US" altLang="zh-TW" dirty="0">
                <a:latin typeface="+mn-ea"/>
              </a:rPr>
              <a:t>)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493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609025"/>
          </a:xfrm>
        </p:spPr>
        <p:txBody>
          <a:bodyPr>
            <a:normAutofit fontScale="90000"/>
          </a:bodyPr>
          <a:lstStyle/>
          <a:p>
            <a:r>
              <a:rPr lang="zh-TW" altLang="en-US" b="1"/>
              <a:t>附件檔案說明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A391E9-B40A-4486-851D-A03C542BA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08" y="837448"/>
            <a:ext cx="10761784" cy="600421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+mn-ea"/>
              </a:rPr>
              <a:t>M1_1-18.json</a:t>
            </a:r>
            <a:r>
              <a:rPr lang="zh-TW" altLang="en-US" dirty="0">
                <a:latin typeface="+mn-ea"/>
              </a:rPr>
              <a:t> → </a:t>
            </a:r>
            <a:r>
              <a:rPr lang="en-US" altLang="zh-TW" dirty="0">
                <a:latin typeface="+mn-ea"/>
              </a:rPr>
              <a:t>M1</a:t>
            </a:r>
            <a:r>
              <a:rPr lang="zh-TW" altLang="en-US" dirty="0">
                <a:latin typeface="+mn-ea"/>
              </a:rPr>
              <a:t>語料</a:t>
            </a:r>
            <a:r>
              <a:rPr lang="en-US" altLang="zh-TW" dirty="0">
                <a:latin typeface="+mn-ea"/>
              </a:rPr>
              <a:t>json</a:t>
            </a:r>
            <a:r>
              <a:rPr lang="zh-TW" altLang="en-US" dirty="0">
                <a:latin typeface="+mn-ea"/>
              </a:rPr>
              <a:t>檔範例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hanlo.txt </a:t>
            </a:r>
            <a:r>
              <a:rPr lang="zh-TW" altLang="en-US" dirty="0">
                <a:latin typeface="+mn-ea"/>
              </a:rPr>
              <a:t>→ 漢羅台文</a:t>
            </a:r>
            <a:r>
              <a:rPr lang="en-US" altLang="zh-TW" dirty="0">
                <a:latin typeface="+mn-ea"/>
              </a:rPr>
              <a:t>(M1</a:t>
            </a:r>
            <a:r>
              <a:rPr lang="zh-TW" altLang="en-US" dirty="0">
                <a:latin typeface="+mn-ea"/>
              </a:rPr>
              <a:t>語料原始文本</a:t>
            </a:r>
            <a:r>
              <a:rPr lang="en-US" altLang="zh-TW" dirty="0">
                <a:latin typeface="+mn-ea"/>
              </a:rPr>
              <a:t>)</a:t>
            </a:r>
          </a:p>
          <a:p>
            <a:r>
              <a:rPr lang="en-US" altLang="zh-TW" dirty="0">
                <a:latin typeface="+mn-ea"/>
              </a:rPr>
              <a:t>zh.txt </a:t>
            </a:r>
            <a:r>
              <a:rPr lang="zh-TW" altLang="en-US" dirty="0">
                <a:latin typeface="+mn-ea"/>
              </a:rPr>
              <a:t>→ 中文</a:t>
            </a:r>
            <a:r>
              <a:rPr lang="en-US" altLang="zh-TW">
                <a:latin typeface="+mn-ea"/>
              </a:rPr>
              <a:t>(</a:t>
            </a:r>
            <a:r>
              <a:rPr lang="zh-TW" altLang="en-US">
                <a:latin typeface="+mn-ea"/>
              </a:rPr>
              <a:t>人工校正</a:t>
            </a:r>
            <a:r>
              <a:rPr lang="en-US" altLang="zh-TW">
                <a:latin typeface="+mn-ea"/>
              </a:rPr>
              <a:t>M1</a:t>
            </a:r>
            <a:r>
              <a:rPr lang="zh-TW" altLang="en-US">
                <a:latin typeface="+mn-ea"/>
              </a:rPr>
              <a:t>語料時，針對漢羅台文語意新增的</a:t>
            </a:r>
            <a:r>
              <a:rPr lang="en-US" altLang="zh-TW">
                <a:latin typeface="+mn-ea"/>
              </a:rPr>
              <a:t>)</a:t>
            </a:r>
          </a:p>
          <a:p>
            <a:r>
              <a:rPr lang="en-US" altLang="zh-TW">
                <a:latin typeface="+mn-ea"/>
              </a:rPr>
              <a:t>text.txt </a:t>
            </a:r>
            <a:r>
              <a:rPr lang="zh-TW" altLang="en-US">
                <a:latin typeface="+mn-ea"/>
              </a:rPr>
              <a:t>→ 測試文本</a:t>
            </a:r>
            <a:r>
              <a:rPr lang="en-US" altLang="zh-TW">
                <a:latin typeface="+mn-ea"/>
              </a:rPr>
              <a:t>(</a:t>
            </a:r>
            <a:r>
              <a:rPr lang="zh-TW" altLang="en-US">
                <a:latin typeface="+mn-ea"/>
              </a:rPr>
              <a:t>變調前，</a:t>
            </a:r>
            <a:r>
              <a:rPr lang="en-US" altLang="zh-TW">
                <a:latin typeface="+mn-ea"/>
              </a:rPr>
              <a:t> </a:t>
            </a:r>
            <a:r>
              <a:rPr lang="zh-TW" altLang="en-US">
                <a:latin typeface="+mn-ea"/>
              </a:rPr>
              <a:t>取自</a:t>
            </a:r>
            <a:r>
              <a:rPr lang="en-US" altLang="zh-TW">
                <a:latin typeface="+mn-ea"/>
              </a:rPr>
              <a:t>M1</a:t>
            </a:r>
            <a:r>
              <a:rPr lang="zh-TW" altLang="en-US">
                <a:latin typeface="+mn-ea"/>
              </a:rPr>
              <a:t>語料</a:t>
            </a:r>
            <a:r>
              <a:rPr lang="en-US" altLang="zh-TW">
                <a:latin typeface="+mn-ea"/>
              </a:rPr>
              <a:t>json</a:t>
            </a:r>
            <a:r>
              <a:rPr lang="zh-TW" altLang="en-US">
                <a:latin typeface="+mn-ea"/>
              </a:rPr>
              <a:t>檔內台羅數字調的內容</a:t>
            </a:r>
            <a:r>
              <a:rPr lang="en-US" altLang="zh-TW">
                <a:latin typeface="+mn-ea"/>
              </a:rPr>
              <a:t>)</a:t>
            </a:r>
          </a:p>
          <a:p>
            <a:r>
              <a:rPr lang="en-US" altLang="zh-TW">
                <a:latin typeface="+mn-ea"/>
              </a:rPr>
              <a:t>hanlo_tauphahji.txt</a:t>
            </a:r>
            <a:r>
              <a:rPr lang="zh-TW" altLang="en-US">
                <a:latin typeface="+mn-ea"/>
              </a:rPr>
              <a:t> → 機器翻譯過後</a:t>
            </a:r>
            <a:r>
              <a:rPr lang="en-US" altLang="zh-TW">
                <a:latin typeface="+mn-ea"/>
              </a:rPr>
              <a:t>1</a:t>
            </a:r>
            <a:r>
              <a:rPr lang="zh-TW" altLang="en-US">
                <a:latin typeface="+mn-ea"/>
              </a:rPr>
              <a:t>對</a:t>
            </a:r>
            <a:r>
              <a:rPr lang="en-US" altLang="zh-TW">
                <a:latin typeface="+mn-ea"/>
              </a:rPr>
              <a:t>1</a:t>
            </a:r>
            <a:r>
              <a:rPr lang="zh-TW" altLang="en-US">
                <a:latin typeface="+mn-ea"/>
              </a:rPr>
              <a:t>的台文</a:t>
            </a:r>
            <a:r>
              <a:rPr lang="en-US" altLang="zh-TW">
                <a:latin typeface="+mn-ea"/>
              </a:rPr>
              <a:t>(</a:t>
            </a:r>
            <a:r>
              <a:rPr lang="zh-TW" altLang="en-US">
                <a:latin typeface="+mn-ea"/>
              </a:rPr>
              <a:t>以意傳的 </a:t>
            </a:r>
            <a:r>
              <a:rPr lang="en-US" altLang="zh-TW">
                <a:latin typeface="+mn-ea"/>
              </a:rPr>
              <a:t>TauPhahJi-Command</a:t>
            </a:r>
            <a:r>
              <a:rPr lang="zh-TW" altLang="en-US">
                <a:latin typeface="+mn-ea"/>
              </a:rPr>
              <a:t> 翻譯 </a:t>
            </a:r>
            <a:r>
              <a:rPr lang="en-US" altLang="zh-TW">
                <a:latin typeface="+mn-ea"/>
              </a:rPr>
              <a:t>text.txt</a:t>
            </a:r>
            <a:r>
              <a:rPr lang="zh-TW" altLang="en-US">
                <a:latin typeface="+mn-ea"/>
              </a:rPr>
              <a:t> 的內容</a:t>
            </a:r>
            <a:r>
              <a:rPr lang="en-US" altLang="zh-TW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zh-TW" altLang="en-US">
                <a:latin typeface="+mn-ea"/>
              </a:rPr>
              <a:t>程式來源→ </a:t>
            </a:r>
            <a:r>
              <a:rPr lang="en-US" altLang="zh-TW">
                <a:latin typeface="+mn-ea"/>
                <a:hlinkClick r:id="rId2"/>
              </a:rPr>
              <a:t>https://github.com/i3thuan5/TauPhahJi-Command</a:t>
            </a:r>
            <a:endParaRPr lang="zh-TW" altLang="en-US">
              <a:latin typeface="+mn-ea"/>
            </a:endParaRPr>
          </a:p>
          <a:p>
            <a:pPr marL="0" indent="0">
              <a:buNone/>
            </a:pPr>
            <a:r>
              <a:rPr lang="zh-TW" altLang="en-US">
                <a:latin typeface="+mn-ea"/>
              </a:rPr>
              <a:t>安裝 → </a:t>
            </a:r>
            <a:endParaRPr lang="en-US" altLang="zh-TW">
              <a:latin typeface="+mn-ea"/>
            </a:endParaRPr>
          </a:p>
          <a:p>
            <a:pPr marL="0" indent="0">
              <a:buNone/>
            </a:pPr>
            <a:r>
              <a:rPr lang="en-US" altLang="zh-TW">
                <a:latin typeface="+mn-ea"/>
              </a:rPr>
              <a:t>git clone https://github.com/i3thuan5/TauPhahJi-Command.git</a:t>
            </a:r>
          </a:p>
          <a:p>
            <a:pPr marL="0" indent="0">
              <a:buNone/>
            </a:pPr>
            <a:r>
              <a:rPr lang="en-US" altLang="zh-TW">
                <a:latin typeface="+mn-ea"/>
              </a:rPr>
              <a:t>cd TauPhahJi-Command</a:t>
            </a:r>
          </a:p>
          <a:p>
            <a:pPr marL="0" indent="0">
              <a:buNone/>
            </a:pPr>
            <a:r>
              <a:rPr lang="en-US" altLang="zh-TW">
                <a:latin typeface="+mn-ea"/>
              </a:rPr>
              <a:t>python setup.py install</a:t>
            </a:r>
            <a:endParaRPr lang="en-US" altLang="zh-TW" dirty="0">
              <a:latin typeface="+mn-ea"/>
            </a:endParaRPr>
          </a:p>
          <a:p>
            <a:r>
              <a:rPr lang="en-US" altLang="zh-TW">
                <a:latin typeface="+mn-ea"/>
              </a:rPr>
              <a:t>tauphahji.py → </a:t>
            </a:r>
            <a:r>
              <a:rPr lang="zh-TW" altLang="en-US">
                <a:latin typeface="+mn-ea"/>
              </a:rPr>
              <a:t>使用意傳的 </a:t>
            </a:r>
            <a:r>
              <a:rPr lang="en-US" altLang="zh-TW">
                <a:latin typeface="+mn-ea"/>
              </a:rPr>
              <a:t>TauPhahJi-Command</a:t>
            </a:r>
            <a:r>
              <a:rPr lang="zh-TW" altLang="en-US">
                <a:latin typeface="+mn-ea"/>
              </a:rPr>
              <a:t> 將 </a:t>
            </a:r>
            <a:r>
              <a:rPr lang="en-US" altLang="zh-TW">
                <a:latin typeface="+mn-ea"/>
              </a:rPr>
              <a:t>text.txt </a:t>
            </a:r>
            <a:r>
              <a:rPr lang="zh-TW" altLang="en-US">
                <a:latin typeface="+mn-ea"/>
              </a:rPr>
              <a:t>翻譯成 </a:t>
            </a:r>
            <a:r>
              <a:rPr lang="en-US" altLang="zh-TW">
                <a:latin typeface="+mn-ea"/>
              </a:rPr>
              <a:t>hanlo_tauphahji.txt </a:t>
            </a:r>
          </a:p>
          <a:p>
            <a:r>
              <a:rPr lang="en-US" altLang="zh-TW">
                <a:latin typeface="+mn-ea"/>
              </a:rPr>
              <a:t>tone</a:t>
            </a:r>
            <a:r>
              <a:rPr lang="en-US" altLang="zh-TW" dirty="0">
                <a:latin typeface="+mn-ea"/>
              </a:rPr>
              <a:t>_change.py</a:t>
            </a:r>
            <a:r>
              <a:rPr lang="zh-TW" altLang="en-US" dirty="0">
                <a:latin typeface="+mn-ea"/>
              </a:rPr>
              <a:t> → 初版台語</a:t>
            </a:r>
            <a:r>
              <a:rPr lang="zh-TW" altLang="en-US">
                <a:latin typeface="+mn-ea"/>
              </a:rPr>
              <a:t>變調程式</a:t>
            </a:r>
            <a:endParaRPr lang="en-US" altLang="zh-TW">
              <a:latin typeface="+mn-ea"/>
            </a:endParaRPr>
          </a:p>
          <a:p>
            <a:r>
              <a:rPr lang="en-US" altLang="zh-TW">
                <a:solidFill>
                  <a:schemeClr val="tx1"/>
                </a:solidFill>
                <a:latin typeface="+mn-ea"/>
              </a:rPr>
              <a:t>tone_change_print.py</a:t>
            </a:r>
            <a:r>
              <a:rPr lang="zh-TW" altLang="en-US">
                <a:latin typeface="+mn-ea"/>
              </a:rPr>
              <a:t> → 可另外輸出較詳細的</a:t>
            </a:r>
            <a:r>
              <a:rPr lang="en-US" altLang="zh-TW">
                <a:solidFill>
                  <a:schemeClr val="tx1"/>
                </a:solidFill>
                <a:latin typeface="+mn-ea"/>
              </a:rPr>
              <a:t>M1</a:t>
            </a:r>
            <a:r>
              <a:rPr lang="zh-TW" altLang="en-US">
                <a:solidFill>
                  <a:schemeClr val="tx1"/>
                </a:solidFill>
                <a:latin typeface="+mn-ea"/>
              </a:rPr>
              <a:t>語料變調流程</a:t>
            </a:r>
            <a:endParaRPr lang="en-US" altLang="zh-TW">
              <a:solidFill>
                <a:schemeClr val="tx1"/>
              </a:solidFill>
              <a:latin typeface="+mn-ea"/>
            </a:endParaRPr>
          </a:p>
          <a:p>
            <a:r>
              <a:rPr lang="en-US" altLang="zh-TW">
                <a:solidFill>
                  <a:schemeClr val="tx1"/>
                </a:solidFill>
                <a:latin typeface="+mn-ea"/>
              </a:rPr>
              <a:t>M1</a:t>
            </a:r>
            <a:r>
              <a:rPr lang="zh-TW" altLang="en-US">
                <a:solidFill>
                  <a:schemeClr val="tx1"/>
                </a:solidFill>
                <a:latin typeface="+mn-ea"/>
              </a:rPr>
              <a:t>變調流程</a:t>
            </a:r>
            <a:r>
              <a:rPr lang="en-US" altLang="zh-TW">
                <a:solidFill>
                  <a:schemeClr val="tx1"/>
                </a:solidFill>
                <a:latin typeface="+mn-ea"/>
              </a:rPr>
              <a:t>.txt</a:t>
            </a:r>
            <a:r>
              <a:rPr lang="zh-TW" altLang="en-US">
                <a:latin typeface="+mn-ea"/>
              </a:rPr>
              <a:t> → 較詳細的</a:t>
            </a:r>
            <a:r>
              <a:rPr lang="en-US" altLang="zh-TW">
                <a:solidFill>
                  <a:schemeClr val="tx1"/>
                </a:solidFill>
                <a:latin typeface="+mn-ea"/>
              </a:rPr>
              <a:t>M1</a:t>
            </a:r>
            <a:r>
              <a:rPr lang="zh-TW" altLang="en-US">
                <a:solidFill>
                  <a:schemeClr val="tx1"/>
                </a:solidFill>
                <a:latin typeface="+mn-ea"/>
              </a:rPr>
              <a:t>語料變調流程</a:t>
            </a:r>
            <a:endParaRPr lang="en-US" altLang="zh-TW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683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609025"/>
          </a:xfrm>
        </p:spPr>
        <p:txBody>
          <a:bodyPr>
            <a:normAutofit fontScale="90000"/>
          </a:bodyPr>
          <a:lstStyle/>
          <a:p>
            <a:r>
              <a:rPr lang="zh-TW" altLang="en-US" b="1"/>
              <a:t>附件檔案說明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A391E9-B40A-4486-851D-A03C542BA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317" y="1073597"/>
            <a:ext cx="9057365" cy="4069903"/>
          </a:xfrm>
        </p:spPr>
        <p:txBody>
          <a:bodyPr>
            <a:normAutofit/>
          </a:bodyPr>
          <a:lstStyle/>
          <a:p>
            <a:r>
              <a:rPr lang="en-US" altLang="zh-TW">
                <a:latin typeface="+mn-ea"/>
              </a:rPr>
              <a:t>changed_dash.txt </a:t>
            </a:r>
            <a:r>
              <a:rPr lang="zh-TW" altLang="en-US">
                <a:latin typeface="+mn-ea"/>
              </a:rPr>
              <a:t>→ 變調後文本</a:t>
            </a:r>
            <a:r>
              <a:rPr lang="en-US" altLang="zh-TW">
                <a:latin typeface="+mn-ea"/>
              </a:rPr>
              <a:t>(</a:t>
            </a:r>
            <a:r>
              <a:rPr lang="zh-TW" altLang="en-US">
                <a:latin typeface="+mn-ea"/>
              </a:rPr>
              <a:t>測試文本變調後的結果</a:t>
            </a:r>
            <a:r>
              <a:rPr lang="en-US" altLang="zh-TW">
                <a:latin typeface="+mn-ea"/>
              </a:rPr>
              <a:t>)</a:t>
            </a:r>
          </a:p>
          <a:p>
            <a:r>
              <a:rPr lang="en-US" altLang="zh-TW">
                <a:latin typeface="+mn-ea"/>
              </a:rPr>
              <a:t>changed.txt </a:t>
            </a:r>
            <a:r>
              <a:rPr lang="zh-TW" altLang="en-US">
                <a:latin typeface="+mn-ea"/>
              </a:rPr>
              <a:t>→ </a:t>
            </a:r>
            <a:r>
              <a:rPr lang="en-US" altLang="zh-TW">
                <a:latin typeface="+mn-ea"/>
              </a:rPr>
              <a:t>changed_dash.txt</a:t>
            </a:r>
            <a:r>
              <a:rPr lang="zh-TW" altLang="en-US">
                <a:latin typeface="+mn-ea"/>
              </a:rPr>
              <a:t> 將 </a:t>
            </a:r>
            <a:r>
              <a:rPr lang="en-US" altLang="zh-TW">
                <a:latin typeface="+mn-ea"/>
              </a:rPr>
              <a:t>dash</a:t>
            </a:r>
            <a:r>
              <a:rPr lang="zh-TW" altLang="en-US">
                <a:latin typeface="+mn-ea"/>
              </a:rPr>
              <a:t> 取代為空格</a:t>
            </a:r>
            <a:endParaRPr lang="en-US" altLang="zh-TW">
              <a:latin typeface="+mn-ea"/>
            </a:endParaRPr>
          </a:p>
          <a:p>
            <a:r>
              <a:rPr lang="en-US" altLang="zh-TW">
                <a:latin typeface="+mn-ea"/>
              </a:rPr>
              <a:t>changed_0to4.txt </a:t>
            </a:r>
            <a:r>
              <a:rPr lang="zh-TW" altLang="en-US">
                <a:latin typeface="+mn-ea"/>
              </a:rPr>
              <a:t>→ </a:t>
            </a:r>
            <a:r>
              <a:rPr lang="en-US" altLang="zh-TW">
                <a:latin typeface="+mn-ea"/>
              </a:rPr>
              <a:t>changed.txt</a:t>
            </a:r>
            <a:r>
              <a:rPr lang="zh-TW" altLang="en-US">
                <a:latin typeface="+mn-ea"/>
              </a:rPr>
              <a:t> 把「</a:t>
            </a:r>
            <a:r>
              <a:rPr lang="en-US" altLang="zh-TW">
                <a:latin typeface="+mn-ea"/>
              </a:rPr>
              <a:t>0</a:t>
            </a:r>
            <a:r>
              <a:rPr lang="zh-TW" altLang="en-US">
                <a:latin typeface="+mn-ea"/>
              </a:rPr>
              <a:t>」取代成「</a:t>
            </a:r>
            <a:r>
              <a:rPr lang="en-US" altLang="zh-TW">
                <a:latin typeface="+mn-ea"/>
              </a:rPr>
              <a:t>4</a:t>
            </a:r>
            <a:r>
              <a:rPr lang="zh-TW" altLang="en-US">
                <a:latin typeface="+mn-ea"/>
              </a:rPr>
              <a:t>」</a:t>
            </a:r>
            <a:endParaRPr lang="en-US" altLang="zh-TW">
              <a:latin typeface="+mn-ea"/>
            </a:endParaRPr>
          </a:p>
          <a:p>
            <a:r>
              <a:rPr lang="en-US" altLang="zh-TW">
                <a:latin typeface="+mn-ea"/>
              </a:rPr>
              <a:t>answer_dash.txt </a:t>
            </a:r>
            <a:r>
              <a:rPr lang="zh-TW" altLang="en-US">
                <a:latin typeface="+mn-ea"/>
              </a:rPr>
              <a:t>→ 人工聽音檔將測試文本校正變調後的正確答案</a:t>
            </a:r>
            <a:endParaRPr lang="en-US" altLang="zh-TW">
              <a:latin typeface="+mn-ea"/>
            </a:endParaRPr>
          </a:p>
          <a:p>
            <a:r>
              <a:rPr lang="en-US" altLang="zh-TW">
                <a:latin typeface="+mn-ea"/>
              </a:rPr>
              <a:t>answer.txt </a:t>
            </a:r>
            <a:r>
              <a:rPr lang="zh-TW" altLang="en-US">
                <a:latin typeface="+mn-ea"/>
              </a:rPr>
              <a:t>→ </a:t>
            </a:r>
            <a:r>
              <a:rPr lang="en-US" altLang="zh-TW">
                <a:latin typeface="+mn-ea"/>
              </a:rPr>
              <a:t>answer_dash.txt</a:t>
            </a:r>
            <a:r>
              <a:rPr lang="zh-TW" altLang="en-US">
                <a:latin typeface="+mn-ea"/>
              </a:rPr>
              <a:t> 將 </a:t>
            </a:r>
            <a:r>
              <a:rPr lang="en-US" altLang="zh-TW">
                <a:latin typeface="+mn-ea"/>
              </a:rPr>
              <a:t>dash</a:t>
            </a:r>
            <a:r>
              <a:rPr lang="zh-TW" altLang="en-US">
                <a:latin typeface="+mn-ea"/>
              </a:rPr>
              <a:t> 取代為空格</a:t>
            </a:r>
            <a:endParaRPr lang="en-US" altLang="zh-TW">
              <a:latin typeface="+mn-ea"/>
            </a:endParaRPr>
          </a:p>
          <a:p>
            <a:r>
              <a:rPr lang="en-US" altLang="zh-TW">
                <a:latin typeface="+mn-ea"/>
              </a:rPr>
              <a:t>WER.txt </a:t>
            </a:r>
            <a:r>
              <a:rPr lang="zh-TW" altLang="en-US">
                <a:latin typeface="+mn-ea"/>
              </a:rPr>
              <a:t>→ 將 </a:t>
            </a:r>
            <a:r>
              <a:rPr lang="en-US" altLang="zh-TW">
                <a:latin typeface="+mn-ea"/>
              </a:rPr>
              <a:t>changed_0to4.txt</a:t>
            </a:r>
            <a:r>
              <a:rPr lang="zh-TW" altLang="en-US">
                <a:latin typeface="+mn-ea"/>
              </a:rPr>
              <a:t> 當作測試，</a:t>
            </a:r>
            <a:r>
              <a:rPr lang="en-US" altLang="zh-TW">
                <a:latin typeface="+mn-ea"/>
              </a:rPr>
              <a:t>answer.txt </a:t>
            </a:r>
            <a:r>
              <a:rPr lang="zh-TW" altLang="en-US">
                <a:latin typeface="+mn-ea"/>
              </a:rPr>
              <a:t>當作答案，計算錯誤率的結果</a:t>
            </a:r>
            <a:endParaRPr lang="en-US" altLang="zh-TW">
              <a:latin typeface="+mn-ea"/>
            </a:endParaRPr>
          </a:p>
          <a:p>
            <a:pPr marL="0" indent="0">
              <a:buNone/>
            </a:pPr>
            <a:r>
              <a:rPr lang="zh-TW" altLang="en-US">
                <a:latin typeface="+mn-ea"/>
              </a:rPr>
              <a:t>計算錯誤率使用的套件如下</a:t>
            </a:r>
            <a:endParaRPr lang="en-US" altLang="zh-TW">
              <a:latin typeface="+mn-ea"/>
            </a:endParaRPr>
          </a:p>
          <a:p>
            <a:pPr marL="0" indent="0">
              <a:buNone/>
            </a:pPr>
            <a:r>
              <a:rPr lang="zh-TW" altLang="en-US">
                <a:latin typeface="+mn-ea"/>
              </a:rPr>
              <a:t>安裝 → </a:t>
            </a:r>
            <a:r>
              <a:rPr lang="en-US" altLang="zh-TW">
                <a:latin typeface="+mn-ea"/>
              </a:rPr>
              <a:t>pip install asr-evaluation</a:t>
            </a:r>
          </a:p>
          <a:p>
            <a:pPr marL="0" indent="0">
              <a:buNone/>
            </a:pPr>
            <a:r>
              <a:rPr lang="zh-TW" altLang="zh-TW">
                <a:latin typeface="+mn-ea"/>
              </a:rPr>
              <a:t>混淆矩陣</a:t>
            </a:r>
            <a:r>
              <a:rPr lang="zh-TW" altLang="en-US">
                <a:latin typeface="+mn-ea"/>
              </a:rPr>
              <a:t> → </a:t>
            </a:r>
            <a:r>
              <a:rPr lang="en-US" altLang="zh-TW">
                <a:latin typeface="+mn-ea"/>
              </a:rPr>
              <a:t>wer -c ./answer.txt ./changed_0to4.txt &gt; WER.txt</a:t>
            </a:r>
          </a:p>
          <a:p>
            <a:r>
              <a:rPr lang="en-US" altLang="zh-TW">
                <a:latin typeface="+mn-ea"/>
              </a:rPr>
              <a:t>ORI_WER.txt</a:t>
            </a:r>
            <a:r>
              <a:rPr lang="zh-TW" altLang="en-US">
                <a:latin typeface="+mn-ea"/>
              </a:rPr>
              <a:t> →將 </a:t>
            </a:r>
            <a:r>
              <a:rPr lang="en-US" altLang="zh-TW">
                <a:latin typeface="+mn-ea"/>
              </a:rPr>
              <a:t>text.txt</a:t>
            </a:r>
            <a:r>
              <a:rPr lang="zh-TW" altLang="en-US">
                <a:latin typeface="+mn-ea"/>
              </a:rPr>
              <a:t> 當作測試，</a:t>
            </a:r>
            <a:r>
              <a:rPr lang="en-US" altLang="zh-TW">
                <a:latin typeface="+mn-ea"/>
              </a:rPr>
              <a:t>answer.txt </a:t>
            </a:r>
            <a:r>
              <a:rPr lang="zh-TW" altLang="en-US">
                <a:latin typeface="+mn-ea"/>
              </a:rPr>
              <a:t>當作答案，計算錯誤率的結果</a:t>
            </a:r>
            <a:endParaRPr lang="en-US" altLang="zh-TW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752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4203"/>
            <a:ext cx="7729728" cy="793770"/>
          </a:xfrm>
        </p:spPr>
        <p:txBody>
          <a:bodyPr>
            <a:normAutofit/>
          </a:bodyPr>
          <a:lstStyle/>
          <a:p>
            <a:r>
              <a:rPr lang="zh-TW" altLang="en-US" b="1"/>
              <a:t>目標與方法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C7ECDB-2A9B-4949-83DE-B25F96A7B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952" y="1407122"/>
            <a:ext cx="10078095" cy="5310201"/>
          </a:xfrm>
        </p:spPr>
        <p:txBody>
          <a:bodyPr>
            <a:normAutofit/>
          </a:bodyPr>
          <a:lstStyle/>
          <a:p>
            <a:r>
              <a:rPr lang="zh-TW" altLang="en-US" sz="2400">
                <a:latin typeface="+mn-ea"/>
              </a:rPr>
              <a:t>目標：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latin typeface="+mn-ea"/>
              </a:rPr>
              <a:t>目前現有台語語料的調號皆為本調，但台語在實際應用時有許多變調規則需要考慮，因此希望做出一個程式，能將台羅拼音數字調的本調自動轉換成變調，以變調後的台語語料進行台語</a:t>
            </a:r>
            <a:r>
              <a:rPr lang="en-US" altLang="zh-TW" sz="2400">
                <a:latin typeface="+mn-ea"/>
              </a:rPr>
              <a:t>TTS</a:t>
            </a:r>
            <a:r>
              <a:rPr lang="zh-TW" altLang="en-US" sz="2400">
                <a:latin typeface="+mn-ea"/>
              </a:rPr>
              <a:t>系統的發音改善。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endParaRPr lang="en-US" altLang="zh-TW" sz="2400">
              <a:latin typeface="+mn-ea"/>
            </a:endParaRPr>
          </a:p>
          <a:p>
            <a:r>
              <a:rPr lang="zh-TW" altLang="en-US" sz="2400">
                <a:latin typeface="+mn-ea"/>
              </a:rPr>
              <a:t>方法：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latin typeface="+mn-ea"/>
              </a:rPr>
              <a:t>使用意傳開源的臺灣言語工具</a:t>
            </a:r>
            <a:r>
              <a:rPr lang="en-US" altLang="zh-TW" sz="2000">
                <a:latin typeface="+mn-ea"/>
              </a:rPr>
              <a:t>(</a:t>
            </a:r>
            <a:r>
              <a:rPr lang="nb-NO" altLang="zh-TW" sz="2000">
                <a:latin typeface="+mn-ea"/>
              </a:rPr>
              <a:t>pip install tai5-uan5_gian5-gi2_kang1-ku7</a:t>
            </a:r>
            <a:r>
              <a:rPr lang="en-US" altLang="zh-TW" sz="200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zh-TW" altLang="en-US" sz="2400">
                <a:latin typeface="+mn-ea"/>
              </a:rPr>
              <a:t>→</a:t>
            </a:r>
            <a:r>
              <a:rPr lang="en-US" altLang="zh-TW" sz="2400">
                <a:latin typeface="+mn-ea"/>
                <a:hlinkClick r:id="rId2"/>
              </a:rPr>
              <a:t>https://github.com/i3thuan5/tai5-uan5_gian5-gi2_kang1-ku7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latin typeface="+mn-ea"/>
              </a:rPr>
              <a:t>擷取其中含有變調功能的程式碼，整理成一初版程式，並以現有校正好台語變調的語料測試變調前後的錯誤率。</a:t>
            </a:r>
            <a:endParaRPr lang="en-US" altLang="zh-TW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060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初版台語變調程式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3B06E6-7173-41BA-96BA-799498B6980A}"/>
              </a:ext>
            </a:extLst>
          </p:cNvPr>
          <p:cNvSpPr txBox="1"/>
          <p:nvPr/>
        </p:nvSpPr>
        <p:spPr>
          <a:xfrm>
            <a:off x="7077809" y="1336430"/>
            <a:ext cx="48885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程式碼來源→</a:t>
            </a:r>
            <a:endParaRPr lang="en-US" altLang="zh-TW"/>
          </a:p>
          <a:p>
            <a:r>
              <a:rPr lang="en-US" altLang="zh-TW">
                <a:hlinkClick r:id="rId2"/>
              </a:rPr>
              <a:t>https://github.com/i3thuan5/tai5-uan5_gian5-gi2_kang1-ku7/blob/3b87b1771359b0a8a18805100e53e21011b3028e/%E8%87%BA%E7%81%A3%E8%A8%80%E8%AA%9E%E5%B7%A5%E5%85%B7/%E8%AA%9E%E9%9F%B3%E5%90%88%E6%88%90/__init__.py</a:t>
            </a:r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029D8F3-9755-40FA-8CB7-5262CCC1C311}"/>
              </a:ext>
            </a:extLst>
          </p:cNvPr>
          <p:cNvSpPr txBox="1"/>
          <p:nvPr/>
        </p:nvSpPr>
        <p:spPr>
          <a:xfrm>
            <a:off x="7077809" y="3881367"/>
            <a:ext cx="4888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臺灣言語工具程式用法簡介→</a:t>
            </a:r>
            <a:endParaRPr lang="en-US" altLang="zh-TW">
              <a:hlinkClick r:id="rId3"/>
            </a:endParaRPr>
          </a:p>
          <a:p>
            <a:r>
              <a:rPr lang="en-US" altLang="zh-TW">
                <a:hlinkClick r:id="rId3"/>
              </a:rPr>
              <a:t>https://github.com/i3thuan5/tai5-uan5_gian5-gi2_kang1-ku7/blob/3b87b1771359b0a8a18805100e53e21011b3028e/%E6%96%87%E4%BB%B6/%E5%9F%BA%E6%9C%AC%E7%89%A9%E4%BB%B6.md</a:t>
            </a:r>
            <a:endParaRPr lang="zh-TW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AE0BFF-A071-4DDD-86D5-3AF0076CF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15" y="988267"/>
            <a:ext cx="6271846" cy="57861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臺灣言語工具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解析整理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拆文分析器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拆文分析器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臺灣言語工具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語音合成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閩南語音韻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變調判斷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變調判斷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臺灣言語工具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音標系統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閩南語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臺灣閩南語羅馬字拼音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臺灣閩南語羅馬字拼音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 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'changed_dash.txt'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'w'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'hanlo_tauphahji.txt'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f1: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'text.txt'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f2: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zip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(f1.readlines()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f2.readlines()):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句物件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拆文分析器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對齊句物件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(x.strip()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y.strip())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結果句物件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句物件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轉音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臺灣閩南語羅馬字拼音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函式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音值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判斷陣列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變調判斷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判斷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結果句物件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 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詞物件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原底詞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zip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結果句物件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網出詞物件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句物件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網出詞物件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()):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新陣列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[]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原底字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zip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詞物件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內底字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原底詞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內底字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變調方式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判斷陣列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[i]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變調方式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變調判斷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愛提掉的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pass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else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新陣列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原底字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.khóopih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.join(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變調方式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a = re.split(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|--|-'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y.strip())[i][:-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變調前的拼音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需要的台羅拼音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，拿掉數字調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 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變調後的拼音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含有不要的國際拼音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，保留數字調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數字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只留下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0)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a + b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'--'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型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'--'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新陣列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i +=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詞物件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內底字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新陣列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target 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結果句物件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看音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fo.write(target +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f1.close()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f2.close()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fo.close()</a:t>
            </a:r>
            <a:endParaRPr kumimoji="0" lang="zh-TW" altLang="zh-TW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0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初版台語變調程式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03AEB0-EBA0-47E8-8A78-B2A8890E6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11923" y="1233365"/>
            <a:ext cx="8968154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句物件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拆文分析器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對齊句物件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(line.strip()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line.strip())</a:t>
            </a:r>
            <a:endParaRPr kumimoji="0" lang="zh-TW" altLang="zh-TW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5DF213-3DB7-41EE-8424-B0E0D89B9BAB}"/>
              </a:ext>
            </a:extLst>
          </p:cNvPr>
          <p:cNvSpPr/>
          <p:nvPr/>
        </p:nvSpPr>
        <p:spPr>
          <a:xfrm>
            <a:off x="7007470" y="1259179"/>
            <a:ext cx="1600199" cy="479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32A358-F6FB-427D-A670-A99A4923367C}"/>
              </a:ext>
            </a:extLst>
          </p:cNvPr>
          <p:cNvSpPr/>
          <p:nvPr/>
        </p:nvSpPr>
        <p:spPr>
          <a:xfrm>
            <a:off x="8776189" y="1260796"/>
            <a:ext cx="1600199" cy="479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DB2BBB8-EF4E-495F-81A0-6739F2E798E5}"/>
              </a:ext>
            </a:extLst>
          </p:cNvPr>
          <p:cNvSpPr txBox="1">
            <a:spLocks/>
          </p:cNvSpPr>
          <p:nvPr/>
        </p:nvSpPr>
        <p:spPr>
          <a:xfrm>
            <a:off x="1056952" y="2610853"/>
            <a:ext cx="10078095" cy="3763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+mn-ea"/>
              </a:rPr>
              <a:t>說明：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latin typeface="+mn-ea"/>
              </a:rPr>
              <a:t>此處的輸入為，</a:t>
            </a:r>
            <a:r>
              <a:rPr lang="zh-TW" altLang="en-US" sz="2400" dirty="0">
                <a:latin typeface="+mn-ea"/>
              </a:rPr>
              <a:t>一句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台文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物件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.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型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2400">
                <a:latin typeface="+mn-ea"/>
              </a:rPr>
              <a:t>配</a:t>
            </a:r>
            <a:r>
              <a:rPr lang="zh-TW" altLang="en-US" sz="2400" dirty="0">
                <a:latin typeface="+mn-ea"/>
              </a:rPr>
              <a:t>一句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台文的台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羅拼音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物件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.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音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，且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前後字數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要一樣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，以讓後續</a:t>
            </a:r>
            <a:r>
              <a:rPr lang="zh-TW" altLang="en-US" sz="2400">
                <a:latin typeface="+mn-ea"/>
              </a:rPr>
              <a:t>判斷變調條件使用</a:t>
            </a:r>
            <a:endParaRPr lang="en-US" altLang="zh-TW" sz="24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2400">
                <a:solidFill>
                  <a:schemeClr val="tx1"/>
                </a:solidFill>
                <a:latin typeface="+mn-ea"/>
              </a:rPr>
              <a:t>EX</a:t>
            </a:r>
            <a:r>
              <a:rPr lang="en-US" altLang="zh-TW" sz="2400" dirty="0">
                <a:solidFill>
                  <a:schemeClr val="tx1"/>
                </a:solidFill>
                <a:latin typeface="+mn-ea"/>
              </a:rPr>
              <a:t>.</a:t>
            </a: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+mn-ea"/>
              </a:rPr>
              <a:t>'</a:t>
            </a: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臺語工具</a:t>
            </a:r>
            <a:r>
              <a:rPr lang="en-US" altLang="zh-TW" sz="2400" dirty="0">
                <a:solidFill>
                  <a:schemeClr val="tx1"/>
                </a:solidFill>
                <a:latin typeface="+mn-ea"/>
              </a:rPr>
              <a:t>', 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'tai5-gi2 kang1-ku7’</a:t>
            </a:r>
            <a:endParaRPr lang="en-US" altLang="zh-TW" sz="24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程式來源</a:t>
            </a:r>
            <a:r>
              <a:rPr lang="zh-TW" altLang="en-US" sz="2400" dirty="0">
                <a:latin typeface="+mn-ea"/>
              </a:rPr>
              <a:t>→</a:t>
            </a:r>
            <a:endParaRPr lang="en-US" altLang="zh-TW" sz="24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+mn-ea"/>
                <a:hlinkClick r:id="rId2"/>
              </a:rPr>
              <a:t>https://github.com/SuiSiann/HunLian/blob/4af6cdc65f209e3a7df1e224ad07e5df8e276a07/fatchord-WaveRNN/hokbu-khuanking/gen_tacotron.py</a:t>
            </a:r>
            <a:r>
              <a:rPr lang="en-US" altLang="zh-TW" sz="2400">
                <a:solidFill>
                  <a:schemeClr val="tx1"/>
                </a:solidFill>
                <a:latin typeface="+mn-ea"/>
                <a:hlinkClick r:id="rId2"/>
              </a:rPr>
              <a:t>#L156</a:t>
            </a:r>
            <a:endParaRPr lang="en-US" altLang="zh-TW" sz="24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en-US" altLang="zh-TW" sz="24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en-US" altLang="zh-TW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18AB3B8-EE38-4906-9658-AC0684AC4DFC}"/>
              </a:ext>
            </a:extLst>
          </p:cNvPr>
          <p:cNvSpPr txBox="1"/>
          <p:nvPr/>
        </p:nvSpPr>
        <p:spPr>
          <a:xfrm>
            <a:off x="6125899" y="1804130"/>
            <a:ext cx="248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>
                <a:latin typeface="+mn-ea"/>
              </a:rPr>
              <a:t>(</a:t>
            </a:r>
            <a:r>
              <a:rPr lang="zh-TW" altLang="en-US" sz="2000" b="1">
                <a:latin typeface="+mn-ea"/>
              </a:rPr>
              <a:t>章，句，字</a:t>
            </a:r>
            <a:r>
              <a:rPr lang="en-US" altLang="zh-TW" sz="2000" b="1">
                <a:latin typeface="+mn-ea"/>
              </a:rPr>
              <a:t>)</a:t>
            </a:r>
            <a:r>
              <a:rPr lang="zh-TW" altLang="en-US" sz="2000" b="1">
                <a:latin typeface="+mn-ea"/>
              </a:rPr>
              <a:t>物件</a:t>
            </a:r>
            <a:r>
              <a:rPr lang="en-US" altLang="zh-TW" sz="2000" b="1">
                <a:latin typeface="+mn-ea"/>
              </a:rPr>
              <a:t>.</a:t>
            </a:r>
            <a:r>
              <a:rPr lang="zh-TW" altLang="en-US" sz="2000" b="1">
                <a:solidFill>
                  <a:srgbClr val="FF0000"/>
                </a:solidFill>
                <a:latin typeface="+mn-ea"/>
              </a:rPr>
              <a:t>型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B9B5EF6-CD49-4CDE-81F8-D3935C038A83}"/>
              </a:ext>
            </a:extLst>
          </p:cNvPr>
          <p:cNvSpPr txBox="1"/>
          <p:nvPr/>
        </p:nvSpPr>
        <p:spPr>
          <a:xfrm>
            <a:off x="8676081" y="1784016"/>
            <a:ext cx="248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>
                <a:latin typeface="+mn-ea"/>
              </a:rPr>
              <a:t>(</a:t>
            </a:r>
            <a:r>
              <a:rPr lang="zh-TW" altLang="en-US" sz="2000" b="1">
                <a:latin typeface="+mn-ea"/>
              </a:rPr>
              <a:t>章，句，字</a:t>
            </a:r>
            <a:r>
              <a:rPr lang="en-US" altLang="zh-TW" sz="2000" b="1">
                <a:latin typeface="+mn-ea"/>
              </a:rPr>
              <a:t>)</a:t>
            </a:r>
            <a:r>
              <a:rPr lang="zh-TW" altLang="en-US" sz="2000" b="1">
                <a:latin typeface="+mn-ea"/>
              </a:rPr>
              <a:t>物件</a:t>
            </a:r>
            <a:r>
              <a:rPr lang="en-US" altLang="zh-TW" sz="2000" b="1">
                <a:latin typeface="+mn-ea"/>
              </a:rPr>
              <a:t>.</a:t>
            </a:r>
            <a:r>
              <a:rPr lang="zh-TW" altLang="en-US" sz="2000" b="1">
                <a:solidFill>
                  <a:srgbClr val="FF0000"/>
                </a:solidFill>
                <a:latin typeface="+mn-ea"/>
              </a:rPr>
              <a:t>音</a:t>
            </a:r>
          </a:p>
        </p:txBody>
      </p:sp>
    </p:spTree>
    <p:extLst>
      <p:ext uri="{BB962C8B-B14F-4D97-AF65-F5344CB8AC3E}">
        <p14:creationId xmlns:p14="http://schemas.microsoft.com/office/powerpoint/2010/main" val="97365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初版台語變調程式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DB2BBB8-EF4E-495F-81A0-6739F2E798E5}"/>
              </a:ext>
            </a:extLst>
          </p:cNvPr>
          <p:cNvSpPr txBox="1">
            <a:spLocks/>
          </p:cNvSpPr>
          <p:nvPr/>
        </p:nvSpPr>
        <p:spPr>
          <a:xfrm>
            <a:off x="768271" y="2479619"/>
            <a:ext cx="10655455" cy="4285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latin typeface="+mn-ea"/>
              </a:rPr>
              <a:t>說明：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這裡會做替換，是因為意傳變調前會將台羅拼音轉成另一種有國際拼音的樣式，變調判斷過後，將尾巴的數字調做變調後當最後輸出</a:t>
            </a:r>
            <a:endParaRPr lang="en-US" altLang="zh-TW" sz="24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2400">
                <a:solidFill>
                  <a:schemeClr val="tx1"/>
                </a:solidFill>
                <a:latin typeface="+mn-ea"/>
              </a:rPr>
              <a:t>EX.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(Ps.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中文意思</a:t>
            </a:r>
            <a:r>
              <a:rPr lang="zh-TW" altLang="en-US" sz="2400">
                <a:latin typeface="+mn-ea"/>
              </a:rPr>
              <a:t>→也沒有朋友可以傾聽心事</a:t>
            </a:r>
            <a:r>
              <a:rPr lang="en-US" altLang="zh-TW" sz="2400">
                <a:latin typeface="+mn-ea"/>
              </a:rPr>
              <a:t>)</a:t>
            </a:r>
            <a:endParaRPr lang="en-US" altLang="zh-TW" sz="24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變調前</a:t>
            </a:r>
            <a:r>
              <a:rPr lang="zh-TW" altLang="en-US" sz="2400">
                <a:latin typeface="+mn-ea"/>
              </a:rPr>
              <a:t>→</a:t>
            </a:r>
            <a:r>
              <a:rPr lang="en-US" altLang="zh-TW" sz="2400">
                <a:latin typeface="+mn-ea"/>
              </a:rPr>
              <a:t>ma7 bo5 ping5-iu2 e7-tang3 thiann1 thau2 sim1-khui3</a:t>
            </a: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變調後</a:t>
            </a:r>
            <a:r>
              <a:rPr lang="zh-TW" altLang="en-US" sz="2400">
                <a:latin typeface="+mn-ea"/>
              </a:rPr>
              <a:t>→</a:t>
            </a:r>
            <a:r>
              <a:rPr lang="en-US" altLang="zh-TW" sz="2400">
                <a:latin typeface="+mn-ea"/>
              </a:rPr>
              <a:t>ma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zh-TW" sz="2400">
                <a:latin typeface="+mn-ea"/>
              </a:rPr>
              <a:t> bə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TW" sz="2400">
                <a:latin typeface="+mn-ea"/>
              </a:rPr>
              <a:t> piŋ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TW" sz="2400">
                <a:latin typeface="+mn-ea"/>
              </a:rPr>
              <a:t>-ʔiu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TW" sz="2400">
                <a:latin typeface="+mn-ea"/>
              </a:rPr>
              <a:t> ʔe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zh-TW" sz="2400">
                <a:latin typeface="+mn-ea"/>
              </a:rPr>
              <a:t>-taŋ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TW" sz="2400">
                <a:latin typeface="+mn-ea"/>
              </a:rPr>
              <a:t> tʰiⁿaⁿ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TW" sz="2400">
                <a:latin typeface="+mn-ea"/>
              </a:rPr>
              <a:t> tʰau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TW" sz="2400">
                <a:latin typeface="+mn-ea"/>
              </a:rPr>
              <a:t> sim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TW" sz="2400">
                <a:latin typeface="+mn-ea"/>
              </a:rPr>
              <a:t>-kʰui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3</a:t>
            </a: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紅色的數字是變調後的目標</a:t>
            </a:r>
            <a:r>
              <a:rPr lang="zh-TW" altLang="zh-TW" sz="2400">
                <a:solidFill>
                  <a:schemeClr val="tx1"/>
                </a:solidFill>
                <a:latin typeface="+mn-ea"/>
              </a:rPr>
              <a:t>數字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調，因此以此目標</a:t>
            </a:r>
            <a:r>
              <a:rPr lang="zh-TW" altLang="zh-TW" sz="2400">
                <a:solidFill>
                  <a:schemeClr val="tx1"/>
                </a:solidFill>
                <a:latin typeface="+mn-ea"/>
              </a:rPr>
              <a:t>數字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調代換變調前的台羅拼音數字調，讓輸出變成我們想要的正常變調後台羅拼音</a:t>
            </a:r>
            <a:endParaRPr lang="en-US" altLang="zh-TW" sz="24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變調後</a:t>
            </a:r>
            <a:r>
              <a:rPr lang="zh-TW" altLang="en-US" sz="2400">
                <a:latin typeface="+mn-ea"/>
              </a:rPr>
              <a:t>→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ma3 bo7 ping7-iu2 e3-tang2 thiann7 thau1 sim7-khui3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061A7B-5AAB-4B7E-99AF-3CD14B204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02" y="1035290"/>
            <a:ext cx="10752992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.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=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''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.join(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變調方式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.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(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.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))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a = re.split(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 |--|-'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JetBrains Mono"/>
              </a:rPr>
              <a:t>,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y.strip())[i][:-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JetBrains Mono"/>
              </a:rPr>
              <a:t>1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]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  <a:t>#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變調前的拼音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  <a:t>(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需要的台羅拼音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  <a:t>)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，拿掉數字調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b =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.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[-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JetBrains Mono"/>
              </a:rPr>
              <a:t>1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] 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  <a:t>#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變調後的拼音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  <a:t>(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含有不要的國際拼音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  <a:t>)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，保留數字調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  <a:t>(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數字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  <a:t>10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只留下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  <a:t>0)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.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= a + b</a:t>
            </a:r>
            <a:endParaRPr kumimoji="0" lang="zh-TW" altLang="zh-TW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初版台語變調程式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03AEB0-EBA0-47E8-8A78-B2A8890E6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3896" y="1066291"/>
            <a:ext cx="10744201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TW" altLang="zh-TW" sz="2800">
                <a:solidFill>
                  <a:srgbClr val="CC7832"/>
                </a:solidFill>
                <a:latin typeface="Arial Unicode MS"/>
                <a:ea typeface="JetBrains Mono"/>
              </a:rPr>
              <a:t>from </a:t>
            </a: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臺灣言語工具</a:t>
            </a:r>
            <a:r>
              <a:rPr lang="zh-TW" altLang="zh-TW" sz="2800">
                <a:solidFill>
                  <a:srgbClr val="A9B7C6"/>
                </a:solidFill>
                <a:latin typeface="Arial Unicode MS"/>
                <a:ea typeface="JetBrains Mono"/>
              </a:rPr>
              <a:t>.</a:t>
            </a: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語音合成</a:t>
            </a:r>
            <a:r>
              <a:rPr lang="zh-TW" altLang="zh-TW" sz="2800">
                <a:solidFill>
                  <a:srgbClr val="A9B7C6"/>
                </a:solidFill>
                <a:latin typeface="Arial Unicode MS"/>
                <a:ea typeface="JetBrains Mono"/>
              </a:rPr>
              <a:t>.</a:t>
            </a: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閩南語音韻</a:t>
            </a:r>
            <a:r>
              <a:rPr lang="zh-TW" altLang="zh-TW" sz="2800">
                <a:solidFill>
                  <a:srgbClr val="A9B7C6"/>
                </a:solidFill>
                <a:latin typeface="Arial Unicode MS"/>
                <a:ea typeface="JetBrains Mono"/>
              </a:rPr>
              <a:t>.</a:t>
            </a: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變調判斷 </a:t>
            </a:r>
            <a:r>
              <a:rPr lang="zh-TW" altLang="zh-TW" sz="2800">
                <a:solidFill>
                  <a:srgbClr val="CC7832"/>
                </a:solidFill>
                <a:latin typeface="Arial Unicode MS"/>
                <a:ea typeface="JetBrains Mono"/>
              </a:rPr>
              <a:t>import </a:t>
            </a: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變調判斷</a:t>
            </a:r>
            <a:endParaRPr lang="en-US" altLang="zh-TW" sz="2800">
              <a:solidFill>
                <a:srgbClr val="A9B7C6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...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判斷陣列 </a:t>
            </a:r>
            <a:r>
              <a:rPr lang="zh-TW" altLang="zh-TW" sz="2800">
                <a:solidFill>
                  <a:srgbClr val="A9B7C6"/>
                </a:solidFill>
                <a:latin typeface="Arial Unicode MS"/>
                <a:ea typeface="JetBrains Mono"/>
              </a:rPr>
              <a:t>= </a:t>
            </a: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變調判斷</a:t>
            </a:r>
            <a:r>
              <a:rPr lang="zh-TW" altLang="zh-TW" sz="2800">
                <a:solidFill>
                  <a:srgbClr val="A9B7C6"/>
                </a:solidFill>
                <a:latin typeface="Arial Unicode MS"/>
                <a:ea typeface="JetBrains Mono"/>
              </a:rPr>
              <a:t>.</a:t>
            </a: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判斷</a:t>
            </a:r>
            <a:r>
              <a:rPr lang="zh-TW" altLang="zh-TW" sz="280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結果句物件</a:t>
            </a:r>
            <a:r>
              <a:rPr lang="zh-TW" altLang="zh-TW" sz="280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endParaRPr kumimoji="0" lang="zh-TW" altLang="zh-TW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5DF213-3DB7-41EE-8424-B0E0D89B9BAB}"/>
              </a:ext>
            </a:extLst>
          </p:cNvPr>
          <p:cNvSpPr/>
          <p:nvPr/>
        </p:nvSpPr>
        <p:spPr>
          <a:xfrm>
            <a:off x="2726347" y="1971464"/>
            <a:ext cx="2233245" cy="479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DB2BBB8-EF4E-495F-81A0-6739F2E798E5}"/>
              </a:ext>
            </a:extLst>
          </p:cNvPr>
          <p:cNvSpPr txBox="1">
            <a:spLocks/>
          </p:cNvSpPr>
          <p:nvPr/>
        </p:nvSpPr>
        <p:spPr>
          <a:xfrm>
            <a:off x="1056948" y="2928494"/>
            <a:ext cx="10078095" cy="35866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latin typeface="+mn-ea"/>
              </a:rPr>
              <a:t>說明：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依據意傳的變調規則判斷要不要變調的地方</a:t>
            </a:r>
            <a:endParaRPr lang="en-US" altLang="zh-TW" sz="24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變調判斷程式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(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變調判斷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.py)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來源</a:t>
            </a:r>
            <a:r>
              <a:rPr lang="zh-TW" altLang="en-US" sz="2400">
                <a:latin typeface="+mn-ea"/>
              </a:rPr>
              <a:t>→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en-US" altLang="zh-TW" sz="2400">
                <a:solidFill>
                  <a:schemeClr val="tx1"/>
                </a:solidFill>
                <a:latin typeface="+mn-ea"/>
                <a:hlinkClick r:id="rId2"/>
              </a:rPr>
              <a:t>https://github.com/i3thuan5/tai5-uan5_gian5-gi2_kang1-ku7/blob/3f130719b2cf02710f3fdc6b5b1ddacb7fbed57f/%E8%87%BA%E7%81%A3%E8%A8%80%E8%AA%9E%E5%B7%A5%E5%85%B7/%E8%AA%9E%E9%9F%B3%E5%90%88%E6%88%90/%E9%96%A9%E5%8D%97%E8%AA%9E%E9%9F%B3%E9%9F%BB/%E8%AE%8A%E8%AA%BF%E5%88%A4%E6%96%B7.py</a:t>
            </a:r>
            <a:endParaRPr lang="en-US" altLang="zh-TW" sz="24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960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「變調判斷」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DB2BBB8-EF4E-495F-81A0-6739F2E798E5}"/>
              </a:ext>
            </a:extLst>
          </p:cNvPr>
          <p:cNvSpPr txBox="1">
            <a:spLocks/>
          </p:cNvSpPr>
          <p:nvPr/>
        </p:nvSpPr>
        <p:spPr>
          <a:xfrm>
            <a:off x="1056952" y="5099160"/>
            <a:ext cx="10078095" cy="172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+mn-ea"/>
              </a:rPr>
              <a:t>說明：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會考慮最後是否是輕聲，有沒有三連音，有沒有名詞等變調規則，其中有些規則也會去讀取字物件</a:t>
            </a:r>
            <a:r>
              <a:rPr lang="en-US" altLang="zh-TW" sz="2400" dirty="0">
                <a:solidFill>
                  <a:schemeClr val="tx1"/>
                </a:solidFill>
                <a:latin typeface="+mn-ea"/>
              </a:rPr>
              <a:t>.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型</a:t>
            </a:r>
            <a:r>
              <a:rPr lang="en-US" altLang="zh-TW" sz="24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原本要搭配的台文</a:t>
            </a:r>
            <a:r>
              <a:rPr lang="en-US" altLang="zh-TW" sz="24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去做判斷依據，最後再使用「變調規則表」去替換字物件</a:t>
            </a:r>
            <a:r>
              <a:rPr lang="en-US" altLang="zh-TW" sz="2400" dirty="0">
                <a:solidFill>
                  <a:schemeClr val="tx1"/>
                </a:solidFill>
                <a:latin typeface="+mn-ea"/>
              </a:rPr>
              <a:t>.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音</a:t>
            </a:r>
            <a:r>
              <a:rPr lang="en-US" altLang="zh-TW" sz="24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台羅拼音數字調</a:t>
            </a:r>
            <a:r>
              <a:rPr lang="en-US" altLang="zh-TW" sz="24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的數字調部分</a:t>
            </a:r>
            <a:endParaRPr lang="en-US" altLang="zh-TW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2473B75-D09A-4AE6-83C8-2EFF3444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" y="1033579"/>
            <a:ext cx="4191585" cy="26292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439C7BA-BD38-4EF9-962D-DC5DAFE9E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198" y="1033579"/>
            <a:ext cx="3019846" cy="395342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7EB8255-788D-441A-910C-9538873F3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832" y="1033579"/>
            <a:ext cx="4717515" cy="31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6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「變調規則表」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DB2BBB8-EF4E-495F-81A0-6739F2E798E5}"/>
              </a:ext>
            </a:extLst>
          </p:cNvPr>
          <p:cNvSpPr txBox="1">
            <a:spLocks/>
          </p:cNvSpPr>
          <p:nvPr/>
        </p:nvSpPr>
        <p:spPr>
          <a:xfrm>
            <a:off x="768271" y="2884066"/>
            <a:ext cx="10655455" cy="4176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latin typeface="+mn-ea"/>
              </a:rPr>
              <a:t>說明：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zh-TW" altLang="en-US" sz="2400"/>
              <a:t>變調判斷後，需要變調的會依據規則變調，三連音變調等規則表進行變調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變調規則表程式來源</a:t>
            </a:r>
            <a:r>
              <a:rPr lang="zh-TW" altLang="en-US" sz="2400">
                <a:latin typeface="+mn-ea"/>
              </a:rPr>
              <a:t>→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en-US" altLang="zh-TW" sz="2400">
                <a:solidFill>
                  <a:schemeClr val="tx1"/>
                </a:solidFill>
                <a:latin typeface="+mn-ea"/>
                <a:hlinkClick r:id="rId2"/>
              </a:rPr>
              <a:t>https://github.com/i3thuan5/tai5-uan5_gian5-gi2_kang1-ku7/blob/3f130719b2cf02710f3fdc6b5b1ddacb7fbed57f/%E8%87%BA%E7%81%A3%E8%A8%80%E8%AA%9E%E5%B7%A5%E5%85%B7/%E8%AA%9E%E9%9F%B3%E5%90%88%E6%88%90/%E9%96%A9%E5%8D%97%E8%AA%9E%E9%9F%B3%E9%9F%BB/%E8%AE%8A%E8%AA%BF/__init__.py</a:t>
            </a:r>
            <a:endParaRPr lang="en-US" altLang="zh-TW" sz="24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594287E-76AE-4476-9023-41356D920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060" y="1050681"/>
            <a:ext cx="6947876" cy="169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2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初版台語變調程式</a:t>
            </a:r>
            <a:r>
              <a:rPr lang="en-US" altLang="zh-TW" b="1"/>
              <a:t>_</a:t>
            </a:r>
            <a:r>
              <a:rPr lang="zh-TW" altLang="en-US" b="1"/>
              <a:t>變調結果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E3286B5-CAAF-4D03-8D54-876A80EC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418" y="1081808"/>
            <a:ext cx="10241163" cy="766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>
                <a:latin typeface="+mn-ea"/>
              </a:rPr>
              <a:t>針對已經人工校正好變調的</a:t>
            </a:r>
            <a:r>
              <a:rPr lang="en-US" altLang="zh-TW" sz="2000">
                <a:latin typeface="+mn-ea"/>
              </a:rPr>
              <a:t>TAT-TTS-M1</a:t>
            </a:r>
            <a:r>
              <a:rPr lang="zh-TW" altLang="en-US" sz="2000">
                <a:latin typeface="+mn-ea"/>
              </a:rPr>
              <a:t>語料進行變調的測試，將還沒變調過的原始台羅拼音文本，使用初版台語變調程式進行變調，以下是部分轉換前後的文本比較。</a:t>
            </a:r>
            <a:endParaRPr lang="en-US" altLang="zh-TW" sz="2000">
              <a:latin typeface="+mn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92A3D1-9E6D-413E-88D7-893E96F7ADE4}"/>
              </a:ext>
            </a:extLst>
          </p:cNvPr>
          <p:cNvSpPr txBox="1"/>
          <p:nvPr/>
        </p:nvSpPr>
        <p:spPr>
          <a:xfrm>
            <a:off x="3189503" y="3604842"/>
            <a:ext cx="72358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ea"/>
              </a:rPr>
              <a:t>tai5-uan5 su1-iau3 tsu2-tong7 e5 koo1-tuann1 su7-bu7 tai7-sin5</a:t>
            </a:r>
          </a:p>
          <a:p>
            <a:r>
              <a:rPr lang="en-US" altLang="zh-TW">
                <a:latin typeface="+mn-ea"/>
              </a:rPr>
              <a:t>soo2-i2 ti7 tsiann1-gueh8 tsap8-tshit4</a:t>
            </a:r>
          </a:p>
          <a:p>
            <a:r>
              <a:rPr lang="en-US" altLang="zh-TW">
                <a:latin typeface="+mn-ea"/>
              </a:rPr>
              <a:t>ing1-kok4 e5 tsong2-li2 tio7 khi2-koo2</a:t>
            </a:r>
          </a:p>
          <a:p>
            <a:r>
              <a:rPr lang="en-US" altLang="zh-TW">
                <a:latin typeface="+mn-ea"/>
              </a:rPr>
              <a:t>bing7 tsit8 e5 koo1-tuann1 su7-bu7 tai7-sin5</a:t>
            </a:r>
          </a:p>
          <a:p>
            <a:r>
              <a:rPr lang="en-US" altLang="zh-TW">
                <a:latin typeface="+mn-ea"/>
              </a:rPr>
              <a:t>tsuan1-kang1 beh4 tshu2-li2 koo1-tuann1 e5 bun7-te5</a:t>
            </a:r>
            <a:endParaRPr lang="zh-TW" altLang="en-US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2DE0DC-C338-42FA-98EA-3780ECB1721C}"/>
              </a:ext>
            </a:extLst>
          </p:cNvPr>
          <p:cNvSpPr/>
          <p:nvPr/>
        </p:nvSpPr>
        <p:spPr>
          <a:xfrm>
            <a:off x="3189502" y="5382604"/>
            <a:ext cx="72358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latin typeface="+mn-ea"/>
              </a:rPr>
              <a:t>tai7-uan7 su7-iau2 tsu1-tong7 e7 koo7-tuann7 su3-bu3 tai3-sin5</a:t>
            </a:r>
          </a:p>
          <a:p>
            <a:r>
              <a:rPr lang="en-US" altLang="zh-TW">
                <a:latin typeface="+mn-ea"/>
              </a:rPr>
              <a:t>soo1-i1 ti3 tsiann7-gueh3 tsap0-tshit4</a:t>
            </a:r>
          </a:p>
          <a:p>
            <a:r>
              <a:rPr lang="en-US" altLang="zh-TW">
                <a:latin typeface="+mn-ea"/>
              </a:rPr>
              <a:t>ing7-kok4 e7 tsong1-li1 tio3 khi1-koo2</a:t>
            </a:r>
          </a:p>
          <a:p>
            <a:r>
              <a:rPr lang="en-US" altLang="zh-TW">
                <a:latin typeface="+mn-ea"/>
              </a:rPr>
              <a:t>bing3 tsit0 e7 koo7-tuann7 su3-bu3 tai3-sin5</a:t>
            </a:r>
          </a:p>
          <a:p>
            <a:r>
              <a:rPr lang="en-US" altLang="zh-TW">
                <a:latin typeface="+mn-ea"/>
              </a:rPr>
              <a:t>tsuan7-kang7 beh1 tshu1-li1 koo7-tuann1 e7 bun3-te5</a:t>
            </a:r>
            <a:endParaRPr lang="zh-TW" altLang="en-US">
              <a:latin typeface="+mn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A7933B-CF90-4A0C-A9EE-EA2395F61040}"/>
              </a:ext>
            </a:extLst>
          </p:cNvPr>
          <p:cNvSpPr txBox="1"/>
          <p:nvPr/>
        </p:nvSpPr>
        <p:spPr>
          <a:xfrm>
            <a:off x="1812126" y="4020340"/>
            <a:ext cx="1043812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>
                <a:latin typeface="+mn-ea"/>
              </a:rPr>
              <a:t>變調前</a:t>
            </a:r>
            <a:endParaRPr lang="en-US" altLang="zh-TW">
              <a:latin typeface="+mn-ea"/>
            </a:endParaRPr>
          </a:p>
          <a:p>
            <a:pPr algn="ctr"/>
            <a:r>
              <a:rPr lang="en-US" altLang="zh-TW">
                <a:latin typeface="+mn-ea"/>
              </a:rPr>
              <a:t>(before)</a:t>
            </a:r>
            <a:endParaRPr lang="zh-TW" altLang="en-US">
              <a:latin typeface="+mn-e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6C2D7D-0AE4-497F-BF9D-D04F0CD2E70E}"/>
              </a:ext>
            </a:extLst>
          </p:cNvPr>
          <p:cNvSpPr txBox="1"/>
          <p:nvPr/>
        </p:nvSpPr>
        <p:spPr>
          <a:xfrm>
            <a:off x="1978775" y="5798102"/>
            <a:ext cx="877163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>
                <a:latin typeface="+mn-ea"/>
              </a:rPr>
              <a:t>變調後</a:t>
            </a:r>
            <a:endParaRPr lang="en-US" altLang="zh-TW">
              <a:latin typeface="+mn-ea"/>
            </a:endParaRPr>
          </a:p>
          <a:p>
            <a:pPr algn="ctr"/>
            <a:r>
              <a:rPr lang="en-US" altLang="zh-TW">
                <a:latin typeface="+mn-ea"/>
              </a:rPr>
              <a:t>(after)</a:t>
            </a:r>
            <a:endParaRPr lang="zh-TW" altLang="en-US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6112B2-6553-41CC-8CD7-E25CFA984309}"/>
              </a:ext>
            </a:extLst>
          </p:cNvPr>
          <p:cNvSpPr/>
          <p:nvPr/>
        </p:nvSpPr>
        <p:spPr>
          <a:xfrm>
            <a:off x="3189502" y="191433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/>
              <a:t>台灣需要主動的孤單事務大臣</a:t>
            </a:r>
            <a:endParaRPr lang="en-US" altLang="zh-TW"/>
          </a:p>
          <a:p>
            <a:r>
              <a:rPr lang="zh-TW" altLang="en-US"/>
              <a:t>所以在正月十七日</a:t>
            </a:r>
            <a:endParaRPr lang="en-US" altLang="zh-TW"/>
          </a:p>
          <a:p>
            <a:r>
              <a:rPr lang="zh-TW" altLang="en-US"/>
              <a:t>英國的總理就動起來</a:t>
            </a:r>
            <a:endParaRPr lang="en-US" altLang="zh-TW"/>
          </a:p>
          <a:p>
            <a:r>
              <a:rPr lang="zh-TW" altLang="en-US"/>
              <a:t>任命一個孤單事務大臣</a:t>
            </a:r>
            <a:endParaRPr lang="en-US" altLang="zh-TW"/>
          </a:p>
          <a:p>
            <a:r>
              <a:rPr lang="zh-TW" altLang="en-US"/>
              <a:t>專門來處理孤單的問題</a:t>
            </a: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24A926D7-A098-4FA2-A71E-CE01AB727140}"/>
              </a:ext>
            </a:extLst>
          </p:cNvPr>
          <p:cNvSpPr/>
          <p:nvPr/>
        </p:nvSpPr>
        <p:spPr>
          <a:xfrm>
            <a:off x="5671039" y="5082170"/>
            <a:ext cx="1134208" cy="2546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7034E48-46B6-4C8C-88FA-747DD2C1D51A}"/>
              </a:ext>
            </a:extLst>
          </p:cNvPr>
          <p:cNvSpPr txBox="1"/>
          <p:nvPr/>
        </p:nvSpPr>
        <p:spPr>
          <a:xfrm>
            <a:off x="1747941" y="2468328"/>
            <a:ext cx="110799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>
                <a:latin typeface="+mn-ea"/>
              </a:rPr>
              <a:t>中文意思</a:t>
            </a:r>
          </a:p>
        </p:txBody>
      </p:sp>
    </p:spTree>
    <p:extLst>
      <p:ext uri="{BB962C8B-B14F-4D97-AF65-F5344CB8AC3E}">
        <p14:creationId xmlns:p14="http://schemas.microsoft.com/office/powerpoint/2010/main" val="2029086537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620</TotalTime>
  <Words>2382</Words>
  <Application>Microsoft Office PowerPoint</Application>
  <PresentationFormat>寬螢幕</PresentationFormat>
  <Paragraphs>141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Arial Unicode MS</vt:lpstr>
      <vt:lpstr>JetBrains Mono</vt:lpstr>
      <vt:lpstr>細明體</vt:lpstr>
      <vt:lpstr>微軟正黑體</vt:lpstr>
      <vt:lpstr>Arial</vt:lpstr>
      <vt:lpstr>Gill Sans MT</vt:lpstr>
      <vt:lpstr>包裹</vt:lpstr>
      <vt:lpstr>台語變調程式說明</vt:lpstr>
      <vt:lpstr>目標與方法</vt:lpstr>
      <vt:lpstr>初版台語變調程式</vt:lpstr>
      <vt:lpstr>初版台語變調程式</vt:lpstr>
      <vt:lpstr>初版台語變調程式</vt:lpstr>
      <vt:lpstr>初版台語變調程式</vt:lpstr>
      <vt:lpstr>「變調判斷」</vt:lpstr>
      <vt:lpstr>「變調規則表」</vt:lpstr>
      <vt:lpstr>初版台語變調程式_變調結果</vt:lpstr>
      <vt:lpstr>初版台語變調程式_變調結果</vt:lpstr>
      <vt:lpstr>初版台語變調程式_變調結果</vt:lpstr>
      <vt:lpstr>附件檔案說明</vt:lpstr>
      <vt:lpstr>附件檔案說明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台語變調程式說明</dc:title>
  <dc:creator>Wen Han Hsu</dc:creator>
  <cp:lastModifiedBy>Wen Han Hsu</cp:lastModifiedBy>
  <cp:revision>65</cp:revision>
  <dcterms:created xsi:type="dcterms:W3CDTF">2022-01-24T02:22:45Z</dcterms:created>
  <dcterms:modified xsi:type="dcterms:W3CDTF">2022-03-17T06:20:44Z</dcterms:modified>
</cp:coreProperties>
</file>