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7" r:id="rId2"/>
    <p:sldId id="289" r:id="rId3"/>
    <p:sldId id="292" r:id="rId4"/>
    <p:sldId id="316" r:id="rId5"/>
    <p:sldId id="310" r:id="rId6"/>
    <p:sldId id="319" r:id="rId7"/>
    <p:sldId id="320" r:id="rId8"/>
    <p:sldId id="312" r:id="rId9"/>
    <p:sldId id="317" r:id="rId10"/>
    <p:sldId id="321" r:id="rId11"/>
    <p:sldId id="313" r:id="rId12"/>
    <p:sldId id="322" r:id="rId13"/>
    <p:sldId id="315" r:id="rId14"/>
    <p:sldId id="323" r:id="rId15"/>
    <p:sldId id="325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41" r:id="rId27"/>
    <p:sldId id="340" r:id="rId28"/>
    <p:sldId id="314" r:id="rId29"/>
    <p:sldId id="342" r:id="rId30"/>
    <p:sldId id="343" r:id="rId31"/>
    <p:sldId id="344" r:id="rId32"/>
    <p:sldId id="309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BB1"/>
    <a:srgbClr val="3A92CE"/>
    <a:srgbClr val="35AFD9"/>
    <a:srgbClr val="FF9409"/>
    <a:srgbClr val="2F6EAE"/>
    <a:srgbClr val="02783A"/>
    <a:srgbClr val="F3B150"/>
    <a:srgbClr val="338942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6D53-8AF8-4B13-B8BF-11BDD8F74748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4619D-F03B-4009-8D7C-9015C1BA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3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73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03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9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2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3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6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2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2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5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96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73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9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8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43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13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40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09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13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84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72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5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8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9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9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E2FB2-9179-42A6-BD39-A80F7CCF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9604506" y="1133829"/>
            <a:ext cx="1959429" cy="8998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EF6AF8-C66F-47FF-AE73-9B661B5E26E5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5DE1A-58ED-47D7-AC26-FC58B3C0F08B}"/>
              </a:ext>
            </a:extLst>
          </p:cNvPr>
          <p:cNvSpPr txBox="1"/>
          <p:nvPr/>
        </p:nvSpPr>
        <p:spPr>
          <a:xfrm>
            <a:off x="493486" y="390043"/>
            <a:ext cx="39188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2800" dirty="0"/>
              <a:t>期末專案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57896-8417-4443-B1C2-2E302D1B9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890624" y="882787"/>
            <a:ext cx="1052286" cy="483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68BC2C-F87D-4880-B4D0-29D5EA195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/>
        </p:blipFill>
        <p:spPr>
          <a:xfrm>
            <a:off x="2420520" y="385128"/>
            <a:ext cx="1407886" cy="1655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6B9FFC-4273-49A8-A4C9-676E1CE4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44620" r="61685" b="15307"/>
          <a:stretch/>
        </p:blipFill>
        <p:spPr>
          <a:xfrm>
            <a:off x="1029145" y="2297262"/>
            <a:ext cx="2649764" cy="3521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8A5A41-E066-4701-9F99-F608D8323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/>
        </p:blipFill>
        <p:spPr>
          <a:xfrm>
            <a:off x="9595260" y="2745929"/>
            <a:ext cx="2219368" cy="308770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5FF331-7B6A-452D-A635-AB9FC84578CD}"/>
              </a:ext>
            </a:extLst>
          </p:cNvPr>
          <p:cNvCxnSpPr>
            <a:cxnSpLocks/>
          </p:cNvCxnSpPr>
          <p:nvPr/>
        </p:nvCxnSpPr>
        <p:spPr>
          <a:xfrm flipV="1">
            <a:off x="1503680" y="5830471"/>
            <a:ext cx="9589652" cy="316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13EE4A-7FC9-45D7-BC8A-3513DC4CC204}"/>
              </a:ext>
            </a:extLst>
          </p:cNvPr>
          <p:cNvSpPr txBox="1"/>
          <p:nvPr/>
        </p:nvSpPr>
        <p:spPr>
          <a:xfrm>
            <a:off x="3488866" y="2077972"/>
            <a:ext cx="596756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多媒體程式設計</a:t>
            </a:r>
            <a:endParaRPr lang="zh-CN" altLang="en-US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4B301B-9F14-448A-A16C-56FBEB51236B}"/>
              </a:ext>
            </a:extLst>
          </p:cNvPr>
          <p:cNvSpPr/>
          <p:nvPr/>
        </p:nvSpPr>
        <p:spPr>
          <a:xfrm>
            <a:off x="3488866" y="2051402"/>
            <a:ext cx="5962956" cy="16266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0B2B4BC-08BE-4B3E-9ADD-B888C9A134FB}"/>
              </a:ext>
            </a:extLst>
          </p:cNvPr>
          <p:cNvSpPr/>
          <p:nvPr/>
        </p:nvSpPr>
        <p:spPr>
          <a:xfrm>
            <a:off x="3395134" y="3485038"/>
            <a:ext cx="324768" cy="32476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5B4807-13A1-4640-8565-14D9E08BE303}"/>
              </a:ext>
            </a:extLst>
          </p:cNvPr>
          <p:cNvSpPr/>
          <p:nvPr/>
        </p:nvSpPr>
        <p:spPr>
          <a:xfrm>
            <a:off x="4134099" y="1830500"/>
            <a:ext cx="378258" cy="378258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5E6F85-2ADD-4F3F-8799-99B433CACABD}"/>
              </a:ext>
            </a:extLst>
          </p:cNvPr>
          <p:cNvSpPr/>
          <p:nvPr/>
        </p:nvSpPr>
        <p:spPr>
          <a:xfrm>
            <a:off x="9360409" y="3263658"/>
            <a:ext cx="168857" cy="16885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BAD022-6F36-4A71-BCA1-AE0E01827C8A}"/>
              </a:ext>
            </a:extLst>
          </p:cNvPr>
          <p:cNvSpPr txBox="1"/>
          <p:nvPr/>
        </p:nvSpPr>
        <p:spPr>
          <a:xfrm>
            <a:off x="3719902" y="4545679"/>
            <a:ext cx="5777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10844122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資管二甲  藍悅娜</a:t>
            </a:r>
            <a:endParaRPr lang="en-US" altLang="zh-TW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10844139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資管二甲  葉心茹</a:t>
            </a:r>
          </a:p>
        </p:txBody>
      </p:sp>
    </p:spTree>
    <p:extLst>
      <p:ext uri="{BB962C8B-B14F-4D97-AF65-F5344CB8AC3E}">
        <p14:creationId xmlns:p14="http://schemas.microsoft.com/office/powerpoint/2010/main" val="13792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DE6EB2A-7E5E-49B9-B270-553E5ECF15CC}"/>
              </a:ext>
            </a:extLst>
          </p:cNvPr>
          <p:cNvGrpSpPr/>
          <p:nvPr/>
        </p:nvGrpSpPr>
        <p:grpSpPr>
          <a:xfrm>
            <a:off x="8870778" y="532045"/>
            <a:ext cx="2679538" cy="1019671"/>
            <a:chOff x="3708740" y="1607841"/>
            <a:chExt cx="2679538" cy="1019671"/>
          </a:xfrm>
        </p:grpSpPr>
        <p:sp>
          <p:nvSpPr>
            <p:cNvPr id="49" name="矩形: 圆角 15">
              <a:extLst>
                <a:ext uri="{FF2B5EF4-FFF2-40B4-BE49-F238E27FC236}">
                  <a16:creationId xmlns:a16="http://schemas.microsoft.com/office/drawing/2014/main" id="{143C9ABF-E4A5-44AD-A45F-E379B090E005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16">
              <a:extLst>
                <a:ext uri="{FF2B5EF4-FFF2-40B4-BE49-F238E27FC236}">
                  <a16:creationId xmlns:a16="http://schemas.microsoft.com/office/drawing/2014/main" id="{BA6F81EB-6FE3-4FFE-9C35-631F6E3FEF0E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86297CF0-7807-4C22-AC33-47889E19464D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後端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C92E7B0-32D3-485C-BD86-26CF6C69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85" y="2008859"/>
            <a:ext cx="9226629" cy="38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67413"/>
      </p:ext>
    </p:extLst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A22BAA74-8CD9-421E-99AA-2F2C25A86926}"/>
              </a:ext>
            </a:extLst>
          </p:cNvPr>
          <p:cNvSpPr txBox="1"/>
          <p:nvPr/>
        </p:nvSpPr>
        <p:spPr>
          <a:xfrm>
            <a:off x="4848946" y="2561317"/>
            <a:ext cx="405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PART </a:t>
            </a:r>
            <a:r>
              <a:rPr lang="en-US" altLang="zh-TW" sz="4800" b="1" dirty="0">
                <a:solidFill>
                  <a:srgbClr val="2F6EAE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FOUR</a:t>
            </a:r>
            <a:endParaRPr lang="zh-CN" altLang="en-US" sz="4400" b="1" dirty="0">
              <a:solidFill>
                <a:srgbClr val="F3B150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B901CDC1-4693-40E8-AB2C-8E3F7F894A42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網站購物流程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網站購物流程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2F6EA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0BF9F4-42B8-4E84-A309-3EBC782DF3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940" y="334212"/>
            <a:ext cx="3140990" cy="61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E8692F-6B9A-4915-930B-26EA891C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69" y="2459648"/>
            <a:ext cx="7694209" cy="340213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C5AFF4-0FFA-43A8-AC31-569D39B17C7C}"/>
              </a:ext>
            </a:extLst>
          </p:cNvPr>
          <p:cNvGrpSpPr/>
          <p:nvPr/>
        </p:nvGrpSpPr>
        <p:grpSpPr>
          <a:xfrm>
            <a:off x="535278" y="1806653"/>
            <a:ext cx="2679538" cy="1019671"/>
            <a:chOff x="3708740" y="1607841"/>
            <a:chExt cx="2679538" cy="1019671"/>
          </a:xfrm>
        </p:grpSpPr>
        <p:sp>
          <p:nvSpPr>
            <p:cNvPr id="13" name="矩形: 圆角 15">
              <a:extLst>
                <a:ext uri="{FF2B5EF4-FFF2-40B4-BE49-F238E27FC236}">
                  <a16:creationId xmlns:a16="http://schemas.microsoft.com/office/drawing/2014/main" id="{610CF151-E545-47A2-A17C-AE46600CCAEB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2F6EAE"/>
            </a:solidFill>
            <a:ln w="76200">
              <a:solidFill>
                <a:srgbClr val="2F6E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6">
              <a:extLst>
                <a:ext uri="{FF2B5EF4-FFF2-40B4-BE49-F238E27FC236}">
                  <a16:creationId xmlns:a16="http://schemas.microsoft.com/office/drawing/2014/main" id="{75590C48-9881-4528-887B-3637EE928819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7">
              <a:extLst>
                <a:ext uri="{FF2B5EF4-FFF2-40B4-BE49-F238E27FC236}">
                  <a16:creationId xmlns:a16="http://schemas.microsoft.com/office/drawing/2014/main" id="{C145C89C-585E-44FF-84BC-80C6BA4E3F14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流程介紹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9">
            <a:extLst>
              <a:ext uri="{FF2B5EF4-FFF2-40B4-BE49-F238E27FC236}">
                <a16:creationId xmlns:a16="http://schemas.microsoft.com/office/drawing/2014/main" id="{13E5E719-B6FB-498F-9F78-EF3008141A36}"/>
              </a:ext>
            </a:extLst>
          </p:cNvPr>
          <p:cNvSpPr txBox="1"/>
          <p:nvPr/>
        </p:nvSpPr>
        <p:spPr>
          <a:xfrm>
            <a:off x="926831" y="3184166"/>
            <a:ext cx="729314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在進入商品頁面後，可以將商品加入至購物車，如果已經是會員可以直接結帳，不是會員結帳則會出現彈跳視窗，需先去會員中心登入或註冊，完成後才可至購物車結帳。</a:t>
            </a:r>
          </a:p>
        </p:txBody>
      </p:sp>
    </p:spTree>
    <p:extLst>
      <p:ext uri="{BB962C8B-B14F-4D97-AF65-F5344CB8AC3E}">
        <p14:creationId xmlns:p14="http://schemas.microsoft.com/office/powerpoint/2010/main" val="748273115"/>
      </p:ext>
    </p:extLst>
  </p:cSld>
  <p:clrMapOvr>
    <a:masterClrMapping/>
  </p:clrMapOvr>
  <p:transition spd="slow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A22BAA74-8CD9-421E-99AA-2F2C25A86926}"/>
              </a:ext>
            </a:extLst>
          </p:cNvPr>
          <p:cNvSpPr txBox="1"/>
          <p:nvPr/>
        </p:nvSpPr>
        <p:spPr>
          <a:xfrm>
            <a:off x="4848946" y="2561317"/>
            <a:ext cx="416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PART </a:t>
            </a:r>
            <a:r>
              <a:rPr lang="en-US" altLang="zh-TW" sz="4800" b="1" dirty="0">
                <a:solidFill>
                  <a:srgbClr val="FF9409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FIVE</a:t>
            </a:r>
            <a:endParaRPr lang="zh-CN" altLang="en-US" sz="4400" b="1" dirty="0">
              <a:solidFill>
                <a:srgbClr val="F3B150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1F7DB3FF-8951-43E0-A11F-84950C3FF816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endParaRPr lang="en-US" altLang="zh-TW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6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1CED228-E848-46CF-AE1B-B1D83FD79C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67" y="770020"/>
            <a:ext cx="5442745" cy="556593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67" y="1974861"/>
            <a:ext cx="5631923" cy="4328926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448638" y="1341116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首頁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750850" y="2398744"/>
            <a:ext cx="5470275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有動態廣告可以瀏覽，廣告除了會自己動，也能按左右的箭頭換頁，下方的三個圓點也可以點，讓使用者方便選擇想看的廣告。下方熱門商品的字左右邊有閃動的「火焰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」吸引使用者目光，點選熱門商品會連結到可購買商品的詳細頁面。</a:t>
            </a: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C7EEDF28-A6E1-4740-8132-91D4920AF4CC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660771307"/>
      </p:ext>
    </p:extLst>
  </p:cSld>
  <p:clrMapOvr>
    <a:masterClrMapping/>
  </p:clrMapOvr>
  <p:transition spd="slow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7" y="2186619"/>
            <a:ext cx="6091769" cy="40409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689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所有商品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1044092" y="2797600"/>
            <a:ext cx="575134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商品分成三類別，以橫向展示同類，可以按左右箭頭觀看不同商品，縱向顯示各類，讓使用者一目了然，點選商品會連結到可購買商品的詳細頁面，上方有個類別的按鈕，點擊可以移動網頁位址。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1E3829-5EC1-4D95-A87A-567556C3F8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47" y="303536"/>
            <a:ext cx="4226383" cy="62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50809"/>
      </p:ext>
    </p:extLst>
  </p:cSld>
  <p:clrMapOvr>
    <a:masterClrMapping/>
  </p:clrMapOvr>
  <p:transition spd="slow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7" y="2186619"/>
            <a:ext cx="6091769" cy="40409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689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商品頁面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1044092" y="2720597"/>
            <a:ext cx="5751343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者可以點選商品大圖旁的多方向小圖，能夠看到不同方向的商品照片。按好數量即可按「加入購物車」，若想看看商品評論也能點選「商品評論」按扭，移動到下方評論區。還有根據顧客選取的類別推薦「您可能會喜歡」的商品給使用者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9A41D-41DC-4505-B14E-7A56C67AC7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65" y="352039"/>
            <a:ext cx="3936565" cy="6153921"/>
          </a:xfrm>
          <a:prstGeom prst="rect">
            <a:avLst/>
          </a:prstGeom>
        </p:spPr>
      </p:pic>
      <p:sp>
        <p:nvSpPr>
          <p:cNvPr id="16" name="文本框 5">
            <a:extLst>
              <a:ext uri="{FF2B5EF4-FFF2-40B4-BE49-F238E27FC236}">
                <a16:creationId xmlns:a16="http://schemas.microsoft.com/office/drawing/2014/main" id="{168F14A9-A9DF-4A4C-AF9B-4928FD57BEF0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810140638"/>
      </p:ext>
    </p:extLst>
  </p:cSld>
  <p:clrMapOvr>
    <a:masterClrMapping/>
  </p:clrMapOvr>
  <p:transition spd="slow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8" y="2186619"/>
            <a:ext cx="5275922" cy="40409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689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購物車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1130718" y="2739844"/>
            <a:ext cx="479844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上方有購買人資訊可以填寫，如果想改變寄送地址也能隨時更改，下方縱向陳列出使用者購買的商品，再往下走有自動計算出商品折扣和總額，確認後沒問題即可按下「我要結帳」。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D331E0-3582-4B7A-8EB3-D1013A2AE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26" y="329769"/>
            <a:ext cx="5275922" cy="6176689"/>
          </a:xfrm>
          <a:prstGeom prst="rect">
            <a:avLst/>
          </a:prstGeom>
        </p:spPr>
      </p:pic>
      <p:sp>
        <p:nvSpPr>
          <p:cNvPr id="14" name="文本框 5">
            <a:extLst>
              <a:ext uri="{FF2B5EF4-FFF2-40B4-BE49-F238E27FC236}">
                <a16:creationId xmlns:a16="http://schemas.microsoft.com/office/drawing/2014/main" id="{D71D8495-2C2B-4E71-A733-3B562C653F38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128216810"/>
      </p:ext>
    </p:extLst>
  </p:cSld>
  <p:clrMapOvr>
    <a:masterClrMapping/>
  </p:clrMapOvr>
  <p:transition spd="slow" advTm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22" y="2186619"/>
            <a:ext cx="5059151" cy="345378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506400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會員中心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861217" y="2903478"/>
            <a:ext cx="480806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登入介面可輸入帳號和密碼，若不是會員則可點選下方「還不是會員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點我註冊」會跳出一視窗可輸入資訊成為會員。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ABA285-2CD2-4EBD-8826-C814BB1D6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5" y="310571"/>
            <a:ext cx="5706500" cy="30255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231CD1-14B6-4C81-8124-C0477C52C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5" y="3429000"/>
            <a:ext cx="5706500" cy="30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081"/>
      </p:ext>
    </p:extLst>
  </p:cSld>
  <p:clrMapOvr>
    <a:masterClrMapping/>
  </p:clrMapOvr>
  <p:transition spd="slow" advTm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8" y="2186619"/>
            <a:ext cx="5889638" cy="398317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689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會員中心</a:t>
              </a: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1044092" y="2576222"/>
            <a:ext cx="5751343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為會員後，點選會員中心可看到訂單總攬，點入可看到詳細訂單資料。若沒購買商品會顯示「您尚未購買商品，點我逛逛」的圖示，點選後連結到所有商品頁面，方便使用者瀏覽商品。左側有會員資料，方便會員隨時修改會員資料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47D223-5630-4FCE-896B-9A26A00C3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33" y="283896"/>
            <a:ext cx="4837433" cy="3314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92602C-2890-42DC-A19D-D4C4673FE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66" y="3698650"/>
            <a:ext cx="4836500" cy="28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6692"/>
      </p:ext>
    </p:extLst>
  </p:cSld>
  <p:clrMapOvr>
    <a:masterClrMapping/>
  </p:clrMapOvr>
  <p:transition spd="slow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BC3A44E-F03D-4BC2-9916-6F4CF3CF190D}"/>
              </a:ext>
            </a:extLst>
          </p:cNvPr>
          <p:cNvSpPr/>
          <p:nvPr/>
        </p:nvSpPr>
        <p:spPr>
          <a:xfrm>
            <a:off x="936175" y="1454493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EFB7BD-5AB8-4945-9D6A-B08585E74CB1}"/>
              </a:ext>
            </a:extLst>
          </p:cNvPr>
          <p:cNvSpPr txBox="1"/>
          <p:nvPr/>
        </p:nvSpPr>
        <p:spPr>
          <a:xfrm>
            <a:off x="595496" y="313458"/>
            <a:ext cx="3934128" cy="119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rgbClr val="338942"/>
                </a:solidFill>
                <a:latin typeface="Copperplate Gothic Bold" panose="020E07050202060204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sz="3600" b="1" dirty="0">
                <a:latin typeface="Copperplate Gothic Bold" panose="020E0705020206020404" pitchFamily="34" charset="0"/>
                <a:ea typeface="微软雅黑 Light" panose="020B0502040204020203" pitchFamily="34" charset="-122"/>
              </a:rPr>
              <a:t>ONTENTS</a:t>
            </a:r>
            <a:endParaRPr lang="zh-CN" altLang="en-US" sz="3600" b="1" dirty="0">
              <a:latin typeface="Copperplate Gothic Bold" panose="020E07050202060204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0E0B8D02-6AB8-4B6E-BF7D-DA577159329D}"/>
              </a:ext>
            </a:extLst>
          </p:cNvPr>
          <p:cNvSpPr>
            <a:spLocks noChangeAspect="1"/>
          </p:cNvSpPr>
          <p:nvPr/>
        </p:nvSpPr>
        <p:spPr>
          <a:xfrm>
            <a:off x="6777920" y="3734441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5CF51CCF-C28A-492C-94B8-81D46CE55BCE}"/>
              </a:ext>
            </a:extLst>
          </p:cNvPr>
          <p:cNvSpPr>
            <a:spLocks noChangeAspect="1"/>
          </p:cNvSpPr>
          <p:nvPr/>
        </p:nvSpPr>
        <p:spPr>
          <a:xfrm>
            <a:off x="6656000" y="3582041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6">
            <a:extLst>
              <a:ext uri="{FF2B5EF4-FFF2-40B4-BE49-F238E27FC236}">
                <a16:creationId xmlns:a16="http://schemas.microsoft.com/office/drawing/2014/main" id="{86F3CB19-C9F4-4A41-87C3-80ECFC7CF6CA}"/>
              </a:ext>
            </a:extLst>
          </p:cNvPr>
          <p:cNvSpPr txBox="1"/>
          <p:nvPr/>
        </p:nvSpPr>
        <p:spPr>
          <a:xfrm>
            <a:off x="7537202" y="3665384"/>
            <a:ext cx="421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網站購物流程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0FEF02DF-FD50-48B6-AED9-088160165027}"/>
              </a:ext>
            </a:extLst>
          </p:cNvPr>
          <p:cNvSpPr>
            <a:spLocks noChangeAspect="1"/>
          </p:cNvSpPr>
          <p:nvPr/>
        </p:nvSpPr>
        <p:spPr>
          <a:xfrm>
            <a:off x="6777920" y="4700679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78F08FA9-D71D-47D6-93E7-C6489AB5AFD0}"/>
              </a:ext>
            </a:extLst>
          </p:cNvPr>
          <p:cNvSpPr>
            <a:spLocks noChangeAspect="1"/>
          </p:cNvSpPr>
          <p:nvPr/>
        </p:nvSpPr>
        <p:spPr>
          <a:xfrm>
            <a:off x="6656000" y="4548279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19">
            <a:extLst>
              <a:ext uri="{FF2B5EF4-FFF2-40B4-BE49-F238E27FC236}">
                <a16:creationId xmlns:a16="http://schemas.microsoft.com/office/drawing/2014/main" id="{19E5F45A-4C20-4687-983A-95B4649F0C17}"/>
              </a:ext>
            </a:extLst>
          </p:cNvPr>
          <p:cNvSpPr txBox="1"/>
          <p:nvPr/>
        </p:nvSpPr>
        <p:spPr>
          <a:xfrm>
            <a:off x="7537202" y="4637874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9DA7CF25-7872-43F0-AABB-1568FE64E744}"/>
              </a:ext>
            </a:extLst>
          </p:cNvPr>
          <p:cNvSpPr>
            <a:spLocks noChangeAspect="1"/>
          </p:cNvSpPr>
          <p:nvPr/>
        </p:nvSpPr>
        <p:spPr>
          <a:xfrm>
            <a:off x="6777920" y="5713268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BCA7584B-DE2E-4768-B626-61625CD42F82}"/>
              </a:ext>
            </a:extLst>
          </p:cNvPr>
          <p:cNvSpPr>
            <a:spLocks noChangeAspect="1"/>
          </p:cNvSpPr>
          <p:nvPr/>
        </p:nvSpPr>
        <p:spPr>
          <a:xfrm>
            <a:off x="6656000" y="5560868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22">
            <a:extLst>
              <a:ext uri="{FF2B5EF4-FFF2-40B4-BE49-F238E27FC236}">
                <a16:creationId xmlns:a16="http://schemas.microsoft.com/office/drawing/2014/main" id="{745AE5F3-75EE-4E3E-A509-E9D052AD0209}"/>
              </a:ext>
            </a:extLst>
          </p:cNvPr>
          <p:cNvSpPr txBox="1"/>
          <p:nvPr/>
        </p:nvSpPr>
        <p:spPr>
          <a:xfrm>
            <a:off x="7537202" y="5650463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所使用的技術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16">
            <a:extLst>
              <a:ext uri="{FF2B5EF4-FFF2-40B4-BE49-F238E27FC236}">
                <a16:creationId xmlns:a16="http://schemas.microsoft.com/office/drawing/2014/main" id="{4765A064-6D5E-47D2-8D64-DFDCDCA4F6BA}"/>
              </a:ext>
            </a:extLst>
          </p:cNvPr>
          <p:cNvSpPr txBox="1"/>
          <p:nvPr/>
        </p:nvSpPr>
        <p:spPr>
          <a:xfrm>
            <a:off x="7540156" y="642972"/>
            <a:ext cx="45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小組成員與工作內容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9">
            <a:extLst>
              <a:ext uri="{FF2B5EF4-FFF2-40B4-BE49-F238E27FC236}">
                <a16:creationId xmlns:a16="http://schemas.microsoft.com/office/drawing/2014/main" id="{9E518F36-4344-4FE4-9CF4-F6F1E9832191}"/>
              </a:ext>
            </a:extLst>
          </p:cNvPr>
          <p:cNvSpPr txBox="1"/>
          <p:nvPr/>
        </p:nvSpPr>
        <p:spPr>
          <a:xfrm>
            <a:off x="7537201" y="1668591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網站內容介紹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5A35BA1E-E4DB-4BA0-A643-09D5E3ABF724}"/>
              </a:ext>
            </a:extLst>
          </p:cNvPr>
          <p:cNvSpPr>
            <a:spLocks noChangeAspect="1"/>
          </p:cNvSpPr>
          <p:nvPr/>
        </p:nvSpPr>
        <p:spPr>
          <a:xfrm>
            <a:off x="6777920" y="2708303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238058E2-14EB-4DF2-ABC1-C30CE0EBA2F4}"/>
              </a:ext>
            </a:extLst>
          </p:cNvPr>
          <p:cNvSpPr>
            <a:spLocks noChangeAspect="1"/>
          </p:cNvSpPr>
          <p:nvPr/>
        </p:nvSpPr>
        <p:spPr>
          <a:xfrm>
            <a:off x="6656000" y="2555903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22">
            <a:extLst>
              <a:ext uri="{FF2B5EF4-FFF2-40B4-BE49-F238E27FC236}">
                <a16:creationId xmlns:a16="http://schemas.microsoft.com/office/drawing/2014/main" id="{0062ECE8-F28E-4FEC-81C2-757F0CC0D0BF}"/>
              </a:ext>
            </a:extLst>
          </p:cNvPr>
          <p:cNvSpPr txBox="1"/>
          <p:nvPr/>
        </p:nvSpPr>
        <p:spPr>
          <a:xfrm>
            <a:off x="7537202" y="2641081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12AD49B0-4D4B-4877-8DAB-18982C3D2DF4}"/>
              </a:ext>
            </a:extLst>
          </p:cNvPr>
          <p:cNvSpPr>
            <a:spLocks noChangeAspect="1"/>
          </p:cNvSpPr>
          <p:nvPr/>
        </p:nvSpPr>
        <p:spPr>
          <a:xfrm>
            <a:off x="6777920" y="1731915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DDA35CF6-5914-4F02-A225-B36641B6AEBA}"/>
              </a:ext>
            </a:extLst>
          </p:cNvPr>
          <p:cNvSpPr>
            <a:spLocks noChangeAspect="1"/>
          </p:cNvSpPr>
          <p:nvPr/>
        </p:nvSpPr>
        <p:spPr>
          <a:xfrm>
            <a:off x="6656000" y="1579515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5198B126-FCB8-40FC-9E2B-E2B1BF32D165}"/>
              </a:ext>
            </a:extLst>
          </p:cNvPr>
          <p:cNvSpPr>
            <a:spLocks noChangeAspect="1"/>
          </p:cNvSpPr>
          <p:nvPr/>
        </p:nvSpPr>
        <p:spPr>
          <a:xfrm>
            <a:off x="6777920" y="705777"/>
            <a:ext cx="604520" cy="50400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771C237C-DEF6-4B48-AA0E-BB18CCA83C7A}"/>
              </a:ext>
            </a:extLst>
          </p:cNvPr>
          <p:cNvSpPr>
            <a:spLocks noChangeAspect="1"/>
          </p:cNvSpPr>
          <p:nvPr/>
        </p:nvSpPr>
        <p:spPr>
          <a:xfrm>
            <a:off x="6656000" y="553377"/>
            <a:ext cx="604520" cy="50400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圖片 74">
            <a:extLst>
              <a:ext uri="{FF2B5EF4-FFF2-40B4-BE49-F238E27FC236}">
                <a16:creationId xmlns:a16="http://schemas.microsoft.com/office/drawing/2014/main" id="{EF13A635-E25D-4B8A-A733-5E139FB3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6" y="2350519"/>
            <a:ext cx="5517089" cy="2340000"/>
          </a:xfrm>
          <a:prstGeom prst="round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82BF73-3F7A-4DC2-8704-E958317E55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4" y="5060320"/>
            <a:ext cx="1841603" cy="1841603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3CB811A1-3837-4144-8C92-FA56C0477A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3" y="5060320"/>
            <a:ext cx="1841603" cy="1841603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F5023D78-A183-4E3E-95D3-50925A1B97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2" y="5060320"/>
            <a:ext cx="1841603" cy="18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93" y="2186619"/>
            <a:ext cx="5321870" cy="361113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535271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留言板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819169" y="2798574"/>
            <a:ext cx="519020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最上方可讓使用者填寫留言內容和用星星評分商品，若沒有購買商品，會顯示「您尚未購買商品」的圖片，下方則會顯示其他客人的留言和評分星星。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9306D9C-FCDA-437D-BBC0-3845D19D1C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98" y="1803113"/>
            <a:ext cx="5563933" cy="40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3541"/>
      </p:ext>
    </p:extLst>
  </p:cSld>
  <p:clrMapOvr>
    <a:masterClrMapping/>
  </p:clrMapOvr>
  <p:transition spd="slow" advTm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7" y="2186619"/>
            <a:ext cx="6091769" cy="272226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689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關於我們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1044092" y="2855349"/>
            <a:ext cx="5751343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使用者能看到此網頁的四位製作人和心得，游標移到頭像會有動態縮放效果，下方也有製作人的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FB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方便聯絡。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CC8DF-2922-4E28-98D1-69553D6A0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40" y="312591"/>
            <a:ext cx="4067037" cy="62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5558"/>
      </p:ext>
    </p:extLst>
  </p:cSld>
  <p:clrMapOvr>
    <a:masterClrMapping/>
  </p:clrMapOvr>
  <p:transition spd="slow" advTm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97" y="2186619"/>
            <a:ext cx="4903513" cy="3800295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535276" y="154324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搜尋頁面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890093" y="2855349"/>
            <a:ext cx="464882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使用者輸入搜尋的商品後會顯示出該商品，點入後即可連結到可購買商品的詳細頁面，若沒有搜尋到則會顯示出「搜尋無結果」的圖示提醒消費者。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F8C519-53AE-4CC8-87D6-BC92F1E58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08" y="1421917"/>
            <a:ext cx="6027755" cy="48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4543"/>
      </p:ext>
    </p:extLst>
  </p:cSld>
  <p:clrMapOvr>
    <a:masterClrMapping/>
  </p:clrMapOvr>
  <p:transition spd="slow" advTm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30" y="1512849"/>
            <a:ext cx="4903513" cy="4820574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86947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會員中心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915526" y="2181579"/>
            <a:ext cx="464882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在原會員登入的地方下面有「您是管理員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點我登入」按此可以進入管理者登入畫面，有帳號和密碼可以輸入後登入，在此下方也有可以按「我不是管理員，點我回去」方便按錯的人能直接回到會員登入介面。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BDD4CD3-B477-4EFA-8C6B-9D388C48C2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8" y="1761081"/>
            <a:ext cx="6263357" cy="42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0776"/>
      </p:ext>
    </p:extLst>
  </p:cSld>
  <p:clrMapOvr>
    <a:masterClrMapping/>
  </p:clrMapOvr>
  <p:transition spd="slow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30" y="1512849"/>
            <a:ext cx="4903513" cy="4820574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86947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商品管理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915526" y="2181579"/>
            <a:ext cx="464882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有商品的編號、名稱、圖片、介紹、材質、價格、庫存、上架、類別、更新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刪除這幾項欄位，可以換商品照片，也能修改價格和庫存，與決定是否上架，還有下拉式選單可以選取類別，最後確認要更新或刪除即可按下按鈕。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7F3398B-BE8C-4C49-AE97-978E8DD1FC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8" y="1825827"/>
            <a:ext cx="6216479" cy="41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0689"/>
      </p:ext>
    </p:extLst>
  </p:cSld>
  <p:clrMapOvr>
    <a:masterClrMapping/>
  </p:clrMapOvr>
  <p:transition spd="slow" advTm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30" y="1512849"/>
            <a:ext cx="4903513" cy="4820574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86947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新增商品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915526" y="2181579"/>
            <a:ext cx="4648822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若要新增商品，會請管理員輸入幾項欄位，有商品編號、名稱、圖片、 介紹、材質、價格、庫存、類別這幾項，最後底下有一個「新增」按鈕，按下即可新增。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DB40050-1EB2-44E0-85CF-5BAF683AAF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" y="1432822"/>
            <a:ext cx="6149578" cy="49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2735"/>
      </p:ext>
    </p:extLst>
  </p:cSld>
  <p:clrMapOvr>
    <a:masterClrMapping/>
  </p:clrMapOvr>
  <p:transition spd="slow" advTm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558" y="1512849"/>
            <a:ext cx="4010809" cy="4878326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86947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會員管理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7796463" y="1854321"/>
            <a:ext cx="376347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以表格的方式呈現，有會員帳號、姓名、性別、生日、電話、信箱、地址這幾項關於會員的欄位，最右邊有一個「刪除會員」的按鈕，以防有心人士成為會員後在留言板留下偏激文字。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3641CB3-489A-4DF4-B7C9-8C0AED2174D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2"/>
          <a:stretch/>
        </p:blipFill>
        <p:spPr bwMode="auto">
          <a:xfrm>
            <a:off x="388526" y="2548637"/>
            <a:ext cx="7156914" cy="2671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4692334"/>
      </p:ext>
    </p:extLst>
  </p:cSld>
  <p:clrMapOvr>
    <a:masterClrMapping/>
  </p:clrMapOvr>
  <p:transition spd="slow" advTm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網站功能介紹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TW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F940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225" y="1512849"/>
            <a:ext cx="4057017" cy="4021677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869478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 w="76200">
              <a:solidFill>
                <a:srgbClr val="FF9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訂單管理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7690583" y="2345210"/>
            <a:ext cx="3875571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以表格的方式呈現，有訂單日期、編號、收件地址、購買人、電話、信箱，右側有「刪除訂單」的按鈕，按下即可刪除訂單。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D91ECC-8344-4CF5-BC1D-13186A3D4C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2"/>
          <a:stretch/>
        </p:blipFill>
        <p:spPr bwMode="auto">
          <a:xfrm>
            <a:off x="361317" y="2345210"/>
            <a:ext cx="7047247" cy="2631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044308"/>
      </p:ext>
    </p:extLst>
  </p:cSld>
  <p:clrMapOvr>
    <a:masterClrMapping/>
  </p:clrMapOvr>
  <p:transition spd="slow" advTm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A22BAA74-8CD9-421E-99AA-2F2C25A86926}"/>
              </a:ext>
            </a:extLst>
          </p:cNvPr>
          <p:cNvSpPr txBox="1"/>
          <p:nvPr/>
        </p:nvSpPr>
        <p:spPr>
          <a:xfrm>
            <a:off x="4848946" y="2561317"/>
            <a:ext cx="35841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 PART </a:t>
            </a:r>
            <a:r>
              <a:rPr lang="en-US" altLang="zh-TW" sz="4800" b="1" dirty="0">
                <a:solidFill>
                  <a:srgbClr val="218BB1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SIX</a:t>
            </a:r>
            <a:endParaRPr lang="zh-CN" altLang="en-US" sz="4400" b="1" dirty="0">
              <a:solidFill>
                <a:srgbClr val="218BB1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549B19EF-BB1A-4766-9940-B0B75C58F7DA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所使用的技術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9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所使用的技術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218BB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59" y="1272219"/>
            <a:ext cx="11125683" cy="49553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551845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218BB1"/>
            </a:solidFill>
            <a:ln w="76200">
              <a:solidFill>
                <a:srgbClr val="218B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49158" y="1981933"/>
            <a:ext cx="10893684" cy="373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首頁廣告輪播特效、換頁按鈕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：使用兩個函數控制，第一個函數使用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迴圈控制自動撥放，用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秒輪播一次，第二個函數在使用者點選往左或往右的標誌時，會觸發播放下一頁的效果，再停滯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秒，又會到第一個函數繼續執行。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首頁</a:t>
            </a:r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小火焰特效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加一個函數，裡面有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迴圈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+if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判斷式，來決定要顯示哪張圖片，最後再用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setTimeout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來決定特效跑的秒數。</a:t>
            </a:r>
          </a:p>
        </p:txBody>
      </p:sp>
      <p:sp>
        <p:nvSpPr>
          <p:cNvPr id="13" name="椭圆 17">
            <a:extLst>
              <a:ext uri="{FF2B5EF4-FFF2-40B4-BE49-F238E27FC236}">
                <a16:creationId xmlns:a16="http://schemas.microsoft.com/office/drawing/2014/main" id="{B16584B6-9406-407A-95DC-AAA36DB99342}"/>
              </a:ext>
            </a:extLst>
          </p:cNvPr>
          <p:cNvSpPr/>
          <p:nvPr/>
        </p:nvSpPr>
        <p:spPr>
          <a:xfrm>
            <a:off x="811587" y="2195142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7">
            <a:extLst>
              <a:ext uri="{FF2B5EF4-FFF2-40B4-BE49-F238E27FC236}">
                <a16:creationId xmlns:a16="http://schemas.microsoft.com/office/drawing/2014/main" id="{10394CAB-AD06-428E-BD50-99DA5E11A418}"/>
              </a:ext>
            </a:extLst>
          </p:cNvPr>
          <p:cNvSpPr/>
          <p:nvPr/>
        </p:nvSpPr>
        <p:spPr>
          <a:xfrm>
            <a:off x="807434" y="4755991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59288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本框 15">
            <a:extLst>
              <a:ext uri="{FF2B5EF4-FFF2-40B4-BE49-F238E27FC236}">
                <a16:creationId xmlns:a16="http://schemas.microsoft.com/office/drawing/2014/main" id="{980E9065-31B7-49DE-978C-172253810CED}"/>
              </a:ext>
            </a:extLst>
          </p:cNvPr>
          <p:cNvSpPr txBox="1"/>
          <p:nvPr/>
        </p:nvSpPr>
        <p:spPr>
          <a:xfrm>
            <a:off x="4848946" y="2561317"/>
            <a:ext cx="358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ONE</a:t>
            </a:r>
            <a:endParaRPr lang="zh-CN" altLang="en-US" sz="4400" b="1" dirty="0">
              <a:solidFill>
                <a:srgbClr val="338942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CBA2755D-68AA-4925-8134-671B861AE484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小組成員與工作內容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所使用的技術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218BB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59" y="1272219"/>
            <a:ext cx="11125683" cy="49553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551845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218BB1"/>
            </a:solidFill>
            <a:ln w="76200">
              <a:solidFill>
                <a:srgbClr val="218B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49158" y="1981933"/>
            <a:ext cx="10893684" cy="373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購物車刪除商品功能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：先使用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將購物車商品與取消按鈕包再一起，再將按鈕寫上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事件，利用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寫一個判斷式，如果選擇是，則將購物車的商品消失。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商品詳細頁面與所有商品頁面的圖片換張按鈕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：將想要加入換張的照片或文字寫在一個陣列裡，再將換張按鈕內寫入判斷式，然後將所有的陣列同時換張，文字則使用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產生手動輪播的效果。</a:t>
            </a:r>
          </a:p>
        </p:txBody>
      </p:sp>
      <p:sp>
        <p:nvSpPr>
          <p:cNvPr id="13" name="椭圆 17">
            <a:extLst>
              <a:ext uri="{FF2B5EF4-FFF2-40B4-BE49-F238E27FC236}">
                <a16:creationId xmlns:a16="http://schemas.microsoft.com/office/drawing/2014/main" id="{B16584B6-9406-407A-95DC-AAA36DB99342}"/>
              </a:ext>
            </a:extLst>
          </p:cNvPr>
          <p:cNvSpPr/>
          <p:nvPr/>
        </p:nvSpPr>
        <p:spPr>
          <a:xfrm>
            <a:off x="811587" y="2195142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7">
            <a:extLst>
              <a:ext uri="{FF2B5EF4-FFF2-40B4-BE49-F238E27FC236}">
                <a16:creationId xmlns:a16="http://schemas.microsoft.com/office/drawing/2014/main" id="{10394CAB-AD06-428E-BD50-99DA5E11A418}"/>
              </a:ext>
            </a:extLst>
          </p:cNvPr>
          <p:cNvSpPr/>
          <p:nvPr/>
        </p:nvSpPr>
        <p:spPr>
          <a:xfrm>
            <a:off x="807434" y="4216979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75608"/>
      </p:ext>
    </p:extLst>
  </p:cSld>
  <p:clrMapOvr>
    <a:masterClrMapping/>
  </p:clrMapOvr>
  <p:transition spd="slow" advTm="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所使用的技術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218BB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6EAE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10BBC3-FEE6-4577-8F79-060A6AC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59" y="1272219"/>
            <a:ext cx="11125683" cy="4955328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F98F01C-8C95-4337-B082-D3BF8607410A}"/>
              </a:ext>
            </a:extLst>
          </p:cNvPr>
          <p:cNvGrpSpPr/>
          <p:nvPr/>
        </p:nvGrpSpPr>
        <p:grpSpPr>
          <a:xfrm>
            <a:off x="8995903" y="551845"/>
            <a:ext cx="2679538" cy="1019671"/>
            <a:chOff x="3708740" y="1607841"/>
            <a:chExt cx="2679538" cy="1019671"/>
          </a:xfrm>
        </p:grpSpPr>
        <p:sp>
          <p:nvSpPr>
            <p:cNvPr id="28" name="矩形: 圆角 15">
              <a:extLst>
                <a:ext uri="{FF2B5EF4-FFF2-40B4-BE49-F238E27FC236}">
                  <a16:creationId xmlns:a16="http://schemas.microsoft.com/office/drawing/2014/main" id="{496AB9B8-8351-486C-96B4-114062CB8FB1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218BB1"/>
            </a:solidFill>
            <a:ln w="76200">
              <a:solidFill>
                <a:srgbClr val="218B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16">
              <a:extLst>
                <a:ext uri="{FF2B5EF4-FFF2-40B4-BE49-F238E27FC236}">
                  <a16:creationId xmlns:a16="http://schemas.microsoft.com/office/drawing/2014/main" id="{8E33CB45-EAF6-42D9-AEFA-CD784695C338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17">
              <a:extLst>
                <a:ext uri="{FF2B5EF4-FFF2-40B4-BE49-F238E27FC236}">
                  <a16:creationId xmlns:a16="http://schemas.microsoft.com/office/drawing/2014/main" id="{B22993A1-DB6D-4961-8BCD-80129B9F254C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19">
            <a:extLst>
              <a:ext uri="{FF2B5EF4-FFF2-40B4-BE49-F238E27FC236}">
                <a16:creationId xmlns:a16="http://schemas.microsoft.com/office/drawing/2014/main" id="{19D0ADEE-33D4-4D09-BEB5-50E7AADE3233}"/>
              </a:ext>
            </a:extLst>
          </p:cNvPr>
          <p:cNvSpPr txBox="1"/>
          <p:nvPr/>
        </p:nvSpPr>
        <p:spPr>
          <a:xfrm>
            <a:off x="649158" y="1981933"/>
            <a:ext cx="10893684" cy="341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註冊表單與編輯會員資料表單的彈出效果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：將註冊表單寫入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，在讓註冊的按鈕使用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onclick 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來觸發，並利用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transform: scale();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來產生彈跳效果。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留言板的評分星星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：評分星星分別製作出黃色與灰色，利用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與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hover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產生點亮的效果，再使用迴圈讓被觸發的星星能夠同時被點亮。</a:t>
            </a:r>
          </a:p>
        </p:txBody>
      </p:sp>
      <p:sp>
        <p:nvSpPr>
          <p:cNvPr id="13" name="椭圆 17">
            <a:extLst>
              <a:ext uri="{FF2B5EF4-FFF2-40B4-BE49-F238E27FC236}">
                <a16:creationId xmlns:a16="http://schemas.microsoft.com/office/drawing/2014/main" id="{B16584B6-9406-407A-95DC-AAA36DB99342}"/>
              </a:ext>
            </a:extLst>
          </p:cNvPr>
          <p:cNvSpPr/>
          <p:nvPr/>
        </p:nvSpPr>
        <p:spPr>
          <a:xfrm>
            <a:off x="811587" y="2195142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7">
            <a:extLst>
              <a:ext uri="{FF2B5EF4-FFF2-40B4-BE49-F238E27FC236}">
                <a16:creationId xmlns:a16="http://schemas.microsoft.com/office/drawing/2014/main" id="{10394CAB-AD06-428E-BD50-99DA5E11A418}"/>
              </a:ext>
            </a:extLst>
          </p:cNvPr>
          <p:cNvSpPr/>
          <p:nvPr/>
        </p:nvSpPr>
        <p:spPr>
          <a:xfrm>
            <a:off x="807434" y="4438366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19245"/>
      </p:ext>
    </p:extLst>
  </p:cSld>
  <p:clrMapOvr>
    <a:masterClrMapping/>
  </p:clrMapOvr>
  <p:transition spd="slow" advTm="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E2FB2-9179-42A6-BD39-A80F7CCF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9604506" y="1133829"/>
            <a:ext cx="1959429" cy="8998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EF6AF8-C66F-47FF-AE73-9B661B5E26E5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57896-8417-4443-B1C2-2E302D1B9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890624" y="882787"/>
            <a:ext cx="1052286" cy="483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68BC2C-F87D-4880-B4D0-29D5EA195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/>
        </p:blipFill>
        <p:spPr>
          <a:xfrm>
            <a:off x="2420520" y="385128"/>
            <a:ext cx="1407886" cy="1655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6B9FFC-4273-49A8-A4C9-676E1CE4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44620" r="61685" b="15307"/>
          <a:stretch/>
        </p:blipFill>
        <p:spPr>
          <a:xfrm>
            <a:off x="1029145" y="2297262"/>
            <a:ext cx="2649764" cy="3521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8A5A41-E066-4701-9F99-F608D8323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/>
        </p:blipFill>
        <p:spPr>
          <a:xfrm>
            <a:off x="9595260" y="2745929"/>
            <a:ext cx="2219368" cy="308770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5FF331-7B6A-452D-A635-AB9FC84578CD}"/>
              </a:ext>
            </a:extLst>
          </p:cNvPr>
          <p:cNvCxnSpPr>
            <a:cxnSpLocks/>
          </p:cNvCxnSpPr>
          <p:nvPr/>
        </p:nvCxnSpPr>
        <p:spPr>
          <a:xfrm flipV="1">
            <a:off x="1503680" y="5830471"/>
            <a:ext cx="9589652" cy="316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13EE4A-7FC9-45D7-BC8A-3513DC4CC204}"/>
              </a:ext>
            </a:extLst>
          </p:cNvPr>
          <p:cNvSpPr txBox="1"/>
          <p:nvPr/>
        </p:nvSpPr>
        <p:spPr>
          <a:xfrm>
            <a:off x="3488866" y="2344672"/>
            <a:ext cx="5967560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謝謝 </a:t>
            </a:r>
            <a:r>
              <a:rPr lang="en-US" altLang="zh-TW" sz="5400" b="0" i="0" dirty="0">
                <a:effectLst/>
                <a:latin typeface="Roboto"/>
              </a:rPr>
              <a:t>ʕ •ᴥ•ʔ </a:t>
            </a:r>
            <a:endParaRPr lang="zh-CN" alt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4B301B-9F14-448A-A16C-56FBEB51236B}"/>
              </a:ext>
            </a:extLst>
          </p:cNvPr>
          <p:cNvSpPr/>
          <p:nvPr/>
        </p:nvSpPr>
        <p:spPr>
          <a:xfrm>
            <a:off x="3488866" y="2051402"/>
            <a:ext cx="5962956" cy="18114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0B2B4BC-08BE-4B3E-9ADD-B888C9A134FB}"/>
              </a:ext>
            </a:extLst>
          </p:cNvPr>
          <p:cNvSpPr/>
          <p:nvPr/>
        </p:nvSpPr>
        <p:spPr>
          <a:xfrm>
            <a:off x="3395134" y="3685063"/>
            <a:ext cx="324768" cy="32476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5B4807-13A1-4640-8565-14D9E08BE303}"/>
              </a:ext>
            </a:extLst>
          </p:cNvPr>
          <p:cNvSpPr/>
          <p:nvPr/>
        </p:nvSpPr>
        <p:spPr>
          <a:xfrm>
            <a:off x="4134099" y="1830500"/>
            <a:ext cx="378258" cy="378258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5E6F85-2ADD-4F3F-8799-99B433CACABD}"/>
              </a:ext>
            </a:extLst>
          </p:cNvPr>
          <p:cNvSpPr/>
          <p:nvPr/>
        </p:nvSpPr>
        <p:spPr>
          <a:xfrm>
            <a:off x="9360409" y="3216033"/>
            <a:ext cx="168857" cy="16885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BCD80E85-6427-4338-9006-4DF22C25C4B1}"/>
              </a:ext>
            </a:extLst>
          </p:cNvPr>
          <p:cNvSpPr txBox="1"/>
          <p:nvPr/>
        </p:nvSpPr>
        <p:spPr>
          <a:xfrm>
            <a:off x="493486" y="390043"/>
            <a:ext cx="39188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2800" dirty="0"/>
              <a:t>期末專案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0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0FE01406-4F69-470A-8391-12A1749FC14D}"/>
              </a:ext>
            </a:extLst>
          </p:cNvPr>
          <p:cNvSpPr/>
          <p:nvPr/>
        </p:nvSpPr>
        <p:spPr>
          <a:xfrm rot="12092719" flipV="1">
            <a:off x="1115353" y="1371601"/>
            <a:ext cx="2357114" cy="235711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CFEED744-A386-4B66-9968-98929585C1E6}"/>
              </a:ext>
            </a:extLst>
          </p:cNvPr>
          <p:cNvSpPr/>
          <p:nvPr/>
        </p:nvSpPr>
        <p:spPr>
          <a:xfrm rot="16200000" flipV="1">
            <a:off x="1115353" y="1371601"/>
            <a:ext cx="2357114" cy="2357114"/>
          </a:xfrm>
          <a:prstGeom prst="blockArc">
            <a:avLst>
              <a:gd name="adj1" fmla="val 10734948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35F584-D7ED-4924-BF4D-0E41D9A1A19C}"/>
              </a:ext>
            </a:extLst>
          </p:cNvPr>
          <p:cNvSpPr txBox="1"/>
          <p:nvPr/>
        </p:nvSpPr>
        <p:spPr>
          <a:xfrm>
            <a:off x="1122575" y="1995284"/>
            <a:ext cx="2343863" cy="12003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7200" b="1" dirty="0">
                <a:latin typeface="Segoe UI Light"/>
                <a:cs typeface="Segoe UI Light"/>
              </a:rPr>
              <a:t>50</a:t>
            </a:r>
            <a:r>
              <a:rPr kumimoji="1" lang="en-US" altLang="zh-CN" sz="3200" b="1" dirty="0">
                <a:latin typeface="Segoe UI Light"/>
                <a:cs typeface="Segoe UI Light"/>
              </a:rPr>
              <a:t>%</a:t>
            </a:r>
            <a:endParaRPr kumimoji="1" lang="zh-CN" altLang="en-US" sz="3200" b="1" dirty="0">
              <a:latin typeface="Segoe UI Light"/>
              <a:cs typeface="Segoe UI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13F15C-1D79-41A9-BB80-3FEE9B6ABC43}"/>
              </a:ext>
            </a:extLst>
          </p:cNvPr>
          <p:cNvSpPr txBox="1"/>
          <p:nvPr/>
        </p:nvSpPr>
        <p:spPr>
          <a:xfrm>
            <a:off x="3245265" y="1779055"/>
            <a:ext cx="48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1084412</a:t>
            </a:r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藍悅娜</a:t>
            </a:r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CCA3AE-DD4A-420F-A737-8EA2B8DD6B94}"/>
              </a:ext>
            </a:extLst>
          </p:cNvPr>
          <p:cNvSpPr txBox="1"/>
          <p:nvPr/>
        </p:nvSpPr>
        <p:spPr>
          <a:xfrm>
            <a:off x="4635500" y="2778132"/>
            <a:ext cx="589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一半的網頁、文書、找商品圖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B4062D-AE7B-4725-B41C-4C84CC7A78FB}"/>
              </a:ext>
            </a:extLst>
          </p:cNvPr>
          <p:cNvSpPr txBox="1"/>
          <p:nvPr/>
        </p:nvSpPr>
        <p:spPr>
          <a:xfrm>
            <a:off x="1302165" y="4707315"/>
            <a:ext cx="485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10844139</a:t>
            </a:r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葉心茹</a:t>
            </a:r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2739B8C-3E6F-4646-9621-6B5133CFE328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小組成員與工作內容</a:t>
            </a:r>
          </a:p>
        </p:txBody>
      </p:sp>
      <p:sp>
        <p:nvSpPr>
          <p:cNvPr id="35" name="文本框 22">
            <a:extLst>
              <a:ext uri="{FF2B5EF4-FFF2-40B4-BE49-F238E27FC236}">
                <a16:creationId xmlns:a16="http://schemas.microsoft.com/office/drawing/2014/main" id="{46609ED6-2036-4392-BF59-963369AB19C3}"/>
              </a:ext>
            </a:extLst>
          </p:cNvPr>
          <p:cNvSpPr txBox="1"/>
          <p:nvPr/>
        </p:nvSpPr>
        <p:spPr>
          <a:xfrm>
            <a:off x="2997200" y="5662914"/>
            <a:ext cx="589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另一半的網頁、文書、修商品圖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空心弧 6">
            <a:extLst>
              <a:ext uri="{FF2B5EF4-FFF2-40B4-BE49-F238E27FC236}">
                <a16:creationId xmlns:a16="http://schemas.microsoft.com/office/drawing/2014/main" id="{BC94EF1B-53E1-442D-AF4F-2EDE1338C5D1}"/>
              </a:ext>
            </a:extLst>
          </p:cNvPr>
          <p:cNvSpPr/>
          <p:nvPr/>
        </p:nvSpPr>
        <p:spPr>
          <a:xfrm rot="16200000" flipV="1">
            <a:off x="8960535" y="4011933"/>
            <a:ext cx="2357114" cy="235711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空心弧 7">
            <a:extLst>
              <a:ext uri="{FF2B5EF4-FFF2-40B4-BE49-F238E27FC236}">
                <a16:creationId xmlns:a16="http://schemas.microsoft.com/office/drawing/2014/main" id="{83048EDE-52DC-4684-9937-9FCDB2FB8935}"/>
              </a:ext>
            </a:extLst>
          </p:cNvPr>
          <p:cNvSpPr/>
          <p:nvPr/>
        </p:nvSpPr>
        <p:spPr>
          <a:xfrm rot="16200000" flipV="1">
            <a:off x="8960535" y="4011933"/>
            <a:ext cx="2357114" cy="2357114"/>
          </a:xfrm>
          <a:prstGeom prst="blockArc">
            <a:avLst>
              <a:gd name="adj1" fmla="val 10734948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8">
            <a:extLst>
              <a:ext uri="{FF2B5EF4-FFF2-40B4-BE49-F238E27FC236}">
                <a16:creationId xmlns:a16="http://schemas.microsoft.com/office/drawing/2014/main" id="{EF1DA68A-EB58-48C1-92C8-B7F15E237AE1}"/>
              </a:ext>
            </a:extLst>
          </p:cNvPr>
          <p:cNvSpPr txBox="1"/>
          <p:nvPr/>
        </p:nvSpPr>
        <p:spPr>
          <a:xfrm>
            <a:off x="8967757" y="4635616"/>
            <a:ext cx="2343863" cy="12003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7200" b="1" dirty="0">
                <a:latin typeface="Segoe UI Light"/>
                <a:cs typeface="Segoe UI Light"/>
              </a:rPr>
              <a:t>50</a:t>
            </a:r>
            <a:r>
              <a:rPr kumimoji="1" lang="en-US" altLang="zh-CN" sz="3200" b="1" dirty="0">
                <a:latin typeface="Segoe UI Light"/>
                <a:cs typeface="Segoe UI Light"/>
              </a:rPr>
              <a:t>%</a:t>
            </a:r>
            <a:endParaRPr kumimoji="1" lang="zh-CN" altLang="en-US" sz="3200" b="1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8164536"/>
      </p:ext>
    </p:extLst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A22BAA74-8CD9-421E-99AA-2F2C25A86926}"/>
              </a:ext>
            </a:extLst>
          </p:cNvPr>
          <p:cNvSpPr txBox="1"/>
          <p:nvPr/>
        </p:nvSpPr>
        <p:spPr>
          <a:xfrm>
            <a:off x="4848946" y="2561317"/>
            <a:ext cx="358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PART </a:t>
            </a:r>
            <a:r>
              <a:rPr lang="en-US" altLang="zh-TW" sz="4800" b="1" dirty="0">
                <a:solidFill>
                  <a:srgbClr val="F3B150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TWO</a:t>
            </a:r>
            <a:endParaRPr lang="zh-CN" altLang="en-US" sz="4400" b="1" dirty="0">
              <a:solidFill>
                <a:srgbClr val="F3B150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6F6E4582-4FBE-431E-A97B-9893A1992714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網站內容介紹 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3B1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43C30-C50B-46F9-BB57-FF0A98D67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37" y="1545249"/>
            <a:ext cx="9548086" cy="4662346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D1FAB90-9672-4D13-90CA-8629B02520B8}"/>
              </a:ext>
            </a:extLst>
          </p:cNvPr>
          <p:cNvGrpSpPr/>
          <p:nvPr/>
        </p:nvGrpSpPr>
        <p:grpSpPr>
          <a:xfrm>
            <a:off x="8225885" y="892254"/>
            <a:ext cx="2679538" cy="1019671"/>
            <a:chOff x="3708740" y="1607841"/>
            <a:chExt cx="2679538" cy="1019671"/>
          </a:xfrm>
        </p:grpSpPr>
        <p:sp>
          <p:nvSpPr>
            <p:cNvPr id="11" name="矩形: 圆角 15">
              <a:extLst>
                <a:ext uri="{FF2B5EF4-FFF2-40B4-BE49-F238E27FC236}">
                  <a16:creationId xmlns:a16="http://schemas.microsoft.com/office/drawing/2014/main" id="{316B75BD-1BC6-409C-961E-CAFDCB0F99E3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3B150"/>
            </a:solidFill>
            <a:ln w="76200">
              <a:solidFill>
                <a:srgbClr val="F3B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6">
              <a:extLst>
                <a:ext uri="{FF2B5EF4-FFF2-40B4-BE49-F238E27FC236}">
                  <a16:creationId xmlns:a16="http://schemas.microsoft.com/office/drawing/2014/main" id="{94EB0290-68A2-4315-9174-E9950D4362C9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B856AFB0-A6CE-4119-A17F-BDE7F605F893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網站介紹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9">
            <a:extLst>
              <a:ext uri="{FF2B5EF4-FFF2-40B4-BE49-F238E27FC236}">
                <a16:creationId xmlns:a16="http://schemas.microsoft.com/office/drawing/2014/main" id="{434CB929-E6E5-4115-8A8C-9EB1AC54FACB}"/>
              </a:ext>
            </a:extLst>
          </p:cNvPr>
          <p:cNvSpPr txBox="1"/>
          <p:nvPr/>
        </p:nvSpPr>
        <p:spPr>
          <a:xfrm>
            <a:off x="1562100" y="2174517"/>
            <a:ext cx="905104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這個忙碌的社會下，辛苦了一整天回到家，想要好好的休息，卻因為還沒洗澡而不敢躺在床上，這時就需要沙發的出現，因此我們選擇了沙發作為主題，希望能透過我們的網站，讓大家能清楚的知道沙發的資訊，並打造出良好的購物環境。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我們的網站名稱為「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Vlac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」，「</a:t>
            </a:r>
            <a:r>
              <a:rPr lang="en-US" altLang="zh-TW" sz="2400">
                <a:latin typeface="微软雅黑" panose="020B0503020204020204" pitchFamily="34" charset="-122"/>
                <a:ea typeface="微软雅黑" panose="020B0503020204020204" pitchFamily="34" charset="-122"/>
              </a:rPr>
              <a:t>Vlac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」是由組員們的英文名字開頭組合而成的。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135E46D8-7602-44D3-A8FA-0D60BC4F0631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網站內容介紹</a:t>
            </a:r>
          </a:p>
        </p:txBody>
      </p:sp>
    </p:spTree>
    <p:extLst>
      <p:ext uri="{BB962C8B-B14F-4D97-AF65-F5344CB8AC3E}">
        <p14:creationId xmlns:p14="http://schemas.microsoft.com/office/powerpoint/2010/main" val="7490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F3B1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135E46D8-7602-44D3-A8FA-0D60BC4F0631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網站內容介紹</a:t>
            </a:r>
          </a:p>
        </p:txBody>
      </p:sp>
      <p:sp>
        <p:nvSpPr>
          <p:cNvPr id="30" name="椭圆 8">
            <a:extLst>
              <a:ext uri="{FF2B5EF4-FFF2-40B4-BE49-F238E27FC236}">
                <a16:creationId xmlns:a16="http://schemas.microsoft.com/office/drawing/2014/main" id="{0A92F06D-B5C7-4484-AF96-D5EBB051225D}"/>
              </a:ext>
            </a:extLst>
          </p:cNvPr>
          <p:cNvSpPr/>
          <p:nvPr/>
        </p:nvSpPr>
        <p:spPr>
          <a:xfrm>
            <a:off x="1491020" y="198328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15">
            <a:extLst>
              <a:ext uri="{FF2B5EF4-FFF2-40B4-BE49-F238E27FC236}">
                <a16:creationId xmlns:a16="http://schemas.microsoft.com/office/drawing/2014/main" id="{FCB7776A-42AE-4164-AF15-1782D88B3B04}"/>
              </a:ext>
            </a:extLst>
          </p:cNvPr>
          <p:cNvSpPr/>
          <p:nvPr/>
        </p:nvSpPr>
        <p:spPr>
          <a:xfrm>
            <a:off x="1491020" y="2889204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346F86DB-9BA3-4F75-99C1-4743B995E1F4}"/>
              </a:ext>
            </a:extLst>
          </p:cNvPr>
          <p:cNvSpPr/>
          <p:nvPr/>
        </p:nvSpPr>
        <p:spPr>
          <a:xfrm>
            <a:off x="1491020" y="3728369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17">
            <a:extLst>
              <a:ext uri="{FF2B5EF4-FFF2-40B4-BE49-F238E27FC236}">
                <a16:creationId xmlns:a16="http://schemas.microsoft.com/office/drawing/2014/main" id="{EB54B831-3FC7-4B65-9AB7-BA9E9E192732}"/>
              </a:ext>
            </a:extLst>
          </p:cNvPr>
          <p:cNvSpPr/>
          <p:nvPr/>
        </p:nvSpPr>
        <p:spPr>
          <a:xfrm>
            <a:off x="1491020" y="4606034"/>
            <a:ext cx="303766" cy="303766"/>
          </a:xfrm>
          <a:prstGeom prst="ellipse">
            <a:avLst/>
          </a:prstGeom>
          <a:noFill/>
          <a:ln w="76200"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19">
            <a:extLst>
              <a:ext uri="{FF2B5EF4-FFF2-40B4-BE49-F238E27FC236}">
                <a16:creationId xmlns:a16="http://schemas.microsoft.com/office/drawing/2014/main" id="{FD261B5D-2B4A-4023-BD45-B963F1793048}"/>
              </a:ext>
            </a:extLst>
          </p:cNvPr>
          <p:cNvSpPr txBox="1"/>
          <p:nvPr/>
        </p:nvSpPr>
        <p:spPr>
          <a:xfrm>
            <a:off x="2078521" y="1779220"/>
            <a:ext cx="888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Empathize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：現代人常常工作到很晚才回家，想要先小憩一下但又還不想洗澡，於是沙發的出現拯救了這個狀況。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9">
            <a:extLst>
              <a:ext uri="{FF2B5EF4-FFF2-40B4-BE49-F238E27FC236}">
                <a16:creationId xmlns:a16="http://schemas.microsoft.com/office/drawing/2014/main" id="{AD5DDA19-DC40-456A-A69A-C424E8A2029B}"/>
              </a:ext>
            </a:extLst>
          </p:cNvPr>
          <p:cNvSpPr txBox="1"/>
          <p:nvPr/>
        </p:nvSpPr>
        <p:spPr>
          <a:xfrm>
            <a:off x="2078520" y="2810400"/>
            <a:ext cx="898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：使用者的需求是一個不用洗澡也可以躺下來的地方，沙發非常適合。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9">
            <a:extLst>
              <a:ext uri="{FF2B5EF4-FFF2-40B4-BE49-F238E27FC236}">
                <a16:creationId xmlns:a16="http://schemas.microsoft.com/office/drawing/2014/main" id="{2FDCB47F-BE10-4C24-83A2-F0D3D5E49B72}"/>
              </a:ext>
            </a:extLst>
          </p:cNvPr>
          <p:cNvSpPr txBox="1"/>
          <p:nvPr/>
        </p:nvSpPr>
        <p:spPr>
          <a:xfrm>
            <a:off x="2078519" y="3541381"/>
            <a:ext cx="880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Ideate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：有些人剛吃飽想要坐著睡，單人沙發可以滿足這個需求，而有些人喜歡躺著睡，雙人或三人沙發就非常合宜。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9">
            <a:extLst>
              <a:ext uri="{FF2B5EF4-FFF2-40B4-BE49-F238E27FC236}">
                <a16:creationId xmlns:a16="http://schemas.microsoft.com/office/drawing/2014/main" id="{10A33E1B-233D-41A8-9F8B-75A59BEF5FF4}"/>
              </a:ext>
            </a:extLst>
          </p:cNvPr>
          <p:cNvSpPr txBox="1"/>
          <p:nvPr/>
        </p:nvSpPr>
        <p:spPr>
          <a:xfrm>
            <a:off x="2078518" y="4429368"/>
            <a:ext cx="888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：設計網頁時，我們多次試驗購物流程，確保客戶不會在購買商品時碰到下單流程的問題。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9">
            <a:extLst>
              <a:ext uri="{FF2B5EF4-FFF2-40B4-BE49-F238E27FC236}">
                <a16:creationId xmlns:a16="http://schemas.microsoft.com/office/drawing/2014/main" id="{4D91F419-E4BB-4FC5-A25A-FBC0EA70487D}"/>
              </a:ext>
            </a:extLst>
          </p:cNvPr>
          <p:cNvSpPr txBox="1"/>
          <p:nvPr/>
        </p:nvSpPr>
        <p:spPr>
          <a:xfrm>
            <a:off x="2078517" y="5355304"/>
            <a:ext cx="888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：網頁有設計「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」貓咪，方便使用者聯絡我們，就算沒有購買商品也能給我們回饋意見。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17">
            <a:extLst>
              <a:ext uri="{FF2B5EF4-FFF2-40B4-BE49-F238E27FC236}">
                <a16:creationId xmlns:a16="http://schemas.microsoft.com/office/drawing/2014/main" id="{098CC77D-3863-4708-B646-B962E65E5353}"/>
              </a:ext>
            </a:extLst>
          </p:cNvPr>
          <p:cNvSpPr/>
          <p:nvPr/>
        </p:nvSpPr>
        <p:spPr>
          <a:xfrm>
            <a:off x="1491020" y="5542292"/>
            <a:ext cx="303766" cy="303766"/>
          </a:xfrm>
          <a:prstGeom prst="ellipse">
            <a:avLst/>
          </a:prstGeom>
          <a:noFill/>
          <a:ln w="76200">
            <a:solidFill>
              <a:srgbClr val="218B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055DA64-3A1E-4B04-93DC-66CD5AC9265F}"/>
              </a:ext>
            </a:extLst>
          </p:cNvPr>
          <p:cNvGrpSpPr/>
          <p:nvPr/>
        </p:nvGrpSpPr>
        <p:grpSpPr>
          <a:xfrm>
            <a:off x="8870778" y="532045"/>
            <a:ext cx="2679538" cy="1019671"/>
            <a:chOff x="3708740" y="1607841"/>
            <a:chExt cx="2679538" cy="1019671"/>
          </a:xfrm>
        </p:grpSpPr>
        <p:sp>
          <p:nvSpPr>
            <p:cNvPr id="41" name="矩形: 圆角 15">
              <a:extLst>
                <a:ext uri="{FF2B5EF4-FFF2-40B4-BE49-F238E27FC236}">
                  <a16:creationId xmlns:a16="http://schemas.microsoft.com/office/drawing/2014/main" id="{256B9D72-08B7-46B2-9D0E-97C5C6A5D213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F3B150"/>
            </a:solidFill>
            <a:ln w="76200">
              <a:solidFill>
                <a:srgbClr val="F3B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16">
              <a:extLst>
                <a:ext uri="{FF2B5EF4-FFF2-40B4-BE49-F238E27FC236}">
                  <a16:creationId xmlns:a16="http://schemas.microsoft.com/office/drawing/2014/main" id="{14864CF2-E89D-4E80-B562-06EA7DD0D2FB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17">
              <a:extLst>
                <a:ext uri="{FF2B5EF4-FFF2-40B4-BE49-F238E27FC236}">
                  <a16:creationId xmlns:a16="http://schemas.microsoft.com/office/drawing/2014/main" id="{522A7BB2-CD8F-4B41-A7FB-EAD76943F12F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發想過程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8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146036" y="4997961"/>
            <a:ext cx="683994" cy="238334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612179" y="929638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547087" y="465270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2739246" y="2632284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3681526" y="652012"/>
            <a:ext cx="5330071" cy="53300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9532630" y="3349813"/>
            <a:ext cx="605952" cy="90173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903E41F-9399-467E-A79D-579D95E398A9}"/>
              </a:ext>
            </a:extLst>
          </p:cNvPr>
          <p:cNvSpPr/>
          <p:nvPr/>
        </p:nvSpPr>
        <p:spPr>
          <a:xfrm>
            <a:off x="8683789" y="5274788"/>
            <a:ext cx="577893" cy="492909"/>
          </a:xfrm>
          <a:prstGeom prst="triangle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五边形 21">
            <a:extLst>
              <a:ext uri="{FF2B5EF4-FFF2-40B4-BE49-F238E27FC236}">
                <a16:creationId xmlns:a16="http://schemas.microsoft.com/office/drawing/2014/main" id="{C78C4C63-63FD-4147-A30F-9273FDDCFFB1}"/>
              </a:ext>
            </a:extLst>
          </p:cNvPr>
          <p:cNvSpPr/>
          <p:nvPr/>
        </p:nvSpPr>
        <p:spPr>
          <a:xfrm>
            <a:off x="3830030" y="971494"/>
            <a:ext cx="478844" cy="463751"/>
          </a:xfrm>
          <a:prstGeom prst="pentagon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753F1D1-4769-4D8F-A95F-25923378BD6D}"/>
              </a:ext>
            </a:extLst>
          </p:cNvPr>
          <p:cNvSpPr/>
          <p:nvPr/>
        </p:nvSpPr>
        <p:spPr>
          <a:xfrm>
            <a:off x="1677216" y="3657844"/>
            <a:ext cx="709593" cy="202131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B7A8E9-37C4-4180-B18B-077F58E32FBE}"/>
              </a:ext>
            </a:extLst>
          </p:cNvPr>
          <p:cNvSpPr/>
          <p:nvPr/>
        </p:nvSpPr>
        <p:spPr>
          <a:xfrm>
            <a:off x="10397625" y="2653364"/>
            <a:ext cx="547643" cy="323451"/>
          </a:xfrm>
          <a:prstGeom prst="ellipse">
            <a:avLst/>
          </a:prstGeom>
          <a:solidFill>
            <a:srgbClr val="2F6E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83DC56C7-2752-4C66-A2C0-6560A5D55604}"/>
              </a:ext>
            </a:extLst>
          </p:cNvPr>
          <p:cNvSpPr/>
          <p:nvPr/>
        </p:nvSpPr>
        <p:spPr>
          <a:xfrm>
            <a:off x="9182767" y="2106784"/>
            <a:ext cx="895204" cy="125328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A22BAA74-8CD9-421E-99AA-2F2C25A86926}"/>
              </a:ext>
            </a:extLst>
          </p:cNvPr>
          <p:cNvSpPr txBox="1"/>
          <p:nvPr/>
        </p:nvSpPr>
        <p:spPr>
          <a:xfrm>
            <a:off x="4848946" y="2561317"/>
            <a:ext cx="404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badi" panose="020B0604020104020204" pitchFamily="34" charset="0"/>
                <a:ea typeface="微软雅黑" panose="020B0503020204020204" pitchFamily="34" charset="-122"/>
              </a:rPr>
              <a:t>PART </a:t>
            </a:r>
            <a:r>
              <a:rPr lang="en-US" altLang="zh-CN" sz="4800" b="1" dirty="0">
                <a:solidFill>
                  <a:srgbClr val="C00000"/>
                </a:solidFill>
                <a:latin typeface="Abadi" panose="020B0604020104020204" pitchFamily="34" charset="0"/>
                <a:ea typeface="微软雅黑" panose="020B0503020204020204" pitchFamily="34" charset="-122"/>
              </a:rPr>
              <a:t>THREE</a:t>
            </a:r>
            <a:endParaRPr lang="zh-CN" altLang="en-US" sz="4400" b="1" dirty="0">
              <a:solidFill>
                <a:srgbClr val="C00000"/>
              </a:solidFill>
              <a:latin typeface="Abadi" panose="020B06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420DCC8F-0F74-44D5-96B1-14D44AD7B030}"/>
              </a:ext>
            </a:extLst>
          </p:cNvPr>
          <p:cNvSpPr txBox="1"/>
          <p:nvPr/>
        </p:nvSpPr>
        <p:spPr>
          <a:xfrm>
            <a:off x="3615131" y="3560710"/>
            <a:ext cx="55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6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">
            <a:extLst>
              <a:ext uri="{FF2B5EF4-FFF2-40B4-BE49-F238E27FC236}">
                <a16:creationId xmlns:a16="http://schemas.microsoft.com/office/drawing/2014/main" id="{16CAC5BD-27AD-4881-B1D9-B6716CAAFE4D}"/>
              </a:ext>
            </a:extLst>
          </p:cNvPr>
          <p:cNvSpPr txBox="1"/>
          <p:nvPr/>
        </p:nvSpPr>
        <p:spPr>
          <a:xfrm>
            <a:off x="1115353" y="448278"/>
            <a:ext cx="527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A63141C-673B-4EAC-9C7F-73F1DAFA1B86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DE6EB2A-7E5E-49B9-B270-553E5ECF15CC}"/>
              </a:ext>
            </a:extLst>
          </p:cNvPr>
          <p:cNvGrpSpPr/>
          <p:nvPr/>
        </p:nvGrpSpPr>
        <p:grpSpPr>
          <a:xfrm>
            <a:off x="8870778" y="532045"/>
            <a:ext cx="2679538" cy="1019671"/>
            <a:chOff x="3708740" y="1607841"/>
            <a:chExt cx="2679538" cy="1019671"/>
          </a:xfrm>
        </p:grpSpPr>
        <p:sp>
          <p:nvSpPr>
            <p:cNvPr id="49" name="矩形: 圆角 15">
              <a:extLst>
                <a:ext uri="{FF2B5EF4-FFF2-40B4-BE49-F238E27FC236}">
                  <a16:creationId xmlns:a16="http://schemas.microsoft.com/office/drawing/2014/main" id="{143C9ABF-E4A5-44AD-A45F-E379B090E005}"/>
                </a:ext>
              </a:extLst>
            </p:cNvPr>
            <p:cNvSpPr/>
            <p:nvPr/>
          </p:nvSpPr>
          <p:spPr>
            <a:xfrm>
              <a:off x="3885402" y="1755418"/>
              <a:ext cx="2502876" cy="87209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16">
              <a:extLst>
                <a:ext uri="{FF2B5EF4-FFF2-40B4-BE49-F238E27FC236}">
                  <a16:creationId xmlns:a16="http://schemas.microsoft.com/office/drawing/2014/main" id="{BA6F81EB-6FE3-4FFE-9C35-631F6E3FEF0E}"/>
                </a:ext>
              </a:extLst>
            </p:cNvPr>
            <p:cNvSpPr/>
            <p:nvPr/>
          </p:nvSpPr>
          <p:spPr>
            <a:xfrm>
              <a:off x="3708740" y="1607841"/>
              <a:ext cx="2502876" cy="87209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86297CF0-7807-4C22-AC33-47889E19464D}"/>
                </a:ext>
              </a:extLst>
            </p:cNvPr>
            <p:cNvSpPr txBox="1"/>
            <p:nvPr/>
          </p:nvSpPr>
          <p:spPr>
            <a:xfrm>
              <a:off x="3885403" y="1818416"/>
              <a:ext cx="2210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C5F7D2E9-D57F-4C86-A8F7-7B9232AD65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0" y="2318504"/>
            <a:ext cx="11514907" cy="27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9667"/>
      </p:ext>
    </p:extLst>
  </p:cSld>
  <p:clrMapOvr>
    <a:masterClrMapping/>
  </p:clrMapOvr>
  <p:transition spd="slow" advTm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3DFC8EC-F698-4635-B0E2-30DD3FD69A3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1"/>
</p:tagLst>
</file>

<file path=ppt/theme/theme1.xml><?xml version="1.0" encoding="utf-8"?>
<a:theme xmlns:a="http://schemas.openxmlformats.org/drawingml/2006/main" name="Office Theme">
  <a:themeElements>
    <a:clrScheme name="自定义 1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1642</Words>
  <Application>Microsoft Office PowerPoint</Application>
  <PresentationFormat>寬螢幕</PresentationFormat>
  <Paragraphs>138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等线</vt:lpstr>
      <vt:lpstr>微软雅黑</vt:lpstr>
      <vt:lpstr>微软雅黑</vt:lpstr>
      <vt:lpstr>Roboto</vt:lpstr>
      <vt:lpstr>Abadi</vt:lpstr>
      <vt:lpstr>Arial</vt:lpstr>
      <vt:lpstr>Calibri</vt:lpstr>
      <vt:lpstr>Copperplate Gothic Bold</vt:lpstr>
      <vt:lpstr>Segoe UI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心茹 葉</cp:lastModifiedBy>
  <cp:revision>344</cp:revision>
  <dcterms:created xsi:type="dcterms:W3CDTF">2017-08-18T03:02:00Z</dcterms:created>
  <dcterms:modified xsi:type="dcterms:W3CDTF">2021-01-10T07:15:28Z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