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47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057B"/>
    <a:srgbClr val="0D2BC2"/>
    <a:srgbClr val="348AAE"/>
    <a:srgbClr val="63777F"/>
    <a:srgbClr val="647F6F"/>
    <a:srgbClr val="B3318D"/>
    <a:srgbClr val="7D401A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644" y="90"/>
      </p:cViewPr>
      <p:guideLst>
        <p:guide orient="horz" pos="2247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73148-A513-4160-8342-79695DD4C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61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D4483-EF46-447A-AA5F-CCB2B8162E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73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F172-D992-4B12-9765-2A7BA2ADBA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37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06AA4-DB65-4429-82DF-DCAA07098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49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52E57-607F-404F-B966-04ECDEFFCE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48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AF552-AC0E-4175-B3C8-B3734D911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48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71736-F7C1-45A1-93FF-DFBFEAD64B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29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A3A46-BDEE-4B48-A1DD-7475461DEE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50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455F3-2D8B-48D2-B957-2B895EEE97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8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B41BC-C278-4085-91BD-57ADC4EAB7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77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37560-F919-4D0F-B04A-9A694D6CCF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0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7AC0A8B-063F-4A4C-BC94-FB5492A0B1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1998663" y="6632575"/>
            <a:ext cx="4965700" cy="180975"/>
          </a:xfrm>
          <a:prstGeom prst="roundRect">
            <a:avLst>
              <a:gd name="adj" fmla="val 16667"/>
            </a:avLst>
          </a:prstGeom>
          <a:solidFill>
            <a:srgbClr val="2038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Operation System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 flipV="1">
            <a:off x="117475" y="6542088"/>
            <a:ext cx="10080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800">
              <a:latin typeface="Consolas" panose="020B0609020204030204" pitchFamily="49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66700" y="6600825"/>
            <a:ext cx="13811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800">
                <a:latin typeface="Consolas" panose="020B0609020204030204" pitchFamily="49" charset="0"/>
                <a:ea typeface="宋体" panose="02010600030101010101" pitchFamily="2" charset="-122"/>
              </a:rPr>
              <a:t>unruledboy@gmail.com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965950" y="6600825"/>
            <a:ext cx="2133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800">
                <a:latin typeface="Consolas" panose="020B0609020204030204" pitchFamily="49" charset="0"/>
                <a:ea typeface="宋体" panose="02010600030101010101" pitchFamily="2" charset="-122"/>
              </a:rPr>
              <a:t>by Wilson Chen (</a:t>
            </a:r>
            <a:r>
              <a:rPr lang="en-AU" altLang="en-US" sz="800">
                <a:latin typeface="Consolas" panose="020B0609020204030204" pitchFamily="49" charset="0"/>
                <a:ea typeface="宋体" panose="02010600030101010101" pitchFamily="2" charset="-122"/>
              </a:rPr>
              <a:t>twitter</a:t>
            </a:r>
            <a:r>
              <a:rPr lang="zh-CN" altLang="en-US" sz="800">
                <a:latin typeface="Consolas" panose="020B0609020204030204" pitchFamily="49" charset="0"/>
                <a:ea typeface="宋体" panose="02010600030101010101" pitchFamily="2" charset="-122"/>
              </a:rPr>
              <a:t>@unruledboy)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4450" y="4279900"/>
            <a:ext cx="4478338" cy="6048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US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Rendering</a:t>
            </a:r>
          </a:p>
          <a:p>
            <a:pPr algn="r"/>
            <a:r>
              <a:rPr lang="en-US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Engine</a:t>
            </a:r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</a:t>
            </a:r>
            <a:endParaRPr lang="en-US" altLang="en-US" sz="80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128588" y="4310063"/>
            <a:ext cx="1169987" cy="252412"/>
          </a:xfrm>
          <a:prstGeom prst="roundRect">
            <a:avLst>
              <a:gd name="adj" fmla="val 16667"/>
            </a:avLst>
          </a:prstGeom>
          <a:solidFill>
            <a:srgbClr val="1F4E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Triddent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(IE)</a:t>
            </a: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1357313" y="4310063"/>
            <a:ext cx="1169987" cy="252412"/>
          </a:xfrm>
          <a:prstGeom prst="roundRect">
            <a:avLst>
              <a:gd name="adj" fmla="val 16667"/>
            </a:avLst>
          </a:prstGeom>
          <a:solidFill>
            <a:srgbClr val="1F4E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Blink</a:t>
            </a:r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[prev. WebKit]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(Chrome)</a:t>
            </a: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128588" y="4592638"/>
            <a:ext cx="1169987" cy="252412"/>
          </a:xfrm>
          <a:prstGeom prst="roundRect">
            <a:avLst>
              <a:gd name="adj" fmla="val 16667"/>
            </a:avLst>
          </a:prstGeom>
          <a:solidFill>
            <a:srgbClr val="1F4E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WebKit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(Safari)</a:t>
            </a: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1357313" y="4592638"/>
            <a:ext cx="1169987" cy="252412"/>
          </a:xfrm>
          <a:prstGeom prst="roundRect">
            <a:avLst>
              <a:gd name="adj" fmla="val 16667"/>
            </a:avLst>
          </a:prstGeom>
          <a:solidFill>
            <a:srgbClr val="1F4E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Blink [prev. Presto] 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(Opera)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42863" y="5540375"/>
            <a:ext cx="9051925" cy="2333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The 3 Pillars</a:t>
            </a: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133350" y="5572125"/>
            <a:ext cx="2627313" cy="179388"/>
          </a:xfrm>
          <a:prstGeom prst="roundRect">
            <a:avLst>
              <a:gd name="adj" fmla="val 16667"/>
            </a:avLst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HTML (HyperText Markup Language)</a:t>
            </a: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2798763" y="5572125"/>
            <a:ext cx="2627312" cy="179388"/>
          </a:xfrm>
          <a:prstGeom prst="roundRect">
            <a:avLst>
              <a:gd name="adj" fmla="val 16667"/>
            </a:avLst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JavaScript</a:t>
            </a:r>
            <a:endParaRPr lang="en-AU" altLang="en-US" sz="800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5473700" y="5572125"/>
            <a:ext cx="2627313" cy="179388"/>
          </a:xfrm>
          <a:prstGeom prst="roundRect">
            <a:avLst>
              <a:gd name="adj" fmla="val 16667"/>
            </a:avLst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CSS (Cascading Style Sheets)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44450" y="4899025"/>
            <a:ext cx="9050338" cy="3063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Core Concepts</a:t>
            </a: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5465763" y="4929188"/>
            <a:ext cx="2627312" cy="252412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Selector, Priority, Specificity, Box Model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(CSS)</a:t>
            </a:r>
            <a:endParaRPr lang="zh-CN" altLang="en-US" sz="80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49213" y="3452813"/>
            <a:ext cx="9050337" cy="2333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Build Tasks</a:t>
            </a: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147638" y="3476625"/>
            <a:ext cx="1079500" cy="1809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Compilation</a:t>
            </a:r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1295400" y="3476625"/>
            <a:ext cx="1079500" cy="1809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Minification</a:t>
            </a:r>
          </a:p>
        </p:txBody>
      </p:sp>
      <p:sp>
        <p:nvSpPr>
          <p:cNvPr id="3092" name="AutoShape 20"/>
          <p:cNvSpPr>
            <a:spLocks noChangeArrowheads="1"/>
          </p:cNvSpPr>
          <p:nvPr/>
        </p:nvSpPr>
        <p:spPr bwMode="auto">
          <a:xfrm>
            <a:off x="2441575" y="3476625"/>
            <a:ext cx="1079500" cy="1809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Concatenation</a:t>
            </a:r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auto">
          <a:xfrm>
            <a:off x="3568700" y="3476625"/>
            <a:ext cx="1079500" cy="1809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Uglification</a:t>
            </a: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52388" y="2706688"/>
            <a:ext cx="4319587" cy="2317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Package</a:t>
            </a:r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auto">
          <a:xfrm>
            <a:off x="169863" y="2724150"/>
            <a:ext cx="719137" cy="180975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NPM</a:t>
            </a:r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>
            <a:off x="935038" y="2730500"/>
            <a:ext cx="719137" cy="180975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Bower 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758825" y="3175"/>
            <a:ext cx="54911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altLang="en-US" sz="1000">
                <a:latin typeface="Consolas" panose="020B0609020204030204" pitchFamily="49" charset="0"/>
                <a:ea typeface="宋体" panose="02010600030101010101" pitchFamily="2" charset="-122"/>
              </a:rPr>
              <a:t>Web Front End</a:t>
            </a:r>
            <a:r>
              <a:rPr lang="zh-CN" altLang="en-US" sz="1000">
                <a:latin typeface="Consolas" panose="020B0609020204030204" pitchFamily="49" charset="0"/>
                <a:ea typeface="宋体" panose="02010600030101010101" pitchFamily="2" charset="-122"/>
              </a:rPr>
              <a:t> Stack (</a:t>
            </a:r>
            <a:r>
              <a:rPr lang="en-AU" altLang="en-US" sz="1000">
                <a:latin typeface="Consolas" panose="020B0609020204030204" pitchFamily="49" charset="0"/>
                <a:ea typeface="宋体" panose="02010600030101010101" pitchFamily="2" charset="-122"/>
              </a:rPr>
              <a:t>browsers, platforms, libraries,</a:t>
            </a:r>
            <a:r>
              <a:rPr lang="zh-CN" altLang="en-US" sz="1000">
                <a:latin typeface="Consolas" panose="020B0609020204030204" pitchFamily="49" charset="0"/>
                <a:ea typeface="宋体" panose="02010600030101010101" pitchFamily="2" charset="-122"/>
              </a:rPr>
              <a:t> frameworks,</a:t>
            </a:r>
            <a:r>
              <a:rPr lang="en-AU" altLang="en-US" sz="100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en-US" sz="1000">
                <a:latin typeface="Consolas" panose="020B0609020204030204" pitchFamily="49" charset="0"/>
                <a:ea typeface="宋体" panose="02010600030101010101" pitchFamily="2" charset="-122"/>
              </a:rPr>
              <a:t>tools etc.)</a:t>
            </a: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49213" y="3206750"/>
            <a:ext cx="9051925" cy="2333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Build</a:t>
            </a:r>
          </a:p>
        </p:txBody>
      </p:sp>
      <p:sp>
        <p:nvSpPr>
          <p:cNvPr id="3099" name="AutoShape 27"/>
          <p:cNvSpPr>
            <a:spLocks noChangeArrowheads="1"/>
          </p:cNvSpPr>
          <p:nvPr/>
        </p:nvSpPr>
        <p:spPr bwMode="auto">
          <a:xfrm>
            <a:off x="146050" y="3232150"/>
            <a:ext cx="719138" cy="179388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Grunt</a:t>
            </a:r>
          </a:p>
        </p:txBody>
      </p:sp>
      <p:sp>
        <p:nvSpPr>
          <p:cNvPr id="3100" name="AutoShape 28"/>
          <p:cNvSpPr>
            <a:spLocks noChangeArrowheads="1"/>
          </p:cNvSpPr>
          <p:nvPr/>
        </p:nvSpPr>
        <p:spPr bwMode="auto">
          <a:xfrm>
            <a:off x="936625" y="3232150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Gulp</a:t>
            </a:r>
          </a:p>
        </p:txBody>
      </p:sp>
      <p:sp>
        <p:nvSpPr>
          <p:cNvPr id="3101" name="AutoShape 29"/>
          <p:cNvSpPr>
            <a:spLocks noChangeArrowheads="1"/>
          </p:cNvSpPr>
          <p:nvPr/>
        </p:nvSpPr>
        <p:spPr bwMode="auto">
          <a:xfrm>
            <a:off x="1712913" y="3240088"/>
            <a:ext cx="719137" cy="179387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Brunch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46038" y="3702050"/>
            <a:ext cx="9048750" cy="2349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Editors</a:t>
            </a:r>
          </a:p>
        </p:txBody>
      </p:sp>
      <p:sp>
        <p:nvSpPr>
          <p:cNvPr id="3103" name="AutoShape 31"/>
          <p:cNvSpPr>
            <a:spLocks noChangeArrowheads="1"/>
          </p:cNvSpPr>
          <p:nvPr/>
        </p:nvSpPr>
        <p:spPr bwMode="auto">
          <a:xfrm>
            <a:off x="141288" y="3725863"/>
            <a:ext cx="719137" cy="179387"/>
          </a:xfrm>
          <a:prstGeom prst="roundRect">
            <a:avLst>
              <a:gd name="adj" fmla="val 16667"/>
            </a:avLst>
          </a:prstGeom>
          <a:solidFill>
            <a:srgbClr val="6821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Sublime Text</a:t>
            </a:r>
          </a:p>
        </p:txBody>
      </p:sp>
      <p:sp>
        <p:nvSpPr>
          <p:cNvPr id="3104" name="AutoShape 32"/>
          <p:cNvSpPr>
            <a:spLocks noChangeArrowheads="1"/>
          </p:cNvSpPr>
          <p:nvPr/>
        </p:nvSpPr>
        <p:spPr bwMode="auto">
          <a:xfrm>
            <a:off x="925513" y="3725863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6821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WebStorm</a:t>
            </a:r>
          </a:p>
        </p:txBody>
      </p:sp>
      <p:sp>
        <p:nvSpPr>
          <p:cNvPr id="3105" name="AutoShape 33"/>
          <p:cNvSpPr>
            <a:spLocks noChangeArrowheads="1"/>
          </p:cNvSpPr>
          <p:nvPr/>
        </p:nvSpPr>
        <p:spPr bwMode="auto">
          <a:xfrm>
            <a:off x="1712913" y="3725863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6821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Atom</a:t>
            </a:r>
          </a:p>
        </p:txBody>
      </p:sp>
      <p:sp>
        <p:nvSpPr>
          <p:cNvPr id="3106" name="AutoShape 34"/>
          <p:cNvSpPr>
            <a:spLocks noChangeArrowheads="1"/>
          </p:cNvSpPr>
          <p:nvPr/>
        </p:nvSpPr>
        <p:spPr bwMode="auto">
          <a:xfrm>
            <a:off x="2490788" y="3725863"/>
            <a:ext cx="719137" cy="179387"/>
          </a:xfrm>
          <a:prstGeom prst="roundRect">
            <a:avLst>
              <a:gd name="adj" fmla="val 16667"/>
            </a:avLst>
          </a:prstGeom>
          <a:solidFill>
            <a:srgbClr val="6821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Vim</a:t>
            </a:r>
          </a:p>
        </p:txBody>
      </p:sp>
      <p:sp>
        <p:nvSpPr>
          <p:cNvPr id="3107" name="AutoShape 35"/>
          <p:cNvSpPr>
            <a:spLocks noChangeArrowheads="1"/>
          </p:cNvSpPr>
          <p:nvPr/>
        </p:nvSpPr>
        <p:spPr bwMode="auto">
          <a:xfrm>
            <a:off x="4029075" y="3725863"/>
            <a:ext cx="719138" cy="179387"/>
          </a:xfrm>
          <a:prstGeom prst="roundRect">
            <a:avLst>
              <a:gd name="adj" fmla="val 16667"/>
            </a:avLst>
          </a:prstGeom>
          <a:solidFill>
            <a:srgbClr val="6821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Brackets</a:t>
            </a:r>
          </a:p>
        </p:txBody>
      </p:sp>
      <p:sp>
        <p:nvSpPr>
          <p:cNvPr id="3108" name="AutoShape 36"/>
          <p:cNvSpPr>
            <a:spLocks noChangeArrowheads="1"/>
          </p:cNvSpPr>
          <p:nvPr/>
        </p:nvSpPr>
        <p:spPr bwMode="auto">
          <a:xfrm>
            <a:off x="4787900" y="3725863"/>
            <a:ext cx="719138" cy="179387"/>
          </a:xfrm>
          <a:prstGeom prst="roundRect">
            <a:avLst>
              <a:gd name="adj" fmla="val 16667"/>
            </a:avLst>
          </a:prstGeom>
          <a:solidFill>
            <a:srgbClr val="6821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US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Light Table</a:t>
            </a:r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55563" y="2454275"/>
            <a:ext cx="9051925" cy="2349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Test</a:t>
            </a: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765175" y="187325"/>
            <a:ext cx="16827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800">
                <a:latin typeface="Consolas" panose="020B0609020204030204" pitchFamily="49" charset="0"/>
                <a:ea typeface="宋体" panose="02010600030101010101" pitchFamily="2" charset="-122"/>
              </a:rPr>
              <a:t>Wilson Chen 11/0</a:t>
            </a:r>
            <a:r>
              <a:rPr lang="en-AU" altLang="en-US" sz="800"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r>
              <a:rPr lang="zh-CN" altLang="en-US" sz="800">
                <a:latin typeface="Consolas" panose="020B0609020204030204" pitchFamily="49" charset="0"/>
                <a:ea typeface="宋体" panose="02010600030101010101" pitchFamily="2" charset="-122"/>
              </a:rPr>
              <a:t>/2015 v1.7</a:t>
            </a: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55563" y="2206625"/>
            <a:ext cx="9048750" cy="2333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 JS </a:t>
            </a:r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base librar</a:t>
            </a:r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ies</a:t>
            </a:r>
            <a:endParaRPr lang="zh-CN" altLang="en-US" sz="80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112" name="AutoShape 40"/>
          <p:cNvSpPr>
            <a:spLocks noChangeArrowheads="1"/>
          </p:cNvSpPr>
          <p:nvPr/>
        </p:nvSpPr>
        <p:spPr bwMode="auto">
          <a:xfrm>
            <a:off x="166688" y="2235200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jQuery</a:t>
            </a:r>
          </a:p>
        </p:txBody>
      </p:sp>
      <p:sp>
        <p:nvSpPr>
          <p:cNvPr id="3113" name="AutoShape 41"/>
          <p:cNvSpPr>
            <a:spLocks noChangeArrowheads="1"/>
          </p:cNvSpPr>
          <p:nvPr/>
        </p:nvSpPr>
        <p:spPr bwMode="auto">
          <a:xfrm>
            <a:off x="938213" y="2235200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Prototype</a:t>
            </a:r>
          </a:p>
        </p:txBody>
      </p:sp>
      <p:sp>
        <p:nvSpPr>
          <p:cNvPr id="3114" name="AutoShape 42"/>
          <p:cNvSpPr>
            <a:spLocks noChangeArrowheads="1"/>
          </p:cNvSpPr>
          <p:nvPr/>
        </p:nvSpPr>
        <p:spPr bwMode="auto">
          <a:xfrm>
            <a:off x="1712913" y="2235200"/>
            <a:ext cx="719137" cy="179388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Zepto</a:t>
            </a:r>
          </a:p>
        </p:txBody>
      </p:sp>
      <p:sp>
        <p:nvSpPr>
          <p:cNvPr id="3115" name="AutoShape 43"/>
          <p:cNvSpPr>
            <a:spLocks noChangeArrowheads="1"/>
          </p:cNvSpPr>
          <p:nvPr/>
        </p:nvSpPr>
        <p:spPr bwMode="auto">
          <a:xfrm>
            <a:off x="2473325" y="2235200"/>
            <a:ext cx="719138" cy="179388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MooTools</a:t>
            </a: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50800" y="1146175"/>
            <a:ext cx="2627313" cy="2349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endParaRPr lang="zh-CN" altLang="en-US" sz="80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Template</a:t>
            </a:r>
          </a:p>
          <a:p>
            <a:pPr algn="r"/>
            <a:endParaRPr lang="zh-CN" altLang="en-US" sz="80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117" name="AutoShape 45"/>
          <p:cNvSpPr>
            <a:spLocks noChangeArrowheads="1"/>
          </p:cNvSpPr>
          <p:nvPr/>
        </p:nvSpPr>
        <p:spPr bwMode="auto">
          <a:xfrm>
            <a:off x="144463" y="1173163"/>
            <a:ext cx="531812" cy="179387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Markdown</a:t>
            </a:r>
          </a:p>
        </p:txBody>
      </p:sp>
      <p:sp>
        <p:nvSpPr>
          <p:cNvPr id="3118" name="AutoShape 46"/>
          <p:cNvSpPr>
            <a:spLocks noChangeArrowheads="1"/>
          </p:cNvSpPr>
          <p:nvPr/>
        </p:nvSpPr>
        <p:spPr bwMode="auto">
          <a:xfrm>
            <a:off x="1441450" y="1173163"/>
            <a:ext cx="533400" cy="179387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Haml</a:t>
            </a:r>
          </a:p>
        </p:txBody>
      </p:sp>
      <p:sp>
        <p:nvSpPr>
          <p:cNvPr id="3119" name="AutoShape 47"/>
          <p:cNvSpPr>
            <a:spLocks noChangeArrowheads="1"/>
          </p:cNvSpPr>
          <p:nvPr/>
        </p:nvSpPr>
        <p:spPr bwMode="auto">
          <a:xfrm>
            <a:off x="754063" y="1173163"/>
            <a:ext cx="622300" cy="179387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Handlebars</a:t>
            </a: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2757488" y="1146175"/>
            <a:ext cx="1700212" cy="2333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Modern</a:t>
            </a:r>
          </a:p>
        </p:txBody>
      </p:sp>
      <p:sp>
        <p:nvSpPr>
          <p:cNvPr id="3121" name="AutoShape 49"/>
          <p:cNvSpPr>
            <a:spLocks noChangeArrowheads="1"/>
          </p:cNvSpPr>
          <p:nvPr/>
        </p:nvSpPr>
        <p:spPr bwMode="auto">
          <a:xfrm>
            <a:off x="2835275" y="1177925"/>
            <a:ext cx="533400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Normalize</a:t>
            </a:r>
          </a:p>
        </p:txBody>
      </p:sp>
      <p:sp>
        <p:nvSpPr>
          <p:cNvPr id="3122" name="AutoShape 50"/>
          <p:cNvSpPr>
            <a:spLocks noChangeArrowheads="1"/>
          </p:cNvSpPr>
          <p:nvPr/>
        </p:nvSpPr>
        <p:spPr bwMode="auto">
          <a:xfrm>
            <a:off x="3417888" y="1177925"/>
            <a:ext cx="533400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Reset</a:t>
            </a: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4546600" y="1146175"/>
            <a:ext cx="2613025" cy="2333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Practices</a:t>
            </a:r>
          </a:p>
        </p:txBody>
      </p:sp>
      <p:sp>
        <p:nvSpPr>
          <p:cNvPr id="3124" name="AutoShape 52"/>
          <p:cNvSpPr>
            <a:spLocks noChangeArrowheads="1"/>
          </p:cNvSpPr>
          <p:nvPr/>
        </p:nvSpPr>
        <p:spPr bwMode="auto">
          <a:xfrm>
            <a:off x="4621213" y="1166813"/>
            <a:ext cx="793750" cy="179387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Responsiveness</a:t>
            </a:r>
          </a:p>
        </p:txBody>
      </p:sp>
      <p:sp>
        <p:nvSpPr>
          <p:cNvPr id="3125" name="AutoShape 53"/>
          <p:cNvSpPr>
            <a:spLocks noChangeArrowheads="1"/>
          </p:cNvSpPr>
          <p:nvPr/>
        </p:nvSpPr>
        <p:spPr bwMode="auto">
          <a:xfrm>
            <a:off x="5487988" y="1168400"/>
            <a:ext cx="477837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SEO</a:t>
            </a:r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4899025" y="898525"/>
            <a:ext cx="4194175" cy="2333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Security</a:t>
            </a:r>
          </a:p>
        </p:txBody>
      </p:sp>
      <p:sp>
        <p:nvSpPr>
          <p:cNvPr id="3127" name="AutoShape 55"/>
          <p:cNvSpPr>
            <a:spLocks noChangeArrowheads="1"/>
          </p:cNvSpPr>
          <p:nvPr/>
        </p:nvSpPr>
        <p:spPr bwMode="auto">
          <a:xfrm>
            <a:off x="6199188" y="923925"/>
            <a:ext cx="531812" cy="180975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Sandbox</a:t>
            </a:r>
          </a:p>
        </p:txBody>
      </p:sp>
      <p:sp>
        <p:nvSpPr>
          <p:cNvPr id="3128" name="AutoShape 56"/>
          <p:cNvSpPr>
            <a:spLocks noChangeArrowheads="1"/>
          </p:cNvSpPr>
          <p:nvPr/>
        </p:nvSpPr>
        <p:spPr bwMode="auto">
          <a:xfrm>
            <a:off x="6804025" y="923925"/>
            <a:ext cx="533400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XSS</a:t>
            </a:r>
          </a:p>
        </p:txBody>
      </p:sp>
      <p:sp>
        <p:nvSpPr>
          <p:cNvPr id="3129" name="AutoShape 57"/>
          <p:cNvSpPr>
            <a:spLocks noChangeArrowheads="1"/>
          </p:cNvSpPr>
          <p:nvPr/>
        </p:nvSpPr>
        <p:spPr bwMode="auto">
          <a:xfrm>
            <a:off x="5548313" y="2486025"/>
            <a:ext cx="717550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WebDriverJS</a:t>
            </a:r>
          </a:p>
        </p:txBody>
      </p:sp>
      <p:sp>
        <p:nvSpPr>
          <p:cNvPr id="3130" name="AutoShape 58"/>
          <p:cNvSpPr>
            <a:spLocks noChangeArrowheads="1"/>
          </p:cNvSpPr>
          <p:nvPr/>
        </p:nvSpPr>
        <p:spPr bwMode="auto">
          <a:xfrm>
            <a:off x="169863" y="2486025"/>
            <a:ext cx="717550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QUnit</a:t>
            </a:r>
          </a:p>
        </p:txBody>
      </p:sp>
      <p:sp>
        <p:nvSpPr>
          <p:cNvPr id="3131" name="AutoShape 59"/>
          <p:cNvSpPr>
            <a:spLocks noChangeArrowheads="1"/>
          </p:cNvSpPr>
          <p:nvPr/>
        </p:nvSpPr>
        <p:spPr bwMode="auto">
          <a:xfrm>
            <a:off x="938213" y="2486025"/>
            <a:ext cx="720725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Jasmine</a:t>
            </a:r>
          </a:p>
        </p:txBody>
      </p:sp>
      <p:sp>
        <p:nvSpPr>
          <p:cNvPr id="3132" name="AutoShape 60"/>
          <p:cNvSpPr>
            <a:spLocks noChangeArrowheads="1"/>
          </p:cNvSpPr>
          <p:nvPr/>
        </p:nvSpPr>
        <p:spPr bwMode="auto">
          <a:xfrm>
            <a:off x="1703388" y="2486025"/>
            <a:ext cx="717550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Mocha</a:t>
            </a:r>
          </a:p>
        </p:txBody>
      </p:sp>
      <p:sp>
        <p:nvSpPr>
          <p:cNvPr id="3133" name="AutoShape 61"/>
          <p:cNvSpPr>
            <a:spLocks noChangeArrowheads="1"/>
          </p:cNvSpPr>
          <p:nvPr/>
        </p:nvSpPr>
        <p:spPr bwMode="auto">
          <a:xfrm>
            <a:off x="7091363" y="2486025"/>
            <a:ext cx="720725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Protractor</a:t>
            </a:r>
          </a:p>
        </p:txBody>
      </p:sp>
      <p:sp>
        <p:nvSpPr>
          <p:cNvPr id="3134" name="AutoShape 62"/>
          <p:cNvSpPr>
            <a:spLocks noChangeArrowheads="1"/>
          </p:cNvSpPr>
          <p:nvPr/>
        </p:nvSpPr>
        <p:spPr bwMode="auto">
          <a:xfrm>
            <a:off x="4013200" y="3232150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Cake</a:t>
            </a:r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auto">
          <a:xfrm>
            <a:off x="53975" y="1957388"/>
            <a:ext cx="9050338" cy="2333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JS </a:t>
            </a:r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framework</a:t>
            </a:r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endParaRPr lang="zh-CN" altLang="en-US" sz="80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136" name="AutoShape 64"/>
          <p:cNvSpPr>
            <a:spLocks noChangeArrowheads="1"/>
          </p:cNvSpPr>
          <p:nvPr/>
        </p:nvSpPr>
        <p:spPr bwMode="auto">
          <a:xfrm>
            <a:off x="165100" y="1987550"/>
            <a:ext cx="719138" cy="179388"/>
          </a:xfrm>
          <a:prstGeom prst="roundRect">
            <a:avLst>
              <a:gd name="adj" fmla="val 16667"/>
            </a:avLst>
          </a:prstGeom>
          <a:solidFill>
            <a:srgbClr val="00BB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AngularJS</a:t>
            </a:r>
          </a:p>
        </p:txBody>
      </p:sp>
      <p:sp>
        <p:nvSpPr>
          <p:cNvPr id="3137" name="AutoShape 65"/>
          <p:cNvSpPr>
            <a:spLocks noChangeArrowheads="1"/>
          </p:cNvSpPr>
          <p:nvPr/>
        </p:nvSpPr>
        <p:spPr bwMode="auto">
          <a:xfrm>
            <a:off x="2474913" y="1982788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00BB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Backbone</a:t>
            </a:r>
          </a:p>
        </p:txBody>
      </p:sp>
      <p:sp>
        <p:nvSpPr>
          <p:cNvPr id="3138" name="AutoShape 66"/>
          <p:cNvSpPr>
            <a:spLocks noChangeArrowheads="1"/>
          </p:cNvSpPr>
          <p:nvPr/>
        </p:nvSpPr>
        <p:spPr bwMode="auto">
          <a:xfrm>
            <a:off x="3249613" y="1982788"/>
            <a:ext cx="719137" cy="179387"/>
          </a:xfrm>
          <a:prstGeom prst="roundRect">
            <a:avLst>
              <a:gd name="adj" fmla="val 16667"/>
            </a:avLst>
          </a:prstGeom>
          <a:solidFill>
            <a:srgbClr val="00BB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Knockout</a:t>
            </a:r>
          </a:p>
        </p:txBody>
      </p:sp>
      <p:sp>
        <p:nvSpPr>
          <p:cNvPr id="3139" name="AutoShape 67"/>
          <p:cNvSpPr>
            <a:spLocks noChangeArrowheads="1"/>
          </p:cNvSpPr>
          <p:nvPr/>
        </p:nvSpPr>
        <p:spPr bwMode="auto">
          <a:xfrm>
            <a:off x="4029075" y="1987550"/>
            <a:ext cx="719138" cy="179388"/>
          </a:xfrm>
          <a:prstGeom prst="roundRect">
            <a:avLst>
              <a:gd name="adj" fmla="val 16667"/>
            </a:avLst>
          </a:prstGeom>
          <a:solidFill>
            <a:srgbClr val="00BB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Ember</a:t>
            </a: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auto">
          <a:xfrm>
            <a:off x="53975" y="1395413"/>
            <a:ext cx="9050338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CSS Pre-processors</a:t>
            </a:r>
          </a:p>
        </p:txBody>
      </p:sp>
      <p:sp>
        <p:nvSpPr>
          <p:cNvPr id="3141" name="AutoShape 69"/>
          <p:cNvSpPr>
            <a:spLocks noChangeArrowheads="1"/>
          </p:cNvSpPr>
          <p:nvPr/>
        </p:nvSpPr>
        <p:spPr bwMode="auto">
          <a:xfrm>
            <a:off x="149225" y="1425575"/>
            <a:ext cx="1943100" cy="244475"/>
          </a:xfrm>
          <a:prstGeom prst="roundRect">
            <a:avLst>
              <a:gd name="adj" fmla="val 16667"/>
            </a:avLst>
          </a:prstGeom>
          <a:solidFill>
            <a:srgbClr val="559A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SCSS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(...)</a:t>
            </a:r>
            <a:endParaRPr lang="zh-CN" altLang="en-US" sz="80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142" name="AutoShape 70"/>
          <p:cNvSpPr>
            <a:spLocks noChangeArrowheads="1"/>
          </p:cNvSpPr>
          <p:nvPr/>
        </p:nvSpPr>
        <p:spPr bwMode="auto">
          <a:xfrm>
            <a:off x="2143125" y="1425575"/>
            <a:ext cx="2016125" cy="244475"/>
          </a:xfrm>
          <a:prstGeom prst="roundRect">
            <a:avLst>
              <a:gd name="adj" fmla="val 16667"/>
            </a:avLst>
          </a:prstGeom>
          <a:solidFill>
            <a:srgbClr val="559A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LESS 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(Hat)</a:t>
            </a:r>
            <a:endParaRPr lang="zh-CN" altLang="en-US" sz="80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143" name="AutoShape 71"/>
          <p:cNvSpPr>
            <a:spLocks noChangeArrowheads="1"/>
          </p:cNvSpPr>
          <p:nvPr/>
        </p:nvSpPr>
        <p:spPr bwMode="auto">
          <a:xfrm>
            <a:off x="4229100" y="1425575"/>
            <a:ext cx="1784350" cy="244475"/>
          </a:xfrm>
          <a:prstGeom prst="roundRect">
            <a:avLst>
              <a:gd name="adj" fmla="val 16667"/>
            </a:avLst>
          </a:prstGeom>
          <a:solidFill>
            <a:srgbClr val="559A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SASS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(Compass, Bourbon, Gumby...)</a:t>
            </a:r>
          </a:p>
        </p:txBody>
      </p:sp>
      <p:sp>
        <p:nvSpPr>
          <p:cNvPr id="3144" name="AutoShape 72"/>
          <p:cNvSpPr>
            <a:spLocks noChangeArrowheads="1"/>
          </p:cNvSpPr>
          <p:nvPr/>
        </p:nvSpPr>
        <p:spPr bwMode="auto">
          <a:xfrm>
            <a:off x="6326188" y="2486025"/>
            <a:ext cx="717550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Nightwatch</a:t>
            </a:r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.js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45" name="AutoShape 73"/>
          <p:cNvSpPr>
            <a:spLocks noChangeArrowheads="1"/>
          </p:cNvSpPr>
          <p:nvPr/>
        </p:nvSpPr>
        <p:spPr bwMode="auto">
          <a:xfrm>
            <a:off x="6080125" y="1425575"/>
            <a:ext cx="1800225" cy="244475"/>
          </a:xfrm>
          <a:prstGeom prst="roundRect">
            <a:avLst>
              <a:gd name="adj" fmla="val 16667"/>
            </a:avLst>
          </a:prstGeom>
          <a:solidFill>
            <a:srgbClr val="559A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Stylus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Nib</a:t>
            </a:r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...)</a:t>
            </a:r>
          </a:p>
        </p:txBody>
      </p:sp>
      <p:sp>
        <p:nvSpPr>
          <p:cNvPr id="3146" name="AutoShape 74"/>
          <p:cNvSpPr>
            <a:spLocks noChangeArrowheads="1"/>
          </p:cNvSpPr>
          <p:nvPr/>
        </p:nvSpPr>
        <p:spPr bwMode="auto">
          <a:xfrm>
            <a:off x="2570163" y="4310063"/>
            <a:ext cx="1169987" cy="252412"/>
          </a:xfrm>
          <a:prstGeom prst="roundRect">
            <a:avLst>
              <a:gd name="adj" fmla="val 16667"/>
            </a:avLst>
          </a:prstGeom>
          <a:solidFill>
            <a:srgbClr val="1F4E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Gecko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(Firefox)</a:t>
            </a:r>
          </a:p>
        </p:txBody>
      </p:sp>
      <p:sp>
        <p:nvSpPr>
          <p:cNvPr id="3147" name="AutoShape 75"/>
          <p:cNvSpPr>
            <a:spLocks noChangeArrowheads="1"/>
          </p:cNvSpPr>
          <p:nvPr/>
        </p:nvSpPr>
        <p:spPr bwMode="auto">
          <a:xfrm>
            <a:off x="2579688" y="4595813"/>
            <a:ext cx="1169987" cy="252412"/>
          </a:xfrm>
          <a:prstGeom prst="roundRect">
            <a:avLst>
              <a:gd name="adj" fmla="val 16667"/>
            </a:avLst>
          </a:prstGeom>
          <a:solidFill>
            <a:srgbClr val="1F4E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EdgeHTML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(Edge) </a:t>
            </a:r>
          </a:p>
        </p:txBody>
      </p:sp>
      <p:sp>
        <p:nvSpPr>
          <p:cNvPr id="3148" name="AutoShape 76"/>
          <p:cNvSpPr>
            <a:spLocks noChangeArrowheads="1"/>
          </p:cNvSpPr>
          <p:nvPr/>
        </p:nvSpPr>
        <p:spPr bwMode="auto">
          <a:xfrm>
            <a:off x="134938" y="4929188"/>
            <a:ext cx="2627312" cy="252412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DOM, Element, Attribute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(HTML)</a:t>
            </a:r>
            <a:endParaRPr lang="zh-CN" altLang="en-US" sz="80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149" name="AutoShape 77"/>
          <p:cNvSpPr>
            <a:spLocks noChangeArrowheads="1"/>
          </p:cNvSpPr>
          <p:nvPr/>
        </p:nvSpPr>
        <p:spPr bwMode="auto">
          <a:xfrm>
            <a:off x="2798763" y="4929188"/>
            <a:ext cx="2627312" cy="252412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Prototype, Scope, Closure, JSON</a:t>
            </a:r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JSONP, AJAX</a:t>
            </a:r>
            <a:endParaRPr lang="zh-CN" altLang="en-US" sz="80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(JavaScript)</a:t>
            </a:r>
            <a:endParaRPr lang="zh-CN" altLang="en-US" sz="80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pic>
        <p:nvPicPr>
          <p:cNvPr id="3150" name="Picture 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7463"/>
            <a:ext cx="401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49213" y="6365875"/>
            <a:ext cx="9051925" cy="2333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Browser</a:t>
            </a:r>
          </a:p>
        </p:txBody>
      </p:sp>
      <p:sp>
        <p:nvSpPr>
          <p:cNvPr id="3152" name="AutoShape 80"/>
          <p:cNvSpPr>
            <a:spLocks noChangeArrowheads="1"/>
          </p:cNvSpPr>
          <p:nvPr/>
        </p:nvSpPr>
        <p:spPr bwMode="auto">
          <a:xfrm>
            <a:off x="130175" y="6397625"/>
            <a:ext cx="1117600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Internet Explorer</a:t>
            </a:r>
          </a:p>
        </p:txBody>
      </p:sp>
      <p:sp>
        <p:nvSpPr>
          <p:cNvPr id="3153" name="AutoShape 81"/>
          <p:cNvSpPr>
            <a:spLocks noChangeArrowheads="1"/>
          </p:cNvSpPr>
          <p:nvPr/>
        </p:nvSpPr>
        <p:spPr bwMode="auto">
          <a:xfrm>
            <a:off x="1323975" y="6397625"/>
            <a:ext cx="1114425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Chrome</a:t>
            </a:r>
          </a:p>
        </p:txBody>
      </p:sp>
      <p:sp>
        <p:nvSpPr>
          <p:cNvPr id="3154" name="AutoShape 82"/>
          <p:cNvSpPr>
            <a:spLocks noChangeArrowheads="1"/>
          </p:cNvSpPr>
          <p:nvPr/>
        </p:nvSpPr>
        <p:spPr bwMode="auto">
          <a:xfrm>
            <a:off x="2505075" y="6394450"/>
            <a:ext cx="1114425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Firefox</a:t>
            </a:r>
          </a:p>
        </p:txBody>
      </p:sp>
      <p:sp>
        <p:nvSpPr>
          <p:cNvPr id="3155" name="AutoShape 83"/>
          <p:cNvSpPr>
            <a:spLocks noChangeArrowheads="1"/>
          </p:cNvSpPr>
          <p:nvPr/>
        </p:nvSpPr>
        <p:spPr bwMode="auto">
          <a:xfrm>
            <a:off x="3673475" y="6397625"/>
            <a:ext cx="1116013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Safari</a:t>
            </a:r>
          </a:p>
        </p:txBody>
      </p:sp>
      <p:sp>
        <p:nvSpPr>
          <p:cNvPr id="3156" name="AutoShape 84"/>
          <p:cNvSpPr>
            <a:spLocks noChangeArrowheads="1"/>
          </p:cNvSpPr>
          <p:nvPr/>
        </p:nvSpPr>
        <p:spPr bwMode="auto">
          <a:xfrm>
            <a:off x="4833938" y="6394450"/>
            <a:ext cx="1116012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Opera</a:t>
            </a:r>
          </a:p>
        </p:txBody>
      </p:sp>
      <p:sp>
        <p:nvSpPr>
          <p:cNvPr id="3157" name="AutoShape 85"/>
          <p:cNvSpPr>
            <a:spLocks noChangeArrowheads="1"/>
          </p:cNvSpPr>
          <p:nvPr/>
        </p:nvSpPr>
        <p:spPr bwMode="auto">
          <a:xfrm>
            <a:off x="5992813" y="6397625"/>
            <a:ext cx="1116012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Edge</a:t>
            </a:r>
          </a:p>
        </p:txBody>
      </p:sp>
      <p:sp>
        <p:nvSpPr>
          <p:cNvPr id="3158" name="AutoShape 86"/>
          <p:cNvSpPr>
            <a:spLocks noChangeArrowheads="1"/>
          </p:cNvSpPr>
          <p:nvPr/>
        </p:nvSpPr>
        <p:spPr bwMode="auto">
          <a:xfrm>
            <a:off x="7161213" y="6394450"/>
            <a:ext cx="1116012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Netscape ;-)</a:t>
            </a:r>
          </a:p>
        </p:txBody>
      </p:sp>
      <p:sp>
        <p:nvSpPr>
          <p:cNvPr id="3159" name="Rectangle 87"/>
          <p:cNvSpPr>
            <a:spLocks noChangeArrowheads="1"/>
          </p:cNvSpPr>
          <p:nvPr/>
        </p:nvSpPr>
        <p:spPr bwMode="auto">
          <a:xfrm>
            <a:off x="4598988" y="4278313"/>
            <a:ext cx="4494212" cy="6048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JavaScript</a:t>
            </a:r>
          </a:p>
          <a:p>
            <a:pPr algn="r"/>
            <a:r>
              <a:rPr lang="en-US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Engine</a:t>
            </a:r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</a:t>
            </a:r>
            <a:endParaRPr lang="en-US" altLang="en-US" sz="80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160" name="AutoShape 88"/>
          <p:cNvSpPr>
            <a:spLocks noChangeArrowheads="1"/>
          </p:cNvSpPr>
          <p:nvPr/>
        </p:nvSpPr>
        <p:spPr bwMode="auto">
          <a:xfrm>
            <a:off x="4708525" y="4310063"/>
            <a:ext cx="1169988" cy="252412"/>
          </a:xfrm>
          <a:prstGeom prst="roundRect">
            <a:avLst>
              <a:gd name="adj" fmla="val 16667"/>
            </a:avLst>
          </a:prstGeom>
          <a:solidFill>
            <a:srgbClr val="7D40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Chakra </a:t>
            </a:r>
            <a:b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(IE)</a:t>
            </a:r>
          </a:p>
        </p:txBody>
      </p:sp>
      <p:sp>
        <p:nvSpPr>
          <p:cNvPr id="3161" name="AutoShape 89"/>
          <p:cNvSpPr>
            <a:spLocks noChangeArrowheads="1"/>
          </p:cNvSpPr>
          <p:nvPr/>
        </p:nvSpPr>
        <p:spPr bwMode="auto">
          <a:xfrm>
            <a:off x="5937250" y="4310063"/>
            <a:ext cx="1169988" cy="252412"/>
          </a:xfrm>
          <a:prstGeom prst="roundRect">
            <a:avLst>
              <a:gd name="adj" fmla="val 16667"/>
            </a:avLst>
          </a:prstGeom>
          <a:solidFill>
            <a:srgbClr val="7D40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V8 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(Chrome)</a:t>
            </a:r>
          </a:p>
        </p:txBody>
      </p:sp>
      <p:sp>
        <p:nvSpPr>
          <p:cNvPr id="3162" name="AutoShape 90"/>
          <p:cNvSpPr>
            <a:spLocks noChangeArrowheads="1"/>
          </p:cNvSpPr>
          <p:nvPr/>
        </p:nvSpPr>
        <p:spPr bwMode="auto">
          <a:xfrm>
            <a:off x="4708525" y="4592638"/>
            <a:ext cx="1169988" cy="252412"/>
          </a:xfrm>
          <a:prstGeom prst="roundRect">
            <a:avLst>
              <a:gd name="adj" fmla="val 16667"/>
            </a:avLst>
          </a:prstGeom>
          <a:solidFill>
            <a:srgbClr val="7D40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Nitro 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(Safari)</a:t>
            </a:r>
          </a:p>
        </p:txBody>
      </p:sp>
      <p:sp>
        <p:nvSpPr>
          <p:cNvPr id="3163" name="AutoShape 91"/>
          <p:cNvSpPr>
            <a:spLocks noChangeArrowheads="1"/>
          </p:cNvSpPr>
          <p:nvPr/>
        </p:nvSpPr>
        <p:spPr bwMode="auto">
          <a:xfrm>
            <a:off x="5937250" y="4592638"/>
            <a:ext cx="1169988" cy="252412"/>
          </a:xfrm>
          <a:prstGeom prst="roundRect">
            <a:avLst>
              <a:gd name="adj" fmla="val 16667"/>
            </a:avLst>
          </a:prstGeom>
          <a:solidFill>
            <a:srgbClr val="7D40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V8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(Opera)</a:t>
            </a:r>
          </a:p>
        </p:txBody>
      </p:sp>
      <p:sp>
        <p:nvSpPr>
          <p:cNvPr id="3164" name="AutoShape 92"/>
          <p:cNvSpPr>
            <a:spLocks noChangeArrowheads="1"/>
          </p:cNvSpPr>
          <p:nvPr/>
        </p:nvSpPr>
        <p:spPr bwMode="auto">
          <a:xfrm>
            <a:off x="7150100" y="4310063"/>
            <a:ext cx="1169988" cy="252412"/>
          </a:xfrm>
          <a:prstGeom prst="roundRect">
            <a:avLst>
              <a:gd name="adj" fmla="val 16667"/>
            </a:avLst>
          </a:prstGeom>
          <a:solidFill>
            <a:srgbClr val="7D40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SpiderMonkey 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(Firefox)</a:t>
            </a:r>
          </a:p>
        </p:txBody>
      </p:sp>
      <p:sp>
        <p:nvSpPr>
          <p:cNvPr id="3165" name="AutoShape 93"/>
          <p:cNvSpPr>
            <a:spLocks noChangeArrowheads="1"/>
          </p:cNvSpPr>
          <p:nvPr/>
        </p:nvSpPr>
        <p:spPr bwMode="auto">
          <a:xfrm>
            <a:off x="7159625" y="4594225"/>
            <a:ext cx="1169988" cy="252413"/>
          </a:xfrm>
          <a:prstGeom prst="roundRect">
            <a:avLst>
              <a:gd name="adj" fmla="val 16667"/>
            </a:avLst>
          </a:prstGeom>
          <a:solidFill>
            <a:srgbClr val="7D40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Chakra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(Edge)</a:t>
            </a:r>
          </a:p>
        </p:txBody>
      </p:sp>
      <p:sp>
        <p:nvSpPr>
          <p:cNvPr id="3166" name="AutoShape 94"/>
          <p:cNvSpPr>
            <a:spLocks noChangeArrowheads="1"/>
          </p:cNvSpPr>
          <p:nvPr/>
        </p:nvSpPr>
        <p:spPr bwMode="auto">
          <a:xfrm>
            <a:off x="4713288" y="3476625"/>
            <a:ext cx="1079500" cy="1809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Image Optimization</a:t>
            </a:r>
          </a:p>
        </p:txBody>
      </p:sp>
      <p:sp>
        <p:nvSpPr>
          <p:cNvPr id="3167" name="AutoShape 95"/>
          <p:cNvSpPr>
            <a:spLocks noChangeArrowheads="1"/>
          </p:cNvSpPr>
          <p:nvPr/>
        </p:nvSpPr>
        <p:spPr bwMode="auto">
          <a:xfrm>
            <a:off x="5849938" y="3476625"/>
            <a:ext cx="1079500" cy="1809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Unit Testing</a:t>
            </a:r>
          </a:p>
        </p:txBody>
      </p:sp>
      <p:sp>
        <p:nvSpPr>
          <p:cNvPr id="3168" name="AutoShape 96"/>
          <p:cNvSpPr>
            <a:spLocks noChangeArrowheads="1"/>
          </p:cNvSpPr>
          <p:nvPr/>
        </p:nvSpPr>
        <p:spPr bwMode="auto">
          <a:xfrm>
            <a:off x="4775200" y="3232150"/>
            <a:ext cx="719138" cy="179388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Broccoli</a:t>
            </a:r>
          </a:p>
        </p:txBody>
      </p:sp>
      <p:sp>
        <p:nvSpPr>
          <p:cNvPr id="3169" name="AutoShape 97"/>
          <p:cNvSpPr>
            <a:spLocks noChangeArrowheads="1"/>
          </p:cNvSpPr>
          <p:nvPr/>
        </p:nvSpPr>
        <p:spPr bwMode="auto">
          <a:xfrm>
            <a:off x="5551488" y="3232150"/>
            <a:ext cx="719137" cy="179388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webpack</a:t>
            </a:r>
          </a:p>
        </p:txBody>
      </p:sp>
      <p:sp>
        <p:nvSpPr>
          <p:cNvPr id="3170" name="AutoShape 98"/>
          <p:cNvSpPr>
            <a:spLocks noChangeArrowheads="1"/>
          </p:cNvSpPr>
          <p:nvPr/>
        </p:nvSpPr>
        <p:spPr bwMode="auto">
          <a:xfrm>
            <a:off x="6310313" y="3232150"/>
            <a:ext cx="719137" cy="179388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browserify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1" name="Rectangle 99"/>
          <p:cNvSpPr>
            <a:spLocks noChangeArrowheads="1"/>
          </p:cNvSpPr>
          <p:nvPr/>
        </p:nvSpPr>
        <p:spPr bwMode="auto">
          <a:xfrm>
            <a:off x="47625" y="2954338"/>
            <a:ext cx="4319588" cy="2333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Debug</a:t>
            </a:r>
          </a:p>
        </p:txBody>
      </p:sp>
      <p:sp>
        <p:nvSpPr>
          <p:cNvPr id="3172" name="AutoShape 100"/>
          <p:cNvSpPr>
            <a:spLocks noChangeArrowheads="1"/>
          </p:cNvSpPr>
          <p:nvPr/>
        </p:nvSpPr>
        <p:spPr bwMode="auto">
          <a:xfrm>
            <a:off x="155575" y="2979738"/>
            <a:ext cx="863600" cy="179387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Developer Tools</a:t>
            </a:r>
          </a:p>
        </p:txBody>
      </p:sp>
      <p:sp>
        <p:nvSpPr>
          <p:cNvPr id="3173" name="AutoShape 101"/>
          <p:cNvSpPr>
            <a:spLocks noChangeArrowheads="1"/>
          </p:cNvSpPr>
          <p:nvPr/>
        </p:nvSpPr>
        <p:spPr bwMode="auto">
          <a:xfrm>
            <a:off x="1081088" y="2979738"/>
            <a:ext cx="863600" cy="179387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Firebug</a:t>
            </a:r>
          </a:p>
        </p:txBody>
      </p:sp>
      <p:sp>
        <p:nvSpPr>
          <p:cNvPr id="3174" name="Rectangle 102"/>
          <p:cNvSpPr>
            <a:spLocks noChangeArrowheads="1"/>
          </p:cNvSpPr>
          <p:nvPr/>
        </p:nvSpPr>
        <p:spPr bwMode="auto">
          <a:xfrm>
            <a:off x="4467225" y="2706688"/>
            <a:ext cx="4637088" cy="2317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Quality</a:t>
            </a:r>
          </a:p>
        </p:txBody>
      </p:sp>
      <p:sp>
        <p:nvSpPr>
          <p:cNvPr id="3175" name="AutoShape 103"/>
          <p:cNvSpPr>
            <a:spLocks noChangeArrowheads="1"/>
          </p:cNvSpPr>
          <p:nvPr/>
        </p:nvSpPr>
        <p:spPr bwMode="auto">
          <a:xfrm>
            <a:off x="4556125" y="2724150"/>
            <a:ext cx="719138" cy="180975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JSLint</a:t>
            </a:r>
          </a:p>
        </p:txBody>
      </p:sp>
      <p:sp>
        <p:nvSpPr>
          <p:cNvPr id="3176" name="AutoShape 104"/>
          <p:cNvSpPr>
            <a:spLocks noChangeArrowheads="1"/>
          </p:cNvSpPr>
          <p:nvPr/>
        </p:nvSpPr>
        <p:spPr bwMode="auto">
          <a:xfrm>
            <a:off x="5334000" y="2724150"/>
            <a:ext cx="719138" cy="180975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JSHint</a:t>
            </a:r>
          </a:p>
        </p:txBody>
      </p:sp>
      <p:sp>
        <p:nvSpPr>
          <p:cNvPr id="3177" name="AutoShape 105"/>
          <p:cNvSpPr>
            <a:spLocks noChangeArrowheads="1"/>
          </p:cNvSpPr>
          <p:nvPr/>
        </p:nvSpPr>
        <p:spPr bwMode="auto">
          <a:xfrm>
            <a:off x="6099175" y="2724150"/>
            <a:ext cx="719138" cy="180975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jscs</a:t>
            </a:r>
          </a:p>
        </p:txBody>
      </p:sp>
      <p:sp>
        <p:nvSpPr>
          <p:cNvPr id="3178" name="AutoShape 106"/>
          <p:cNvSpPr>
            <a:spLocks noChangeArrowheads="1"/>
          </p:cNvSpPr>
          <p:nvPr/>
        </p:nvSpPr>
        <p:spPr bwMode="auto">
          <a:xfrm>
            <a:off x="6869113" y="2730500"/>
            <a:ext cx="812800" cy="180975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Closure Linter</a:t>
            </a:r>
          </a:p>
        </p:txBody>
      </p:sp>
      <p:sp>
        <p:nvSpPr>
          <p:cNvPr id="3179" name="AutoShape 107"/>
          <p:cNvSpPr>
            <a:spLocks noChangeArrowheads="1"/>
          </p:cNvSpPr>
          <p:nvPr/>
        </p:nvSpPr>
        <p:spPr bwMode="auto">
          <a:xfrm>
            <a:off x="7743825" y="2730500"/>
            <a:ext cx="719138" cy="180975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SonarQube </a:t>
            </a:r>
          </a:p>
        </p:txBody>
      </p:sp>
      <p:sp>
        <p:nvSpPr>
          <p:cNvPr id="3180" name="AutoShape 108"/>
          <p:cNvSpPr>
            <a:spLocks noChangeArrowheads="1"/>
          </p:cNvSpPr>
          <p:nvPr/>
        </p:nvSpPr>
        <p:spPr bwMode="auto">
          <a:xfrm>
            <a:off x="4789488" y="2486025"/>
            <a:ext cx="720725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Phantom.js</a:t>
            </a:r>
          </a:p>
        </p:txBody>
      </p:sp>
      <p:sp>
        <p:nvSpPr>
          <p:cNvPr id="3181" name="AutoShape 109"/>
          <p:cNvSpPr>
            <a:spLocks noChangeArrowheads="1"/>
          </p:cNvSpPr>
          <p:nvPr/>
        </p:nvSpPr>
        <p:spPr bwMode="auto">
          <a:xfrm>
            <a:off x="2474913" y="2486025"/>
            <a:ext cx="717550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Selenium</a:t>
            </a:r>
          </a:p>
        </p:txBody>
      </p:sp>
      <p:sp>
        <p:nvSpPr>
          <p:cNvPr id="3182" name="AutoShape 110"/>
          <p:cNvSpPr>
            <a:spLocks noChangeArrowheads="1"/>
          </p:cNvSpPr>
          <p:nvPr/>
        </p:nvSpPr>
        <p:spPr bwMode="auto">
          <a:xfrm>
            <a:off x="3252788" y="2486025"/>
            <a:ext cx="720725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Chai</a:t>
            </a:r>
          </a:p>
        </p:txBody>
      </p:sp>
      <p:sp>
        <p:nvSpPr>
          <p:cNvPr id="3183" name="AutoShape 111"/>
          <p:cNvSpPr>
            <a:spLocks noChangeArrowheads="1"/>
          </p:cNvSpPr>
          <p:nvPr/>
        </p:nvSpPr>
        <p:spPr bwMode="auto">
          <a:xfrm>
            <a:off x="4017963" y="2486025"/>
            <a:ext cx="720725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Karma </a:t>
            </a:r>
          </a:p>
        </p:txBody>
      </p:sp>
      <p:sp>
        <p:nvSpPr>
          <p:cNvPr id="3184" name="AutoShape 112"/>
          <p:cNvSpPr>
            <a:spLocks noChangeArrowheads="1"/>
          </p:cNvSpPr>
          <p:nvPr/>
        </p:nvSpPr>
        <p:spPr bwMode="auto">
          <a:xfrm>
            <a:off x="7869238" y="2486025"/>
            <a:ext cx="717550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Sinon</a:t>
            </a:r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.JS</a:t>
            </a:r>
            <a:endParaRPr lang="zh-CN" altLang="en-US" sz="80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185" name="AutoShape 113"/>
          <p:cNvSpPr>
            <a:spLocks noChangeArrowheads="1"/>
          </p:cNvSpPr>
          <p:nvPr/>
        </p:nvSpPr>
        <p:spPr bwMode="auto">
          <a:xfrm>
            <a:off x="3252788" y="2235200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Underscore</a:t>
            </a:r>
          </a:p>
        </p:txBody>
      </p:sp>
      <p:sp>
        <p:nvSpPr>
          <p:cNvPr id="3186" name="AutoShape 114"/>
          <p:cNvSpPr>
            <a:spLocks noChangeArrowheads="1"/>
          </p:cNvSpPr>
          <p:nvPr/>
        </p:nvSpPr>
        <p:spPr bwMode="auto">
          <a:xfrm>
            <a:off x="4027488" y="2235200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RequireJS</a:t>
            </a:r>
          </a:p>
        </p:txBody>
      </p:sp>
      <p:sp>
        <p:nvSpPr>
          <p:cNvPr id="3187" name="AutoShape 115"/>
          <p:cNvSpPr>
            <a:spLocks noChangeArrowheads="1"/>
          </p:cNvSpPr>
          <p:nvPr/>
        </p:nvSpPr>
        <p:spPr bwMode="auto">
          <a:xfrm>
            <a:off x="5573713" y="1982788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00BB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Dojo</a:t>
            </a:r>
          </a:p>
        </p:txBody>
      </p:sp>
      <p:sp>
        <p:nvSpPr>
          <p:cNvPr id="3188" name="AutoShape 116"/>
          <p:cNvSpPr>
            <a:spLocks noChangeArrowheads="1"/>
          </p:cNvSpPr>
          <p:nvPr/>
        </p:nvSpPr>
        <p:spPr bwMode="auto">
          <a:xfrm>
            <a:off x="6338888" y="1982788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00BB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Deft.js</a:t>
            </a:r>
          </a:p>
        </p:txBody>
      </p:sp>
      <p:sp>
        <p:nvSpPr>
          <p:cNvPr id="3189" name="Rectangle 117"/>
          <p:cNvSpPr>
            <a:spLocks noChangeArrowheads="1"/>
          </p:cNvSpPr>
          <p:nvPr/>
        </p:nvSpPr>
        <p:spPr bwMode="auto">
          <a:xfrm>
            <a:off x="52388" y="1714500"/>
            <a:ext cx="9050337" cy="2333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UI frameworks</a:t>
            </a:r>
          </a:p>
        </p:txBody>
      </p:sp>
      <p:sp>
        <p:nvSpPr>
          <p:cNvPr id="3190" name="AutoShape 118"/>
          <p:cNvSpPr>
            <a:spLocks noChangeArrowheads="1"/>
          </p:cNvSpPr>
          <p:nvPr/>
        </p:nvSpPr>
        <p:spPr bwMode="auto">
          <a:xfrm>
            <a:off x="4805363" y="1746250"/>
            <a:ext cx="717550" cy="179388"/>
          </a:xfrm>
          <a:prstGeom prst="roundRect">
            <a:avLst>
              <a:gd name="adj" fmla="val 16667"/>
            </a:avLst>
          </a:prstGeom>
          <a:solidFill>
            <a:srgbClr val="B33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Semantic UI</a:t>
            </a:r>
          </a:p>
        </p:txBody>
      </p:sp>
      <p:sp>
        <p:nvSpPr>
          <p:cNvPr id="3191" name="AutoShape 119"/>
          <p:cNvSpPr>
            <a:spLocks noChangeArrowheads="1"/>
          </p:cNvSpPr>
          <p:nvPr/>
        </p:nvSpPr>
        <p:spPr bwMode="auto">
          <a:xfrm>
            <a:off x="165100" y="1746250"/>
            <a:ext cx="719138" cy="179388"/>
          </a:xfrm>
          <a:prstGeom prst="roundRect">
            <a:avLst>
              <a:gd name="adj" fmla="val 16667"/>
            </a:avLst>
          </a:prstGeom>
          <a:solidFill>
            <a:srgbClr val="B33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Bootstrap</a:t>
            </a:r>
          </a:p>
        </p:txBody>
      </p:sp>
      <p:sp>
        <p:nvSpPr>
          <p:cNvPr id="3192" name="AutoShape 120"/>
          <p:cNvSpPr>
            <a:spLocks noChangeArrowheads="1"/>
          </p:cNvSpPr>
          <p:nvPr/>
        </p:nvSpPr>
        <p:spPr bwMode="auto">
          <a:xfrm>
            <a:off x="935038" y="1744663"/>
            <a:ext cx="719137" cy="179387"/>
          </a:xfrm>
          <a:prstGeom prst="roundRect">
            <a:avLst>
              <a:gd name="adj" fmla="val 16667"/>
            </a:avLst>
          </a:prstGeom>
          <a:solidFill>
            <a:srgbClr val="B33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ZURB</a:t>
            </a:r>
          </a:p>
        </p:txBody>
      </p:sp>
      <p:sp>
        <p:nvSpPr>
          <p:cNvPr id="3193" name="AutoShape 121"/>
          <p:cNvSpPr>
            <a:spLocks noChangeArrowheads="1"/>
          </p:cNvSpPr>
          <p:nvPr/>
        </p:nvSpPr>
        <p:spPr bwMode="auto">
          <a:xfrm>
            <a:off x="1698625" y="1744663"/>
            <a:ext cx="719138" cy="179387"/>
          </a:xfrm>
          <a:prstGeom prst="roundRect">
            <a:avLst>
              <a:gd name="adj" fmla="val 16667"/>
            </a:avLst>
          </a:prstGeom>
          <a:solidFill>
            <a:srgbClr val="B33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YUI</a:t>
            </a:r>
          </a:p>
        </p:txBody>
      </p:sp>
      <p:sp>
        <p:nvSpPr>
          <p:cNvPr id="3194" name="AutoShape 122"/>
          <p:cNvSpPr>
            <a:spLocks noChangeArrowheads="1"/>
          </p:cNvSpPr>
          <p:nvPr/>
        </p:nvSpPr>
        <p:spPr bwMode="auto">
          <a:xfrm>
            <a:off x="5573713" y="1744663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B33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Responsive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GS</a:t>
            </a:r>
          </a:p>
        </p:txBody>
      </p:sp>
      <p:sp>
        <p:nvSpPr>
          <p:cNvPr id="3195" name="AutoShape 123"/>
          <p:cNvSpPr>
            <a:spLocks noChangeArrowheads="1"/>
          </p:cNvSpPr>
          <p:nvPr/>
        </p:nvSpPr>
        <p:spPr bwMode="auto">
          <a:xfrm>
            <a:off x="2470150" y="1746250"/>
            <a:ext cx="719138" cy="179388"/>
          </a:xfrm>
          <a:prstGeom prst="roundRect">
            <a:avLst>
              <a:gd name="adj" fmla="val 16667"/>
            </a:avLst>
          </a:prstGeom>
          <a:solidFill>
            <a:srgbClr val="B33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 JS</a:t>
            </a:r>
          </a:p>
        </p:txBody>
      </p:sp>
      <p:sp>
        <p:nvSpPr>
          <p:cNvPr id="3196" name="AutoShape 124"/>
          <p:cNvSpPr>
            <a:spLocks noChangeArrowheads="1"/>
          </p:cNvSpPr>
          <p:nvPr/>
        </p:nvSpPr>
        <p:spPr bwMode="auto">
          <a:xfrm>
            <a:off x="3249613" y="1746250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B33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Toast</a:t>
            </a:r>
          </a:p>
        </p:txBody>
      </p:sp>
      <p:sp>
        <p:nvSpPr>
          <p:cNvPr id="3197" name="AutoShape 125"/>
          <p:cNvSpPr>
            <a:spLocks noChangeArrowheads="1"/>
          </p:cNvSpPr>
          <p:nvPr/>
        </p:nvSpPr>
        <p:spPr bwMode="auto">
          <a:xfrm>
            <a:off x="4014788" y="1746250"/>
            <a:ext cx="719137" cy="179388"/>
          </a:xfrm>
          <a:prstGeom prst="roundRect">
            <a:avLst>
              <a:gd name="adj" fmla="val 16667"/>
            </a:avLst>
          </a:prstGeom>
          <a:solidFill>
            <a:srgbClr val="B33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YAML</a:t>
            </a:r>
          </a:p>
        </p:txBody>
      </p:sp>
      <p:sp>
        <p:nvSpPr>
          <p:cNvPr id="3198" name="Rectangle 126"/>
          <p:cNvSpPr>
            <a:spLocks noChangeArrowheads="1"/>
          </p:cNvSpPr>
          <p:nvPr/>
        </p:nvSpPr>
        <p:spPr bwMode="auto">
          <a:xfrm>
            <a:off x="44450" y="895350"/>
            <a:ext cx="4824413" cy="2349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Intermediate</a:t>
            </a:r>
          </a:p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Languages</a:t>
            </a:r>
          </a:p>
        </p:txBody>
      </p:sp>
      <p:sp>
        <p:nvSpPr>
          <p:cNvPr id="3199" name="AutoShape 127"/>
          <p:cNvSpPr>
            <a:spLocks noChangeArrowheads="1"/>
          </p:cNvSpPr>
          <p:nvPr/>
        </p:nvSpPr>
        <p:spPr bwMode="auto">
          <a:xfrm>
            <a:off x="139700" y="922338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CoffeeScript</a:t>
            </a:r>
          </a:p>
        </p:txBody>
      </p:sp>
      <p:sp>
        <p:nvSpPr>
          <p:cNvPr id="3200" name="AutoShape 128"/>
          <p:cNvSpPr>
            <a:spLocks noChangeArrowheads="1"/>
          </p:cNvSpPr>
          <p:nvPr/>
        </p:nvSpPr>
        <p:spPr bwMode="auto">
          <a:xfrm>
            <a:off x="939800" y="922338"/>
            <a:ext cx="719138" cy="179387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TypeScript</a:t>
            </a:r>
          </a:p>
        </p:txBody>
      </p:sp>
      <p:sp>
        <p:nvSpPr>
          <p:cNvPr id="3201" name="AutoShape 129"/>
          <p:cNvSpPr>
            <a:spLocks noChangeArrowheads="1"/>
          </p:cNvSpPr>
          <p:nvPr/>
        </p:nvSpPr>
        <p:spPr bwMode="auto">
          <a:xfrm>
            <a:off x="1733550" y="922338"/>
            <a:ext cx="719138" cy="179387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Dart</a:t>
            </a:r>
          </a:p>
        </p:txBody>
      </p:sp>
      <p:sp>
        <p:nvSpPr>
          <p:cNvPr id="3202" name="AutoShape 130"/>
          <p:cNvSpPr>
            <a:spLocks noChangeArrowheads="1"/>
          </p:cNvSpPr>
          <p:nvPr/>
        </p:nvSpPr>
        <p:spPr bwMode="auto">
          <a:xfrm>
            <a:off x="2533650" y="922338"/>
            <a:ext cx="719138" cy="179387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LiveScript</a:t>
            </a:r>
          </a:p>
        </p:txBody>
      </p:sp>
      <p:sp>
        <p:nvSpPr>
          <p:cNvPr id="3203" name="AutoShape 131"/>
          <p:cNvSpPr>
            <a:spLocks noChangeArrowheads="1"/>
          </p:cNvSpPr>
          <p:nvPr/>
        </p:nvSpPr>
        <p:spPr bwMode="auto">
          <a:xfrm>
            <a:off x="3328988" y="922338"/>
            <a:ext cx="719137" cy="179387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ClojureScript</a:t>
            </a:r>
          </a:p>
        </p:txBody>
      </p:sp>
      <p:sp>
        <p:nvSpPr>
          <p:cNvPr id="3204" name="Rectangle 132"/>
          <p:cNvSpPr>
            <a:spLocks noChangeArrowheads="1"/>
          </p:cNvSpPr>
          <p:nvPr/>
        </p:nvSpPr>
        <p:spPr bwMode="auto">
          <a:xfrm>
            <a:off x="46038" y="646113"/>
            <a:ext cx="9051925" cy="2333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Platforms</a:t>
            </a:r>
          </a:p>
        </p:txBody>
      </p:sp>
      <p:sp>
        <p:nvSpPr>
          <p:cNvPr id="3205" name="AutoShape 133"/>
          <p:cNvSpPr>
            <a:spLocks noChangeArrowheads="1"/>
          </p:cNvSpPr>
          <p:nvPr/>
        </p:nvSpPr>
        <p:spPr bwMode="auto">
          <a:xfrm>
            <a:off x="141288" y="673100"/>
            <a:ext cx="1117600" cy="180975"/>
          </a:xfrm>
          <a:prstGeom prst="roundRect">
            <a:avLst>
              <a:gd name="adj" fmla="val 16667"/>
            </a:avLst>
          </a:prstGeom>
          <a:solidFill>
            <a:srgbClr val="6377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PhoneGap</a:t>
            </a:r>
          </a:p>
        </p:txBody>
      </p:sp>
      <p:sp>
        <p:nvSpPr>
          <p:cNvPr id="3206" name="AutoShape 134"/>
          <p:cNvSpPr>
            <a:spLocks noChangeArrowheads="1"/>
          </p:cNvSpPr>
          <p:nvPr/>
        </p:nvSpPr>
        <p:spPr bwMode="auto">
          <a:xfrm>
            <a:off x="1331913" y="673100"/>
            <a:ext cx="1114425" cy="180975"/>
          </a:xfrm>
          <a:prstGeom prst="roundRect">
            <a:avLst>
              <a:gd name="adj" fmla="val 16667"/>
            </a:avLst>
          </a:prstGeom>
          <a:solidFill>
            <a:srgbClr val="6377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Cordova</a:t>
            </a:r>
          </a:p>
        </p:txBody>
      </p:sp>
      <p:sp>
        <p:nvSpPr>
          <p:cNvPr id="3207" name="AutoShape 135"/>
          <p:cNvSpPr>
            <a:spLocks noChangeArrowheads="1"/>
          </p:cNvSpPr>
          <p:nvPr/>
        </p:nvSpPr>
        <p:spPr bwMode="auto">
          <a:xfrm>
            <a:off x="2513013" y="673100"/>
            <a:ext cx="1117600" cy="180975"/>
          </a:xfrm>
          <a:prstGeom prst="roundRect">
            <a:avLst>
              <a:gd name="adj" fmla="val 16667"/>
            </a:avLst>
          </a:prstGeom>
          <a:solidFill>
            <a:srgbClr val="6377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Appcelerator</a:t>
            </a:r>
          </a:p>
        </p:txBody>
      </p:sp>
      <p:sp>
        <p:nvSpPr>
          <p:cNvPr id="3208" name="AutoShape 136"/>
          <p:cNvSpPr>
            <a:spLocks noChangeArrowheads="1"/>
          </p:cNvSpPr>
          <p:nvPr/>
        </p:nvSpPr>
        <p:spPr bwMode="auto">
          <a:xfrm>
            <a:off x="3709988" y="673100"/>
            <a:ext cx="1117600" cy="180975"/>
          </a:xfrm>
          <a:prstGeom prst="roundRect">
            <a:avLst>
              <a:gd name="adj" fmla="val 16667"/>
            </a:avLst>
          </a:prstGeom>
          <a:solidFill>
            <a:srgbClr val="6377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appMobi</a:t>
            </a:r>
          </a:p>
        </p:txBody>
      </p:sp>
      <p:sp>
        <p:nvSpPr>
          <p:cNvPr id="3209" name="AutoShape 137"/>
          <p:cNvSpPr>
            <a:spLocks noChangeArrowheads="1"/>
          </p:cNvSpPr>
          <p:nvPr/>
        </p:nvSpPr>
        <p:spPr bwMode="auto">
          <a:xfrm>
            <a:off x="4897438" y="673100"/>
            <a:ext cx="1117600" cy="180975"/>
          </a:xfrm>
          <a:prstGeom prst="roundRect">
            <a:avLst>
              <a:gd name="adj" fmla="val 16667"/>
            </a:avLst>
          </a:prstGeom>
          <a:solidFill>
            <a:srgbClr val="6377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trigger.io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10" name="Rectangle 138"/>
          <p:cNvSpPr>
            <a:spLocks noChangeArrowheads="1"/>
          </p:cNvSpPr>
          <p:nvPr/>
        </p:nvSpPr>
        <p:spPr bwMode="auto">
          <a:xfrm>
            <a:off x="46038" y="392113"/>
            <a:ext cx="9051925" cy="2333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Mobile UI</a:t>
            </a:r>
          </a:p>
        </p:txBody>
      </p:sp>
      <p:sp>
        <p:nvSpPr>
          <p:cNvPr id="3211" name="AutoShape 139"/>
          <p:cNvSpPr>
            <a:spLocks noChangeArrowheads="1"/>
          </p:cNvSpPr>
          <p:nvPr/>
        </p:nvSpPr>
        <p:spPr bwMode="auto">
          <a:xfrm>
            <a:off x="141288" y="417513"/>
            <a:ext cx="1117600" cy="179387"/>
          </a:xfrm>
          <a:prstGeom prst="roundRect">
            <a:avLst>
              <a:gd name="adj" fmla="val 16667"/>
            </a:avLst>
          </a:prstGeom>
          <a:solidFill>
            <a:srgbClr val="348A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Sencha</a:t>
            </a:r>
          </a:p>
        </p:txBody>
      </p:sp>
      <p:sp>
        <p:nvSpPr>
          <p:cNvPr id="3212" name="AutoShape 140"/>
          <p:cNvSpPr>
            <a:spLocks noChangeArrowheads="1"/>
          </p:cNvSpPr>
          <p:nvPr/>
        </p:nvSpPr>
        <p:spPr bwMode="auto">
          <a:xfrm>
            <a:off x="1331913" y="417513"/>
            <a:ext cx="1114425" cy="179387"/>
          </a:xfrm>
          <a:prstGeom prst="roundRect">
            <a:avLst>
              <a:gd name="adj" fmla="val 16667"/>
            </a:avLst>
          </a:prstGeom>
          <a:solidFill>
            <a:srgbClr val="348A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jQueryMobile</a:t>
            </a:r>
          </a:p>
        </p:txBody>
      </p:sp>
      <p:sp>
        <p:nvSpPr>
          <p:cNvPr id="3213" name="AutoShape 141"/>
          <p:cNvSpPr>
            <a:spLocks noChangeArrowheads="1"/>
          </p:cNvSpPr>
          <p:nvPr/>
        </p:nvSpPr>
        <p:spPr bwMode="auto">
          <a:xfrm>
            <a:off x="2513013" y="417513"/>
            <a:ext cx="1117600" cy="179387"/>
          </a:xfrm>
          <a:prstGeom prst="roundRect">
            <a:avLst>
              <a:gd name="adj" fmla="val 16667"/>
            </a:avLst>
          </a:prstGeom>
          <a:solidFill>
            <a:srgbClr val="348A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Kendo UI</a:t>
            </a:r>
          </a:p>
        </p:txBody>
      </p:sp>
      <p:sp>
        <p:nvSpPr>
          <p:cNvPr id="3214" name="AutoShape 142"/>
          <p:cNvSpPr>
            <a:spLocks noChangeArrowheads="1"/>
          </p:cNvSpPr>
          <p:nvPr/>
        </p:nvSpPr>
        <p:spPr bwMode="auto">
          <a:xfrm>
            <a:off x="3709988" y="417513"/>
            <a:ext cx="1117600" cy="179387"/>
          </a:xfrm>
          <a:prstGeom prst="roundRect">
            <a:avLst>
              <a:gd name="adj" fmla="val 16667"/>
            </a:avLst>
          </a:prstGeom>
          <a:solidFill>
            <a:srgbClr val="348A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Jo</a:t>
            </a:r>
          </a:p>
        </p:txBody>
      </p:sp>
      <p:sp>
        <p:nvSpPr>
          <p:cNvPr id="3215" name="AutoShape 143"/>
          <p:cNvSpPr>
            <a:spLocks noChangeArrowheads="1"/>
          </p:cNvSpPr>
          <p:nvPr/>
        </p:nvSpPr>
        <p:spPr bwMode="auto">
          <a:xfrm>
            <a:off x="4897438" y="417513"/>
            <a:ext cx="1117600" cy="179387"/>
          </a:xfrm>
          <a:prstGeom prst="roundRect">
            <a:avLst>
              <a:gd name="adj" fmla="val 16667"/>
            </a:avLst>
          </a:prstGeom>
          <a:solidFill>
            <a:srgbClr val="348A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WinkUI</a:t>
            </a:r>
          </a:p>
        </p:txBody>
      </p:sp>
      <p:sp>
        <p:nvSpPr>
          <p:cNvPr id="3216" name="AutoShape 144"/>
          <p:cNvSpPr>
            <a:spLocks noChangeArrowheads="1"/>
          </p:cNvSpPr>
          <p:nvPr/>
        </p:nvSpPr>
        <p:spPr bwMode="auto">
          <a:xfrm>
            <a:off x="6088063" y="420688"/>
            <a:ext cx="1117600" cy="179387"/>
          </a:xfrm>
          <a:prstGeom prst="roundRect">
            <a:avLst>
              <a:gd name="adj" fmla="val 16667"/>
            </a:avLst>
          </a:prstGeom>
          <a:solidFill>
            <a:srgbClr val="348A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DojoMobile</a:t>
            </a:r>
          </a:p>
        </p:txBody>
      </p:sp>
      <p:sp>
        <p:nvSpPr>
          <p:cNvPr id="3217" name="AutoShape 145"/>
          <p:cNvSpPr>
            <a:spLocks noChangeArrowheads="1"/>
          </p:cNvSpPr>
          <p:nvPr/>
        </p:nvSpPr>
        <p:spPr bwMode="auto">
          <a:xfrm>
            <a:off x="7265988" y="420688"/>
            <a:ext cx="1114425" cy="179387"/>
          </a:xfrm>
          <a:prstGeom prst="roundRect">
            <a:avLst>
              <a:gd name="adj" fmla="val 16667"/>
            </a:avLst>
          </a:prstGeom>
          <a:solidFill>
            <a:srgbClr val="348A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Lungo</a:t>
            </a:r>
          </a:p>
        </p:txBody>
      </p:sp>
      <p:sp>
        <p:nvSpPr>
          <p:cNvPr id="3218" name="AutoShape 146"/>
          <p:cNvSpPr>
            <a:spLocks noChangeArrowheads="1"/>
          </p:cNvSpPr>
          <p:nvPr/>
        </p:nvSpPr>
        <p:spPr bwMode="auto">
          <a:xfrm>
            <a:off x="925513" y="1990725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00BB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React</a:t>
            </a:r>
          </a:p>
        </p:txBody>
      </p:sp>
      <p:sp>
        <p:nvSpPr>
          <p:cNvPr id="3219" name="AutoShape 147"/>
          <p:cNvSpPr>
            <a:spLocks noChangeArrowheads="1"/>
          </p:cNvSpPr>
          <p:nvPr/>
        </p:nvSpPr>
        <p:spPr bwMode="auto">
          <a:xfrm>
            <a:off x="1698625" y="1990725"/>
            <a:ext cx="719138" cy="179388"/>
          </a:xfrm>
          <a:prstGeom prst="roundRect">
            <a:avLst>
              <a:gd name="adj" fmla="val 16667"/>
            </a:avLst>
          </a:prstGeom>
          <a:solidFill>
            <a:srgbClr val="00BB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polymer</a:t>
            </a:r>
          </a:p>
        </p:txBody>
      </p:sp>
      <p:sp>
        <p:nvSpPr>
          <p:cNvPr id="3220" name="AutoShape 148"/>
          <p:cNvSpPr>
            <a:spLocks noChangeArrowheads="1"/>
          </p:cNvSpPr>
          <p:nvPr/>
        </p:nvSpPr>
        <p:spPr bwMode="auto">
          <a:xfrm>
            <a:off x="4805363" y="1982788"/>
            <a:ext cx="719137" cy="179387"/>
          </a:xfrm>
          <a:prstGeom prst="roundRect">
            <a:avLst>
              <a:gd name="adj" fmla="val 16667"/>
            </a:avLst>
          </a:prstGeom>
          <a:solidFill>
            <a:srgbClr val="00BB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flux</a:t>
            </a:r>
          </a:p>
        </p:txBody>
      </p:sp>
      <p:sp>
        <p:nvSpPr>
          <p:cNvPr id="3221" name="AutoShape 149"/>
          <p:cNvSpPr>
            <a:spLocks noChangeArrowheads="1"/>
          </p:cNvSpPr>
          <p:nvPr/>
        </p:nvSpPr>
        <p:spPr bwMode="auto">
          <a:xfrm>
            <a:off x="2489200" y="3240088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Yeoman</a:t>
            </a:r>
          </a:p>
        </p:txBody>
      </p:sp>
      <p:sp>
        <p:nvSpPr>
          <p:cNvPr id="3222" name="AutoShape 150"/>
          <p:cNvSpPr>
            <a:spLocks noChangeArrowheads="1"/>
          </p:cNvSpPr>
          <p:nvPr/>
        </p:nvSpPr>
        <p:spPr bwMode="auto">
          <a:xfrm>
            <a:off x="3254375" y="3240088"/>
            <a:ext cx="719138" cy="179387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Lineman</a:t>
            </a:r>
          </a:p>
        </p:txBody>
      </p:sp>
      <p:sp>
        <p:nvSpPr>
          <p:cNvPr id="3223" name="AutoShape 151"/>
          <p:cNvSpPr>
            <a:spLocks noChangeArrowheads="1"/>
          </p:cNvSpPr>
          <p:nvPr/>
        </p:nvSpPr>
        <p:spPr bwMode="auto">
          <a:xfrm>
            <a:off x="2901950" y="2979738"/>
            <a:ext cx="863600" cy="179387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Fiddler</a:t>
            </a:r>
          </a:p>
        </p:txBody>
      </p:sp>
      <p:sp>
        <p:nvSpPr>
          <p:cNvPr id="3224" name="AutoShape 152"/>
          <p:cNvSpPr>
            <a:spLocks noChangeArrowheads="1"/>
          </p:cNvSpPr>
          <p:nvPr/>
        </p:nvSpPr>
        <p:spPr bwMode="auto">
          <a:xfrm>
            <a:off x="1993900" y="2979738"/>
            <a:ext cx="863600" cy="179387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Dragonfly</a:t>
            </a:r>
          </a:p>
        </p:txBody>
      </p:sp>
      <p:sp>
        <p:nvSpPr>
          <p:cNvPr id="3225" name="AutoShape 153"/>
          <p:cNvSpPr>
            <a:spLocks noChangeArrowheads="1"/>
          </p:cNvSpPr>
          <p:nvPr/>
        </p:nvSpPr>
        <p:spPr bwMode="auto">
          <a:xfrm>
            <a:off x="7415213" y="922338"/>
            <a:ext cx="533400" cy="179387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CSRF</a:t>
            </a:r>
          </a:p>
        </p:txBody>
      </p:sp>
      <p:sp>
        <p:nvSpPr>
          <p:cNvPr id="3226" name="Rectangle 154"/>
          <p:cNvSpPr>
            <a:spLocks noChangeArrowheads="1"/>
          </p:cNvSpPr>
          <p:nvPr/>
        </p:nvSpPr>
        <p:spPr bwMode="auto">
          <a:xfrm>
            <a:off x="52388" y="6043613"/>
            <a:ext cx="9050337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HTTP/1.1</a:t>
            </a:r>
          </a:p>
        </p:txBody>
      </p:sp>
      <p:sp>
        <p:nvSpPr>
          <p:cNvPr id="3227" name="AutoShape 155"/>
          <p:cNvSpPr>
            <a:spLocks noChangeArrowheads="1"/>
          </p:cNvSpPr>
          <p:nvPr/>
        </p:nvSpPr>
        <p:spPr bwMode="auto">
          <a:xfrm>
            <a:off x="4894263" y="6073775"/>
            <a:ext cx="814387" cy="250825"/>
          </a:xfrm>
          <a:prstGeom prst="roundRect">
            <a:avLst>
              <a:gd name="adj" fmla="val 16667"/>
            </a:avLst>
          </a:prstGeom>
          <a:solidFill>
            <a:srgbClr val="0D2B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Request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(Headers, Body)</a:t>
            </a:r>
          </a:p>
        </p:txBody>
      </p:sp>
      <p:sp>
        <p:nvSpPr>
          <p:cNvPr id="3228" name="AutoShape 156"/>
          <p:cNvSpPr>
            <a:spLocks noChangeArrowheads="1"/>
          </p:cNvSpPr>
          <p:nvPr/>
        </p:nvSpPr>
        <p:spPr bwMode="auto">
          <a:xfrm>
            <a:off x="136525" y="6073775"/>
            <a:ext cx="628650" cy="250825"/>
          </a:xfrm>
          <a:prstGeom prst="roundRect">
            <a:avLst>
              <a:gd name="adj" fmla="val 16667"/>
            </a:avLst>
          </a:prstGeom>
          <a:solidFill>
            <a:srgbClr val="0D2B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URI</a:t>
            </a:r>
          </a:p>
        </p:txBody>
      </p:sp>
      <p:sp>
        <p:nvSpPr>
          <p:cNvPr id="3229" name="AutoShape 157"/>
          <p:cNvSpPr>
            <a:spLocks noChangeArrowheads="1"/>
          </p:cNvSpPr>
          <p:nvPr/>
        </p:nvSpPr>
        <p:spPr bwMode="auto">
          <a:xfrm>
            <a:off x="2468563" y="6080125"/>
            <a:ext cx="2360612" cy="250825"/>
          </a:xfrm>
          <a:prstGeom prst="roundRect">
            <a:avLst>
              <a:gd name="adj" fmla="val 16667"/>
            </a:avLst>
          </a:prstGeom>
          <a:solidFill>
            <a:srgbClr val="0D2B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US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Request </a:t>
            </a:r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</a:t>
            </a:r>
            <a:r>
              <a:rPr lang="en-US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ethod</a:t>
            </a:r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(GET, POST, HEAD, PUT, DELETE, OPTIONS...)</a:t>
            </a:r>
          </a:p>
        </p:txBody>
      </p:sp>
      <p:sp>
        <p:nvSpPr>
          <p:cNvPr id="3230" name="AutoShape 158"/>
          <p:cNvSpPr>
            <a:spLocks noChangeArrowheads="1"/>
          </p:cNvSpPr>
          <p:nvPr/>
        </p:nvSpPr>
        <p:spPr bwMode="auto">
          <a:xfrm>
            <a:off x="838200" y="6080125"/>
            <a:ext cx="630238" cy="250825"/>
          </a:xfrm>
          <a:prstGeom prst="roundRect">
            <a:avLst>
              <a:gd name="adj" fmla="val 16667"/>
            </a:avLst>
          </a:prstGeom>
          <a:solidFill>
            <a:srgbClr val="0D2B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Session</a:t>
            </a:r>
          </a:p>
        </p:txBody>
      </p:sp>
      <p:sp>
        <p:nvSpPr>
          <p:cNvPr id="3231" name="AutoShape 159"/>
          <p:cNvSpPr>
            <a:spLocks noChangeArrowheads="1"/>
          </p:cNvSpPr>
          <p:nvPr/>
        </p:nvSpPr>
        <p:spPr bwMode="auto">
          <a:xfrm>
            <a:off x="1536700" y="6080125"/>
            <a:ext cx="854075" cy="250825"/>
          </a:xfrm>
          <a:prstGeom prst="roundRect">
            <a:avLst>
              <a:gd name="adj" fmla="val 16667"/>
            </a:avLst>
          </a:prstGeom>
          <a:solidFill>
            <a:srgbClr val="0D2B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Authentication</a:t>
            </a:r>
          </a:p>
        </p:txBody>
      </p:sp>
      <p:sp>
        <p:nvSpPr>
          <p:cNvPr id="3232" name="AutoShape 160"/>
          <p:cNvSpPr>
            <a:spLocks noChangeArrowheads="1"/>
          </p:cNvSpPr>
          <p:nvPr/>
        </p:nvSpPr>
        <p:spPr bwMode="auto">
          <a:xfrm>
            <a:off x="5780088" y="6073775"/>
            <a:ext cx="808037" cy="250825"/>
          </a:xfrm>
          <a:prstGeom prst="roundRect">
            <a:avLst>
              <a:gd name="adj" fmla="val 16667"/>
            </a:avLst>
          </a:prstGeom>
          <a:solidFill>
            <a:srgbClr val="0D2B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Response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(Headers, Body)</a:t>
            </a:r>
          </a:p>
        </p:txBody>
      </p:sp>
      <p:sp>
        <p:nvSpPr>
          <p:cNvPr id="3233" name="AutoShape 161"/>
          <p:cNvSpPr>
            <a:spLocks noChangeArrowheads="1"/>
          </p:cNvSpPr>
          <p:nvPr/>
        </p:nvSpPr>
        <p:spPr bwMode="auto">
          <a:xfrm>
            <a:off x="6651625" y="6073775"/>
            <a:ext cx="1462088" cy="250825"/>
          </a:xfrm>
          <a:prstGeom prst="roundRect">
            <a:avLst>
              <a:gd name="adj" fmla="val 16667"/>
            </a:avLst>
          </a:prstGeom>
          <a:solidFill>
            <a:srgbClr val="0D2B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Status Code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(2xx, 3xx, 4xx, 5xx ...)</a:t>
            </a:r>
          </a:p>
        </p:txBody>
      </p:sp>
      <p:sp>
        <p:nvSpPr>
          <p:cNvPr id="3234" name="Rectangle 162"/>
          <p:cNvSpPr>
            <a:spLocks noChangeArrowheads="1"/>
          </p:cNvSpPr>
          <p:nvPr/>
        </p:nvSpPr>
        <p:spPr bwMode="auto">
          <a:xfrm>
            <a:off x="44450" y="5792788"/>
            <a:ext cx="9051925" cy="2333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HTTP/2</a:t>
            </a:r>
          </a:p>
        </p:txBody>
      </p:sp>
      <p:sp>
        <p:nvSpPr>
          <p:cNvPr id="3235" name="AutoShape 163"/>
          <p:cNvSpPr>
            <a:spLocks noChangeArrowheads="1"/>
          </p:cNvSpPr>
          <p:nvPr/>
        </p:nvSpPr>
        <p:spPr bwMode="auto">
          <a:xfrm>
            <a:off x="134938" y="5824538"/>
            <a:ext cx="1079500" cy="179387"/>
          </a:xfrm>
          <a:prstGeom prst="roundRect">
            <a:avLst>
              <a:gd name="adj" fmla="val 16667"/>
            </a:avLst>
          </a:prstGeom>
          <a:solidFill>
            <a:srgbClr val="370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Compression</a:t>
            </a:r>
          </a:p>
        </p:txBody>
      </p:sp>
      <p:sp>
        <p:nvSpPr>
          <p:cNvPr id="3236" name="AutoShape 164"/>
          <p:cNvSpPr>
            <a:spLocks noChangeArrowheads="1"/>
          </p:cNvSpPr>
          <p:nvPr/>
        </p:nvSpPr>
        <p:spPr bwMode="auto">
          <a:xfrm>
            <a:off x="1281113" y="5824538"/>
            <a:ext cx="1079500" cy="179387"/>
          </a:xfrm>
          <a:prstGeom prst="roundRect">
            <a:avLst>
              <a:gd name="adj" fmla="val 16667"/>
            </a:avLst>
          </a:prstGeom>
          <a:solidFill>
            <a:srgbClr val="370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Encryption</a:t>
            </a:r>
          </a:p>
        </p:txBody>
      </p:sp>
      <p:sp>
        <p:nvSpPr>
          <p:cNvPr id="3237" name="AutoShape 165"/>
          <p:cNvSpPr>
            <a:spLocks noChangeArrowheads="1"/>
          </p:cNvSpPr>
          <p:nvPr/>
        </p:nvSpPr>
        <p:spPr bwMode="auto">
          <a:xfrm>
            <a:off x="2427288" y="5824538"/>
            <a:ext cx="1079500" cy="179387"/>
          </a:xfrm>
          <a:prstGeom prst="roundRect">
            <a:avLst>
              <a:gd name="adj" fmla="val 16667"/>
            </a:avLst>
          </a:prstGeom>
          <a:solidFill>
            <a:srgbClr val="370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Minification</a:t>
            </a:r>
          </a:p>
        </p:txBody>
      </p:sp>
      <p:sp>
        <p:nvSpPr>
          <p:cNvPr id="3238" name="AutoShape 166"/>
          <p:cNvSpPr>
            <a:spLocks noChangeArrowheads="1"/>
          </p:cNvSpPr>
          <p:nvPr/>
        </p:nvSpPr>
        <p:spPr bwMode="auto">
          <a:xfrm>
            <a:off x="3557588" y="5824538"/>
            <a:ext cx="1079500" cy="179387"/>
          </a:xfrm>
          <a:prstGeom prst="roundRect">
            <a:avLst>
              <a:gd name="adj" fmla="val 16667"/>
            </a:avLst>
          </a:prstGeom>
          <a:solidFill>
            <a:srgbClr val="370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Server Push</a:t>
            </a:r>
          </a:p>
        </p:txBody>
      </p:sp>
      <p:sp>
        <p:nvSpPr>
          <p:cNvPr id="3239" name="Rectangle 167"/>
          <p:cNvSpPr>
            <a:spLocks noChangeArrowheads="1"/>
          </p:cNvSpPr>
          <p:nvPr/>
        </p:nvSpPr>
        <p:spPr bwMode="auto">
          <a:xfrm>
            <a:off x="4473575" y="2955925"/>
            <a:ext cx="4637088" cy="2317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Perf</a:t>
            </a:r>
          </a:p>
        </p:txBody>
      </p:sp>
      <p:sp>
        <p:nvSpPr>
          <p:cNvPr id="3240" name="AutoShape 168"/>
          <p:cNvSpPr>
            <a:spLocks noChangeArrowheads="1"/>
          </p:cNvSpPr>
          <p:nvPr/>
        </p:nvSpPr>
        <p:spPr bwMode="auto">
          <a:xfrm>
            <a:off x="4560888" y="2974975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YSlow</a:t>
            </a:r>
          </a:p>
        </p:txBody>
      </p:sp>
      <p:sp>
        <p:nvSpPr>
          <p:cNvPr id="3241" name="AutoShape 169"/>
          <p:cNvSpPr>
            <a:spLocks noChangeArrowheads="1"/>
          </p:cNvSpPr>
          <p:nvPr/>
        </p:nvSpPr>
        <p:spPr bwMode="auto">
          <a:xfrm>
            <a:off x="5338763" y="2974975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jsPerf</a:t>
            </a:r>
          </a:p>
        </p:txBody>
      </p:sp>
      <p:sp>
        <p:nvSpPr>
          <p:cNvPr id="3242" name="AutoShape 170"/>
          <p:cNvSpPr>
            <a:spLocks noChangeArrowheads="1"/>
          </p:cNvSpPr>
          <p:nvPr/>
        </p:nvSpPr>
        <p:spPr bwMode="auto">
          <a:xfrm>
            <a:off x="6103938" y="2974975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Speed Tracer</a:t>
            </a:r>
          </a:p>
        </p:txBody>
      </p:sp>
      <p:sp>
        <p:nvSpPr>
          <p:cNvPr id="3243" name="AutoShape 171"/>
          <p:cNvSpPr>
            <a:spLocks noChangeArrowheads="1"/>
          </p:cNvSpPr>
          <p:nvPr/>
        </p:nvSpPr>
        <p:spPr bwMode="auto">
          <a:xfrm>
            <a:off x="6875463" y="2981325"/>
            <a:ext cx="812800" cy="179388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Dynatrace</a:t>
            </a:r>
          </a:p>
        </p:txBody>
      </p:sp>
      <p:sp>
        <p:nvSpPr>
          <p:cNvPr id="3244" name="AutoShape 172"/>
          <p:cNvSpPr>
            <a:spLocks noChangeArrowheads="1"/>
          </p:cNvSpPr>
          <p:nvPr/>
        </p:nvSpPr>
        <p:spPr bwMode="auto">
          <a:xfrm>
            <a:off x="7748588" y="2981325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PageSpeed</a:t>
            </a:r>
          </a:p>
        </p:txBody>
      </p:sp>
      <p:sp>
        <p:nvSpPr>
          <p:cNvPr id="3245" name="AutoShape 173"/>
          <p:cNvSpPr>
            <a:spLocks noChangeArrowheads="1"/>
          </p:cNvSpPr>
          <p:nvPr/>
        </p:nvSpPr>
        <p:spPr bwMode="auto">
          <a:xfrm>
            <a:off x="5559425" y="3725863"/>
            <a:ext cx="719138" cy="179387"/>
          </a:xfrm>
          <a:prstGeom prst="roundRect">
            <a:avLst>
              <a:gd name="adj" fmla="val 16667"/>
            </a:avLst>
          </a:prstGeom>
          <a:solidFill>
            <a:srgbClr val="6821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Visual Studio</a:t>
            </a:r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auto">
          <a:xfrm>
            <a:off x="49213" y="5219700"/>
            <a:ext cx="9051925" cy="3063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Standards</a:t>
            </a:r>
          </a:p>
        </p:txBody>
      </p:sp>
      <p:sp>
        <p:nvSpPr>
          <p:cNvPr id="3247" name="AutoShape 175"/>
          <p:cNvSpPr>
            <a:spLocks noChangeArrowheads="1"/>
          </p:cNvSpPr>
          <p:nvPr/>
        </p:nvSpPr>
        <p:spPr bwMode="auto">
          <a:xfrm>
            <a:off x="139700" y="5251450"/>
            <a:ext cx="2625725" cy="252413"/>
          </a:xfrm>
          <a:prstGeom prst="roundRect">
            <a:avLst>
              <a:gd name="adj" fmla="val 16667"/>
            </a:avLst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W3C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(HTML, CSS</a:t>
            </a:r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XHTML, XML, JSON...)</a:t>
            </a:r>
          </a:p>
        </p:txBody>
      </p:sp>
      <p:sp>
        <p:nvSpPr>
          <p:cNvPr id="3248" name="AutoShape 176"/>
          <p:cNvSpPr>
            <a:spLocks noChangeArrowheads="1"/>
          </p:cNvSpPr>
          <p:nvPr/>
        </p:nvSpPr>
        <p:spPr bwMode="auto">
          <a:xfrm>
            <a:off x="2805113" y="5251450"/>
            <a:ext cx="2627312" cy="252413"/>
          </a:xfrm>
          <a:prstGeom prst="roundRect">
            <a:avLst>
              <a:gd name="adj" fmla="val 16667"/>
            </a:avLst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ECMAScript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(JavaScript)</a:t>
            </a:r>
            <a:endParaRPr lang="en-AU" altLang="en-US" sz="800"/>
          </a:p>
        </p:txBody>
      </p:sp>
      <p:sp>
        <p:nvSpPr>
          <p:cNvPr id="3249" name="AutoShape 177"/>
          <p:cNvSpPr>
            <a:spLocks noChangeArrowheads="1"/>
          </p:cNvSpPr>
          <p:nvPr/>
        </p:nvSpPr>
        <p:spPr bwMode="auto">
          <a:xfrm>
            <a:off x="5480050" y="5251450"/>
            <a:ext cx="2625725" cy="252413"/>
          </a:xfrm>
          <a:prstGeom prst="roundRect">
            <a:avLst>
              <a:gd name="adj" fmla="val 16667"/>
            </a:avLst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HTML5/CSS3</a:t>
            </a:r>
          </a:p>
        </p:txBody>
      </p:sp>
      <p:sp>
        <p:nvSpPr>
          <p:cNvPr id="3250" name="AutoShape 178"/>
          <p:cNvSpPr>
            <a:spLocks noChangeArrowheads="1"/>
          </p:cNvSpPr>
          <p:nvPr/>
        </p:nvSpPr>
        <p:spPr bwMode="auto">
          <a:xfrm>
            <a:off x="6335713" y="1738313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B33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Foundation</a:t>
            </a:r>
          </a:p>
        </p:txBody>
      </p:sp>
      <p:sp>
        <p:nvSpPr>
          <p:cNvPr id="3251" name="AutoShape 179"/>
          <p:cNvSpPr>
            <a:spLocks noChangeArrowheads="1"/>
          </p:cNvSpPr>
          <p:nvPr/>
        </p:nvSpPr>
        <p:spPr bwMode="auto">
          <a:xfrm>
            <a:off x="3252788" y="3725863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6821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Emacs</a:t>
            </a:r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auto">
          <a:xfrm>
            <a:off x="46038" y="3956050"/>
            <a:ext cx="904875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Runtime</a:t>
            </a:r>
          </a:p>
        </p:txBody>
      </p:sp>
      <p:sp>
        <p:nvSpPr>
          <p:cNvPr id="3253" name="AutoShape 181"/>
          <p:cNvSpPr>
            <a:spLocks noChangeArrowheads="1"/>
          </p:cNvSpPr>
          <p:nvPr/>
        </p:nvSpPr>
        <p:spPr bwMode="auto">
          <a:xfrm>
            <a:off x="141288" y="3979863"/>
            <a:ext cx="1260475" cy="2444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Cookie</a:t>
            </a:r>
          </a:p>
        </p:txBody>
      </p:sp>
      <p:sp>
        <p:nvSpPr>
          <p:cNvPr id="3254" name="AutoShape 182"/>
          <p:cNvSpPr>
            <a:spLocks noChangeArrowheads="1"/>
          </p:cNvSpPr>
          <p:nvPr/>
        </p:nvSpPr>
        <p:spPr bwMode="auto">
          <a:xfrm>
            <a:off x="1468438" y="3979863"/>
            <a:ext cx="1260475" cy="2444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Local Cache</a:t>
            </a:r>
          </a:p>
        </p:txBody>
      </p:sp>
      <p:sp>
        <p:nvSpPr>
          <p:cNvPr id="3255" name="AutoShape 183"/>
          <p:cNvSpPr>
            <a:spLocks noChangeArrowheads="1"/>
          </p:cNvSpPr>
          <p:nvPr/>
        </p:nvSpPr>
        <p:spPr bwMode="auto">
          <a:xfrm>
            <a:off x="2787650" y="3978275"/>
            <a:ext cx="1260475" cy="2444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Session</a:t>
            </a:r>
            <a:r>
              <a:rPr lang="en-AU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Storage</a:t>
            </a:r>
          </a:p>
        </p:txBody>
      </p:sp>
      <p:sp>
        <p:nvSpPr>
          <p:cNvPr id="3256" name="AutoShape 184"/>
          <p:cNvSpPr>
            <a:spLocks noChangeArrowheads="1"/>
          </p:cNvSpPr>
          <p:nvPr/>
        </p:nvSpPr>
        <p:spPr bwMode="auto">
          <a:xfrm>
            <a:off x="4105275" y="3979863"/>
            <a:ext cx="1258888" cy="2444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Local Storage</a:t>
            </a:r>
          </a:p>
        </p:txBody>
      </p:sp>
      <p:sp>
        <p:nvSpPr>
          <p:cNvPr id="3257" name="AutoShape 185"/>
          <p:cNvSpPr>
            <a:spLocks noChangeArrowheads="1"/>
          </p:cNvSpPr>
          <p:nvPr/>
        </p:nvSpPr>
        <p:spPr bwMode="auto">
          <a:xfrm>
            <a:off x="6731000" y="3978275"/>
            <a:ext cx="1439863" cy="2444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Resources 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(img, icon, font, video)</a:t>
            </a:r>
          </a:p>
        </p:txBody>
      </p:sp>
      <p:sp>
        <p:nvSpPr>
          <p:cNvPr id="3258" name="AutoShape 186"/>
          <p:cNvSpPr>
            <a:spLocks noChangeArrowheads="1"/>
          </p:cNvSpPr>
          <p:nvPr/>
        </p:nvSpPr>
        <p:spPr bwMode="auto">
          <a:xfrm>
            <a:off x="5414963" y="3979863"/>
            <a:ext cx="1260475" cy="2444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Components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(extension, plugin)</a:t>
            </a:r>
          </a:p>
        </p:txBody>
      </p:sp>
      <p:sp>
        <p:nvSpPr>
          <p:cNvPr id="3259" name="AutoShape 187"/>
          <p:cNvSpPr>
            <a:spLocks noChangeArrowheads="1"/>
          </p:cNvSpPr>
          <p:nvPr/>
        </p:nvSpPr>
        <p:spPr bwMode="auto">
          <a:xfrm>
            <a:off x="8018463" y="915988"/>
            <a:ext cx="533400" cy="179387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CORS</a:t>
            </a:r>
          </a:p>
        </p:txBody>
      </p:sp>
      <p:sp>
        <p:nvSpPr>
          <p:cNvPr id="3260" name="AutoShape 188"/>
          <p:cNvSpPr>
            <a:spLocks noChangeArrowheads="1"/>
          </p:cNvSpPr>
          <p:nvPr/>
        </p:nvSpPr>
        <p:spPr bwMode="auto">
          <a:xfrm>
            <a:off x="4978400" y="925513"/>
            <a:ext cx="531813" cy="180975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SSL</a:t>
            </a:r>
          </a:p>
        </p:txBody>
      </p:sp>
      <p:sp>
        <p:nvSpPr>
          <p:cNvPr id="3261" name="AutoShape 189"/>
          <p:cNvSpPr>
            <a:spLocks noChangeArrowheads="1"/>
          </p:cNvSpPr>
          <p:nvPr/>
        </p:nvSpPr>
        <p:spPr bwMode="auto">
          <a:xfrm>
            <a:off x="5583238" y="925513"/>
            <a:ext cx="533400" cy="179387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OAuth</a:t>
            </a:r>
          </a:p>
        </p:txBody>
      </p:sp>
      <p:sp>
        <p:nvSpPr>
          <p:cNvPr id="3262" name="AutoShape 190"/>
          <p:cNvSpPr>
            <a:spLocks noChangeArrowheads="1"/>
          </p:cNvSpPr>
          <p:nvPr/>
        </p:nvSpPr>
        <p:spPr bwMode="auto">
          <a:xfrm>
            <a:off x="6053138" y="1168400"/>
            <a:ext cx="477837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CDN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BFD7F6"/>
      </a:accent5>
      <a:accent6>
        <a:srgbClr val="AE4845"/>
      </a:accent6>
      <a:hlink>
        <a:srgbClr val="0066CC"/>
      </a:hlink>
      <a:folHlink>
        <a:srgbClr val="80008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全屏显示(4:3)</PresentationFormat>
  <Paragraphs>218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Tahoma</vt:lpstr>
      <vt:lpstr>Consolas</vt:lpstr>
      <vt:lpstr>Default Design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 z</dc:creator>
  <cp:lastModifiedBy>sx z</cp:lastModifiedBy>
  <cp:revision>1</cp:revision>
  <dcterms:modified xsi:type="dcterms:W3CDTF">2015-08-12T05:58:35Z</dcterms:modified>
</cp:coreProperties>
</file>