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7" r:id="rId5"/>
    <p:sldId id="297" r:id="rId6"/>
    <p:sldId id="298" r:id="rId7"/>
    <p:sldId id="299" r:id="rId8"/>
    <p:sldId id="300" r:id="rId9"/>
    <p:sldId id="301" r:id="rId10"/>
    <p:sldId id="302" r:id="rId11"/>
    <p:sldId id="260" r:id="rId12"/>
    <p:sldId id="274" r:id="rId13"/>
    <p:sldId id="261" r:id="rId14"/>
    <p:sldId id="279" r:id="rId15"/>
    <p:sldId id="262" r:id="rId16"/>
    <p:sldId id="281" r:id="rId17"/>
    <p:sldId id="263" r:id="rId18"/>
    <p:sldId id="306" r:id="rId19"/>
    <p:sldId id="264" r:id="rId20"/>
    <p:sldId id="292" r:id="rId21"/>
    <p:sldId id="265" r:id="rId22"/>
    <p:sldId id="296" r:id="rId23"/>
    <p:sldId id="303" r:id="rId24"/>
    <p:sldId id="304" r:id="rId25"/>
    <p:sldId id="305" r:id="rId26"/>
    <p:sldId id="266" r:id="rId27"/>
  </p:sldIdLst>
  <p:sldSz cx="12192000" cy="6858000"/>
  <p:notesSz cx="9928225" cy="6797675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F2E4A910-56D1-4EAE-BEC3-03B0C2670425}">
          <p14:sldIdLst>
            <p14:sldId id="256"/>
          </p14:sldIdLst>
        </p14:section>
        <p14:section name="Outline" id="{3B366F8A-2763-40EB-B1E0-7DC972A26448}">
          <p14:sldIdLst>
            <p14:sldId id="257"/>
          </p14:sldIdLst>
        </p14:section>
        <p14:section name="I. Use cases" id="{E74DC6B7-78DB-489F-A897-FA3FB500A07E}">
          <p14:sldIdLst>
            <p14:sldId id="259"/>
            <p14:sldId id="267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II. System Architecture Design" id="{EB8DB0FD-0872-4A24-B873-6D738BCF2A39}">
          <p14:sldIdLst>
            <p14:sldId id="260"/>
            <p14:sldId id="274"/>
          </p14:sldIdLst>
        </p14:section>
        <p14:section name="III. Analysis and Design Model" id="{A342BDD2-ED9D-4893-B26E-9871B9B47003}">
          <p14:sldIdLst>
            <p14:sldId id="261"/>
            <p14:sldId id="279"/>
          </p14:sldIdLst>
        </p14:section>
        <p14:section name="IV. The uses of CASE tools" id="{DBCF49B7-736E-4AA9-87EF-DD918324AFF4}">
          <p14:sldIdLst>
            <p14:sldId id="262"/>
            <p14:sldId id="281"/>
          </p14:sldIdLst>
        </p14:section>
        <p14:section name="V. Implementation" id="{6BC8D611-9E32-42A5-B8D3-57DED40C319C}">
          <p14:sldIdLst>
            <p14:sldId id="263"/>
            <p14:sldId id="306"/>
          </p14:sldIdLst>
        </p14:section>
        <p14:section name="VI. Personal Evaluation to Project Contributions" id="{8F9F7E44-A45D-43C0-859D-EA89E653BFF3}">
          <p14:sldIdLst>
            <p14:sldId id="264"/>
            <p14:sldId id="292"/>
          </p14:sldIdLst>
        </p14:section>
        <p14:section name="VII. Project Retrospective" id="{4077E1C1-41E9-42F6-8C87-E746419F7DD9}">
          <p14:sldIdLst>
            <p14:sldId id="265"/>
            <p14:sldId id="296"/>
            <p14:sldId id="303"/>
            <p14:sldId id="304"/>
            <p14:sldId id="305"/>
          </p14:sldIdLst>
        </p14:section>
        <p14:section name="Q&amp;A" id="{F0145C0D-735E-429C-9562-885488245B0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7805" autoAdjust="0"/>
  </p:normalViewPr>
  <p:slideViewPr>
    <p:cSldViewPr snapToGrid="0">
      <p:cViewPr varScale="1">
        <p:scale>
          <a:sx n="97" d="100"/>
          <a:sy n="97" d="100"/>
        </p:scale>
        <p:origin x="84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DC89E-618C-4B5E-BE1B-638A0E8ABB6F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879C-E5AF-4CC5-B564-0360A9A5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62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6F17C-8410-4E17-A7EA-4640755CE23D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474A-453F-47A7-B9A9-965BC14F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9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9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65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10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4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7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0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32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74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3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607008" cy="2618554"/>
          </a:xfrm>
        </p:spPr>
        <p:txBody>
          <a:bodyPr bIns="0" anchor="b">
            <a:normAutofit/>
          </a:bodyPr>
          <a:lstStyle>
            <a:lvl1pPr algn="ctr">
              <a:defRPr sz="6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096" y="4149354"/>
            <a:ext cx="8637072" cy="1071095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3" y="329307"/>
            <a:ext cx="7709228" cy="309201"/>
          </a:xfrm>
        </p:spPr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>
            <a:lvl1pPr>
              <a:defRPr sz="3200" b="1"/>
            </a:lvl1pPr>
          </a:lstStyle>
          <a:p>
            <a:fld id="{0ADCE39A-4324-4CC9-891D-08E905AE35F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00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99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1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35" y="751734"/>
            <a:ext cx="9603275" cy="572409"/>
          </a:xfrm>
        </p:spPr>
        <p:txBody>
          <a:bodyPr>
            <a:no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24290"/>
            <a:ext cx="9603275" cy="4543223"/>
          </a:xfrm>
        </p:spPr>
        <p:txBody>
          <a:bodyPr anchor="t">
            <a:normAutofit/>
          </a:bodyPr>
          <a:lstStyle>
            <a:lvl1pPr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20158" y="329307"/>
            <a:ext cx="1228068" cy="30920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7389888" cy="309201"/>
          </a:xfr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2435" y="5598119"/>
            <a:ext cx="811019" cy="503578"/>
          </a:xfrm>
        </p:spPr>
        <p:txBody>
          <a:bodyPr/>
          <a:lstStyle>
            <a:lvl1pPr>
              <a:defRPr sz="3200" b="1"/>
            </a:lvl1pPr>
          </a:lstStyle>
          <a:p>
            <a:fld id="{0ADCE39A-4324-4CC9-891D-08E905AE35F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6735" y="1368843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69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1756129"/>
            <a:ext cx="9606637" cy="2050065"/>
          </a:xfrm>
        </p:spPr>
        <p:txBody>
          <a:bodyPr anchor="b">
            <a:normAutofit/>
          </a:bodyPr>
          <a:lstStyle>
            <a:lvl1pPr algn="ctr">
              <a:defRPr sz="5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5" y="3806195"/>
            <a:ext cx="9606637" cy="1012929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5645" y="329307"/>
            <a:ext cx="1124454" cy="30920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6766044" cy="309201"/>
          </a:xfr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2435" y="5598171"/>
            <a:ext cx="811019" cy="503578"/>
          </a:xfrm>
        </p:spPr>
        <p:txBody>
          <a:bodyPr/>
          <a:lstStyle>
            <a:lvl1pPr>
              <a:defRPr sz="3200" b="1"/>
            </a:lvl1pPr>
          </a:lstStyle>
          <a:p>
            <a:fld id="{0ADCE39A-4324-4CC9-891D-08E905AE35F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09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62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75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54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45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65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9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351" y="330370"/>
            <a:ext cx="91187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69" y="329307"/>
            <a:ext cx="7706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6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UT-108-SE/CMS-Fronten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TUT-108-SE/CMS-Backen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s.mino.tw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6928" y="909823"/>
            <a:ext cx="11036808" cy="2567771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Clinic Management System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0936" y="4023065"/>
            <a:ext cx="10908792" cy="22768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108598044</a:t>
            </a:r>
            <a:r>
              <a:rPr lang="zh-TW" altLang="en-US" dirty="0" smtClean="0"/>
              <a:t> 劉孝忠（組長）</a:t>
            </a:r>
            <a:endParaRPr lang="en-US" altLang="zh-TW" dirty="0" smtClean="0"/>
          </a:p>
          <a:p>
            <a:r>
              <a:rPr lang="en-US" altLang="zh-TW" dirty="0" smtClean="0"/>
              <a:t>108598013</a:t>
            </a:r>
            <a:r>
              <a:rPr lang="zh-TW" altLang="en-US" dirty="0" smtClean="0"/>
              <a:t> 蕭文全</a:t>
            </a:r>
            <a:endParaRPr lang="en-US" altLang="zh-TW" dirty="0" smtClean="0"/>
          </a:p>
          <a:p>
            <a:r>
              <a:rPr lang="en-US" altLang="zh-TW" dirty="0" smtClean="0"/>
              <a:t>108598019</a:t>
            </a:r>
            <a:r>
              <a:rPr lang="zh-TW" altLang="en-US" dirty="0" smtClean="0"/>
              <a:t> 古兆瑋</a:t>
            </a:r>
            <a:endParaRPr lang="en-US" altLang="zh-TW" dirty="0" smtClean="0"/>
          </a:p>
          <a:p>
            <a:r>
              <a:rPr lang="en-US" altLang="zh-TW" dirty="0" smtClean="0"/>
              <a:t>108598026</a:t>
            </a:r>
            <a:r>
              <a:rPr lang="zh-TW" altLang="en-US" dirty="0" smtClean="0"/>
              <a:t> 黃俊凱</a:t>
            </a:r>
            <a:endParaRPr lang="en-US" altLang="zh-TW" dirty="0" smtClean="0"/>
          </a:p>
          <a:p>
            <a:r>
              <a:rPr lang="en-US" altLang="zh-TW" dirty="0" smtClean="0"/>
              <a:t>108598034</a:t>
            </a:r>
            <a:r>
              <a:rPr lang="zh-TW" altLang="en-US" dirty="0" smtClean="0"/>
              <a:t> 陳冠穎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1825752" y="1065011"/>
            <a:ext cx="851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108-1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– Team#1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WMS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Website </a:t>
            </a:r>
            <a:r>
              <a:rPr lang="en-US" altLang="zh-TW" dirty="0"/>
              <a:t>Management Subsystem (WMS)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03" y="1721106"/>
            <a:ext cx="531346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II.	</a:t>
            </a:r>
            <a:r>
              <a:rPr lang="en-US" altLang="zh-TW" dirty="0"/>
              <a:t>System Architecture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9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II. </a:t>
            </a:r>
            <a:r>
              <a:rPr lang="en-US" altLang="zh-TW" dirty="0"/>
              <a:t>System Architecture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86" y="1324143"/>
            <a:ext cx="4553272" cy="536213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2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III. </a:t>
            </a:r>
            <a:r>
              <a:rPr lang="en-US" altLang="zh-TW" dirty="0"/>
              <a:t>Analysis and Design Model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III.	</a:t>
            </a:r>
            <a:r>
              <a:rPr lang="en-US" altLang="zh-TW" dirty="0"/>
              <a:t>Analysis and Design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9603275" cy="492005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 Cases Analysis</a:t>
            </a:r>
          </a:p>
          <a:p>
            <a:r>
              <a:rPr lang="en-US" altLang="zh-TW" dirty="0" smtClean="0"/>
              <a:t>User Interfaces Analysis</a:t>
            </a:r>
          </a:p>
          <a:p>
            <a:r>
              <a:rPr lang="en-US" altLang="zh-TW" dirty="0" smtClean="0"/>
              <a:t>Static Model</a:t>
            </a:r>
          </a:p>
          <a:p>
            <a:r>
              <a:rPr lang="en-US" altLang="zh-TW" dirty="0" smtClean="0"/>
              <a:t>Dynamic Model</a:t>
            </a:r>
          </a:p>
          <a:p>
            <a:r>
              <a:rPr lang="en-US" altLang="zh-TW" dirty="0" smtClean="0"/>
              <a:t>Traceability Matrix – Requirements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Components</a:t>
            </a:r>
          </a:p>
          <a:p>
            <a:r>
              <a:rPr lang="en-US" altLang="zh-TW" dirty="0" smtClean="0"/>
              <a:t>Traceability Matrix – Use Cases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Classes</a:t>
            </a:r>
          </a:p>
          <a:p>
            <a:r>
              <a:rPr lang="en-US" altLang="zh-TW" dirty="0" smtClean="0"/>
              <a:t>Traceability Matrix – Classes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Classes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8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IV.</a:t>
            </a:r>
            <a:r>
              <a:rPr lang="en-US" altLang="zh-TW" dirty="0"/>
              <a:t>	</a:t>
            </a:r>
            <a:r>
              <a:rPr lang="en-US" altLang="zh-TW" dirty="0" smtClean="0"/>
              <a:t> The </a:t>
            </a:r>
            <a:r>
              <a:rPr lang="en-US" altLang="zh-TW" dirty="0"/>
              <a:t>uses of CASE </a:t>
            </a:r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3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IV. </a:t>
            </a:r>
            <a:r>
              <a:rPr lang="en-US" altLang="zh-TW" dirty="0"/>
              <a:t>The uses of CASE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Unit Test: </a:t>
            </a:r>
            <a:r>
              <a:rPr lang="en-US" altLang="zh-TW" dirty="0" err="1"/>
              <a:t>p</a:t>
            </a:r>
            <a:r>
              <a:rPr lang="en-US" altLang="zh-TW" dirty="0" err="1" smtClean="0"/>
              <a:t>ytest</a:t>
            </a:r>
            <a:endParaRPr lang="en-US" altLang="zh-TW" dirty="0" smtClean="0"/>
          </a:p>
          <a:p>
            <a:r>
              <a:rPr lang="en-US" altLang="zh-TW" dirty="0" smtClean="0"/>
              <a:t>Configuration Management: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r>
              <a:rPr lang="en-US" altLang="zh-TW" dirty="0" smtClean="0"/>
              <a:t>Continuous Integration: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actions</a:t>
            </a:r>
          </a:p>
          <a:p>
            <a:r>
              <a:rPr lang="en-US" altLang="zh-TW" dirty="0"/>
              <a:t>Code coverage: </a:t>
            </a:r>
            <a:r>
              <a:rPr lang="en-US" altLang="zh-TW" dirty="0" err="1"/>
              <a:t>codecov</a:t>
            </a:r>
            <a:endParaRPr lang="en-US" altLang="zh-TW" dirty="0" smtClean="0"/>
          </a:p>
          <a:p>
            <a:r>
              <a:rPr lang="en-US" altLang="zh-TW" dirty="0" smtClean="0"/>
              <a:t>Front-End Deploy: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actions &amp; </a:t>
            </a:r>
            <a:r>
              <a:rPr lang="en-US" altLang="zh-TW" dirty="0" err="1" smtClean="0"/>
              <a:t>gh</a:t>
            </a:r>
            <a:r>
              <a:rPr lang="en-US" altLang="zh-TW" dirty="0" smtClean="0"/>
              <a:t>-pages</a:t>
            </a:r>
          </a:p>
          <a:p>
            <a:r>
              <a:rPr lang="en-US" altLang="zh-TW" dirty="0" smtClean="0"/>
              <a:t>GitHub</a:t>
            </a:r>
            <a:br>
              <a:rPr lang="en-US" altLang="zh-TW" dirty="0" smtClean="0"/>
            </a:br>
            <a:r>
              <a:rPr lang="en-US" altLang="zh-TW" dirty="0" smtClean="0"/>
              <a:t>Front-End: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github.com/NTUT-108-SE/CMS-Frontend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Back-End: </a:t>
            </a:r>
            <a:r>
              <a:rPr lang="en-US" altLang="zh-TW" dirty="0">
                <a:hlinkClick r:id="rId4"/>
              </a:rPr>
              <a:t>https://github.com/NTUT-108-SE/CMS-Backend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V.</a:t>
            </a:r>
            <a:r>
              <a:rPr lang="en-US" altLang="zh-TW" dirty="0"/>
              <a:t>	Implementation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5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https://cms.mino.tw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VI. </a:t>
            </a:r>
            <a:r>
              <a:rPr lang="en-US" altLang="zh-TW" dirty="0"/>
              <a:t>Personal Evaluation to Project Contributions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10061986" cy="45432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I</a:t>
            </a:r>
            <a:r>
              <a:rPr lang="en-US" altLang="zh-TW" dirty="0" smtClean="0"/>
              <a:t>.	Use cases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II</a:t>
            </a:r>
            <a:r>
              <a:rPr lang="en-US" altLang="zh-TW" dirty="0" smtClean="0"/>
              <a:t>.	System Architecture Design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III</a:t>
            </a:r>
            <a:r>
              <a:rPr lang="en-US" altLang="zh-TW" dirty="0" smtClean="0"/>
              <a:t>.	Analysis and Design Model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IV</a:t>
            </a:r>
            <a:r>
              <a:rPr lang="en-US" altLang="zh-TW" dirty="0" smtClean="0"/>
              <a:t>.	The </a:t>
            </a:r>
            <a:r>
              <a:rPr lang="en-US" altLang="zh-TW" dirty="0"/>
              <a:t>u</a:t>
            </a:r>
            <a:r>
              <a:rPr lang="en-US" altLang="zh-TW" dirty="0" smtClean="0"/>
              <a:t>ses of CASE tools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V</a:t>
            </a:r>
            <a:r>
              <a:rPr lang="en-US" altLang="zh-TW" dirty="0" smtClean="0"/>
              <a:t>.	Implementation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VI</a:t>
            </a:r>
            <a:r>
              <a:rPr lang="en-US" altLang="zh-TW" dirty="0" smtClean="0"/>
              <a:t>.	Personal Evaluation to Project Contributions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VII</a:t>
            </a:r>
            <a:r>
              <a:rPr lang="en-US" altLang="zh-TW" dirty="0" smtClean="0"/>
              <a:t>.	Project Retrospective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Clinic Management System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1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VI.</a:t>
            </a:r>
            <a:r>
              <a:rPr lang="en-US" altLang="zh-TW" sz="3200" dirty="0"/>
              <a:t>	 Personal Evaluation to Project Contributions</a:t>
            </a:r>
            <a:endParaRPr lang="zh-TW" altLang="en-US" sz="3200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59314"/>
              </p:ext>
            </p:extLst>
          </p:nvPr>
        </p:nvGraphicFramePr>
        <p:xfrm>
          <a:off x="1127222" y="2408903"/>
          <a:ext cx="96027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720">
                  <a:extLst>
                    <a:ext uri="{9D8B030D-6E8A-4147-A177-3AD203B41FA5}">
                      <a16:colId xmlns:a16="http://schemas.microsoft.com/office/drawing/2014/main" val="3769668953"/>
                    </a:ext>
                  </a:extLst>
                </a:gridCol>
                <a:gridCol w="2383690">
                  <a:extLst>
                    <a:ext uri="{9D8B030D-6E8A-4147-A177-3AD203B41FA5}">
                      <a16:colId xmlns:a16="http://schemas.microsoft.com/office/drawing/2014/main" val="2962723528"/>
                    </a:ext>
                  </a:extLst>
                </a:gridCol>
                <a:gridCol w="2383690">
                  <a:extLst>
                    <a:ext uri="{9D8B030D-6E8A-4147-A177-3AD203B41FA5}">
                      <a16:colId xmlns:a16="http://schemas.microsoft.com/office/drawing/2014/main" val="870172840"/>
                    </a:ext>
                  </a:extLst>
                </a:gridCol>
                <a:gridCol w="2383690">
                  <a:extLst>
                    <a:ext uri="{9D8B030D-6E8A-4147-A177-3AD203B41FA5}">
                      <a16:colId xmlns:a16="http://schemas.microsoft.com/office/drawing/2014/main" val="131737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前端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後端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劉孝忠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蕭文全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9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古兆瑋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84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黃俊凱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7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陳冠穎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6321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3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756129"/>
            <a:ext cx="11155680" cy="2050065"/>
          </a:xfrm>
        </p:spPr>
        <p:txBody>
          <a:bodyPr/>
          <a:lstStyle/>
          <a:p>
            <a:r>
              <a:rPr lang="en-US" altLang="zh-TW" dirty="0" smtClean="0"/>
              <a:t>VII</a:t>
            </a:r>
            <a:r>
              <a:rPr lang="en-US" altLang="zh-TW" dirty="0"/>
              <a:t>. Project Retrospective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9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VII.</a:t>
            </a:r>
            <a:r>
              <a:rPr lang="en-US" altLang="zh-TW" dirty="0"/>
              <a:t>	 Project Retrospective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6735" y="1600490"/>
            <a:ext cx="10367175" cy="428903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開發時程評估與規劃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功能</a:t>
            </a:r>
            <a:r>
              <a:rPr lang="zh-TW" altLang="en-US" dirty="0"/>
              <a:t>及架構設計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前端測試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速度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8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Informational Environment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3" y="1324143"/>
            <a:ext cx="4302788" cy="534749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75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Informational Environment (cont.)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14" y="1636930"/>
            <a:ext cx="2809315" cy="499243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Informational Environment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48" y="1622322"/>
            <a:ext cx="8930681" cy="502542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30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756129"/>
            <a:ext cx="11155680" cy="2050065"/>
          </a:xfrm>
        </p:spPr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8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.	</a:t>
            </a:r>
            <a:r>
              <a:rPr lang="en-US" altLang="zh-TW" dirty="0"/>
              <a:t>Use cases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6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UIMLS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User Identity Management and Login</a:t>
            </a:r>
            <a:r>
              <a:rPr lang="en-US" altLang="zh-TW" dirty="0"/>
              <a:t> </a:t>
            </a:r>
            <a:r>
              <a:rPr lang="en-US" altLang="zh-TW" dirty="0" smtClean="0"/>
              <a:t>Subsystem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201746"/>
            <a:ext cx="4684964" cy="65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PEHRS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Patient </a:t>
            </a:r>
            <a:r>
              <a:rPr lang="en-US" altLang="zh-TW" dirty="0"/>
              <a:t>Electronic Health Record Subsystem (PEHRS)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7" y="1641832"/>
            <a:ext cx="4822723" cy="49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PIMS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fr-FR" altLang="zh-TW" dirty="0" smtClean="0"/>
              <a:t>Patient </a:t>
            </a:r>
            <a:r>
              <a:rPr lang="fr-FR" altLang="zh-TW" dirty="0"/>
              <a:t>Information Management Subsystem (PIMS)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3" y="840225"/>
            <a:ext cx="5528383" cy="5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Online </a:t>
            </a:r>
            <a:r>
              <a:rPr lang="en-US" altLang="zh-TW" dirty="0"/>
              <a:t>Registration Subsystem (ORS)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305665"/>
            <a:ext cx="4698132" cy="49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MMS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Medication </a:t>
            </a:r>
            <a:r>
              <a:rPr lang="en-US" altLang="zh-TW" dirty="0"/>
              <a:t>Management Subsystem (MMS)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06" y="1255719"/>
            <a:ext cx="4903553" cy="50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Financial </a:t>
            </a:r>
            <a:r>
              <a:rPr lang="en-US" altLang="zh-TW" dirty="0"/>
              <a:t>Subsystem (FS)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14" y="1609219"/>
            <a:ext cx="5806888" cy="44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1456</TotalTime>
  <Words>394</Words>
  <Application>Microsoft Office PowerPoint</Application>
  <PresentationFormat>寬螢幕</PresentationFormat>
  <Paragraphs>175</Paragraphs>
  <Slides>26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Times New Roman</vt:lpstr>
      <vt:lpstr>Century Gothic</vt:lpstr>
      <vt:lpstr>Arial</vt:lpstr>
      <vt:lpstr>Calibri</vt:lpstr>
      <vt:lpstr>Gallery</vt:lpstr>
      <vt:lpstr>Clinic Management System</vt:lpstr>
      <vt:lpstr>Outline</vt:lpstr>
      <vt:lpstr>I. Use cases</vt:lpstr>
      <vt:lpstr>I. Use cases – UIMLS</vt:lpstr>
      <vt:lpstr>I. Use cases – PEHRS</vt:lpstr>
      <vt:lpstr>I. Use cases – PIMS</vt:lpstr>
      <vt:lpstr>I. Use cases – ORS</vt:lpstr>
      <vt:lpstr>I. Use cases – MMS</vt:lpstr>
      <vt:lpstr>I. Use cases – FS</vt:lpstr>
      <vt:lpstr>I. Use cases – WMS</vt:lpstr>
      <vt:lpstr>II. System Architecture Design</vt:lpstr>
      <vt:lpstr>II. System Architecture</vt:lpstr>
      <vt:lpstr>III. Analysis and Design Model</vt:lpstr>
      <vt:lpstr>III. Analysis and Design Model</vt:lpstr>
      <vt:lpstr>IV.  The uses of CASE tools</vt:lpstr>
      <vt:lpstr>IV. The uses of CASE tools</vt:lpstr>
      <vt:lpstr>V. Implementation</vt:lpstr>
      <vt:lpstr>https://cms.mino.tw</vt:lpstr>
      <vt:lpstr>VI. Personal Evaluation to Project Contributions</vt:lpstr>
      <vt:lpstr>VI.  Personal Evaluation to Project Contributions</vt:lpstr>
      <vt:lpstr>VII. Project Retrospective</vt:lpstr>
      <vt:lpstr>VII.  Project Retrospective</vt:lpstr>
      <vt:lpstr>Informational Environment</vt:lpstr>
      <vt:lpstr>Informational Environment (cont.)</vt:lpstr>
      <vt:lpstr>Informational Environment (cont.)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陳冠穎</dc:creator>
  <cp:lastModifiedBy>陳冠穎</cp:lastModifiedBy>
  <cp:revision>95</cp:revision>
  <cp:lastPrinted>2019-12-25T05:33:36Z</cp:lastPrinted>
  <dcterms:created xsi:type="dcterms:W3CDTF">2019-12-11T08:27:55Z</dcterms:created>
  <dcterms:modified xsi:type="dcterms:W3CDTF">2019-12-25T05:34:11Z</dcterms:modified>
</cp:coreProperties>
</file>