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96" r:id="rId4"/>
    <p:sldId id="336" r:id="rId5"/>
    <p:sldId id="338" r:id="rId6"/>
    <p:sldId id="298" r:id="rId7"/>
    <p:sldId id="340" r:id="rId8"/>
    <p:sldId id="343" r:id="rId9"/>
    <p:sldId id="337" r:id="rId10"/>
    <p:sldId id="341" r:id="rId11"/>
    <p:sldId id="346" r:id="rId12"/>
    <p:sldId id="347" r:id="rId13"/>
    <p:sldId id="297" r:id="rId14"/>
    <p:sldId id="339" r:id="rId15"/>
    <p:sldId id="348" r:id="rId16"/>
    <p:sldId id="300" r:id="rId17"/>
    <p:sldId id="344" r:id="rId18"/>
    <p:sldId id="349" r:id="rId19"/>
    <p:sldId id="26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BBC3776-8A85-48B3-BCFA-563F2BBB211F}">
          <p14:sldIdLst>
            <p14:sldId id="256"/>
          </p14:sldIdLst>
        </p14:section>
        <p14:section name="Outline" id="{9636F0A1-0041-4441-A7D4-17151A4788CC}">
          <p14:sldIdLst>
            <p14:sldId id="257"/>
          </p14:sldIdLst>
        </p14:section>
        <p14:section name="1. Test Scope" id="{C2520A24-4A46-4143-B5EE-7C30F7A6CDB6}">
          <p14:sldIdLst>
            <p14:sldId id="296"/>
            <p14:sldId id="336"/>
            <p14:sldId id="338"/>
          </p14:sldIdLst>
        </p14:section>
        <p14:section name="2. Test Criteria" id="{24250D67-95FD-476A-BB1F-E0A4C2DCB298}">
          <p14:sldIdLst>
            <p14:sldId id="298"/>
            <p14:sldId id="340"/>
          </p14:sldIdLst>
        </p14:section>
        <p14:section name="3. Test Approach" id="{61D55C8C-B5F9-4BB6-A432-00018DBC106C}">
          <p14:sldIdLst>
            <p14:sldId id="343"/>
            <p14:sldId id="337"/>
            <p14:sldId id="341"/>
            <p14:sldId id="346"/>
            <p14:sldId id="347"/>
          </p14:sldIdLst>
        </p14:section>
        <p14:section name="4. Team Information" id="{14D6704C-BB2A-4683-B477-2A4A8FE8793D}">
          <p14:sldIdLst>
            <p14:sldId id="297"/>
            <p14:sldId id="339"/>
            <p14:sldId id="348"/>
          </p14:sldIdLst>
        </p14:section>
        <p14:section name="5. Short Demo" id="{CA226966-2504-4606-A1C0-5C9D12B01432}">
          <p14:sldIdLst>
            <p14:sldId id="300"/>
          </p14:sldIdLst>
        </p14:section>
        <p14:section name="6. Future Works" id="{E1D29BF5-3458-44F4-8FD8-2DAEE8270068}">
          <p14:sldIdLst>
            <p14:sldId id="344"/>
            <p14:sldId id="349"/>
          </p14:sldIdLst>
        </p14:section>
        <p14:section name="Q&amp;A" id="{D5312A0F-1456-4E9D-A99F-C27BB4FAC66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113" autoAdjust="0"/>
  </p:normalViewPr>
  <p:slideViewPr>
    <p:cSldViewPr snapToGrid="0">
      <p:cViewPr varScale="1">
        <p:scale>
          <a:sx n="70" d="100"/>
          <a:sy n="70" d="100"/>
        </p:scale>
        <p:origin x="9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87BF-8370-4BF5-978C-AD835E4B299E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D9A7B-E5A9-4176-8450-5A705FBC9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1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45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36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65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Features Not</a:t>
            </a:r>
            <a:r>
              <a:rPr lang="en-US" altLang="zh-TW" baseline="0" dirty="0" smtClean="0"/>
              <a:t> To Be Tested: Folder related features.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51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2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7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Android 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11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備註：角色因故無法執行職務時，得視情況調度其他人員取代或代理其職務。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6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備註：訓練項目得同時或批次進行。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備註：由於專案成員之身分為學生，針對課業之作業不定性，無法提供明確的時間點，故以</a:t>
            </a:r>
            <a:r>
              <a:rPr lang="en-US" altLang="zh-TW" dirty="0" smtClean="0"/>
              <a:t>Phase</a:t>
            </a:r>
            <a:r>
              <a:rPr lang="zh-TW" altLang="en-US" dirty="0" smtClean="0"/>
              <a:t>及期間為主要目標劃分。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9A7B-E5A9-4176-8450-5A705FBC935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758952"/>
            <a:ext cx="10930759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96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3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4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 b="1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Ø"/>
              <a:defRPr sz="44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 sz="40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 sz="32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 sz="32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 sz="32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06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9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5400" b="1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Ø"/>
              <a:defRPr sz="36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 sz="32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 sz="24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 sz="24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 sz="24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Ø"/>
              <a:defRPr sz="36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 sz="32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 sz="24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 sz="24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 sz="24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07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5400" b="1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8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239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43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2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91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47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baseline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34E7458-0362-4F55-A3FA-A07C1DE8600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vmihalachi/turbo-edi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lay.google.com/store/apps/details?id=com.maskyn.fileeditorpr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smtClean="0"/>
              <a:t>Turbo Editor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383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000" b="1" cap="none" dirty="0" smtClean="0"/>
              <a:t>108-2 Software Testing and Verification</a:t>
            </a:r>
          </a:p>
          <a:p>
            <a:pPr algn="ctr"/>
            <a:r>
              <a:rPr lang="en-US" altLang="zh-TW" sz="3000" b="1" cap="none" dirty="0" smtClean="0"/>
              <a:t>Midterm Presentation#6</a:t>
            </a:r>
            <a:endParaRPr lang="en-US" altLang="zh-TW" b="1" cap="none" dirty="0" smtClean="0"/>
          </a:p>
          <a:p>
            <a:pPr algn="ctr"/>
            <a:r>
              <a:rPr lang="zh-TW" altLang="en-US" cap="none" dirty="0" smtClean="0"/>
              <a:t>古兆瑋</a:t>
            </a:r>
            <a:r>
              <a:rPr lang="en-US" altLang="zh-TW" cap="none" dirty="0"/>
              <a:t>(108598019</a:t>
            </a:r>
            <a:r>
              <a:rPr lang="en-US" altLang="zh-TW" cap="none" dirty="0" smtClean="0"/>
              <a:t>)</a:t>
            </a:r>
            <a:r>
              <a:rPr lang="zh-TW" altLang="en-US" cap="none" dirty="0"/>
              <a:t>、</a:t>
            </a:r>
            <a:r>
              <a:rPr lang="zh-TW" altLang="en-US" cap="none" dirty="0" smtClean="0"/>
              <a:t>陳冠穎</a:t>
            </a:r>
            <a:r>
              <a:rPr lang="en-US" altLang="zh-TW" cap="none" dirty="0" smtClean="0"/>
              <a:t>(108598034)</a:t>
            </a:r>
            <a:r>
              <a:rPr lang="zh-TW" altLang="en-US" cap="none" dirty="0" smtClean="0"/>
              <a:t>、劉孝忠</a:t>
            </a:r>
            <a:r>
              <a:rPr lang="en-US" altLang="zh-TW" cap="none" dirty="0" smtClean="0"/>
              <a:t>(108598044</a:t>
            </a:r>
            <a:r>
              <a:rPr lang="en-US" altLang="zh-TW" cap="none" dirty="0"/>
              <a:t>)</a:t>
            </a:r>
            <a:endParaRPr lang="zh-TW" altLang="en-US" cap="none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95" y="527958"/>
            <a:ext cx="1924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Design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User Scenario Technique</a:t>
            </a:r>
            <a:r>
              <a:rPr lang="en-US" altLang="zh-TW" dirty="0" smtClean="0"/>
              <a:t> is used as our approach for the project.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Transform </a:t>
            </a:r>
            <a:r>
              <a:rPr lang="en-US" altLang="zh-TW" dirty="0" smtClean="0">
                <a:solidFill>
                  <a:srgbClr val="FF0000"/>
                </a:solidFill>
              </a:rPr>
              <a:t>Use Case(s)</a:t>
            </a:r>
            <a:r>
              <a:rPr lang="en-US" altLang="zh-TW" dirty="0" smtClean="0"/>
              <a:t> into </a:t>
            </a:r>
            <a:r>
              <a:rPr lang="en-US" altLang="zh-TW" dirty="0" smtClean="0">
                <a:solidFill>
                  <a:srgbClr val="FF0000"/>
                </a:solidFill>
              </a:rPr>
              <a:t>Test Case(s)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4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 Specification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791524"/>
              </p:ext>
            </p:extLst>
          </p:nvPr>
        </p:nvGraphicFramePr>
        <p:xfrm>
          <a:off x="324441" y="1894423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1887220">
                  <a:extLst>
                    <a:ext uri="{9D8B030D-6E8A-4147-A177-3AD203B41FA5}">
                      <a16:colId xmlns:a16="http://schemas.microsoft.com/office/drawing/2014/main" val="3128978156"/>
                    </a:ext>
                  </a:extLst>
                </a:gridCol>
                <a:gridCol w="3380740">
                  <a:extLst>
                    <a:ext uri="{9D8B030D-6E8A-4147-A177-3AD203B41FA5}">
                      <a16:colId xmlns:a16="http://schemas.microsoft.com/office/drawing/2014/main" val="2296262831"/>
                    </a:ext>
                  </a:extLst>
                </a:gridCol>
              </a:tblGrid>
              <a:tr h="180432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ID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TC-01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3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Name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Create File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83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Use Case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UC-01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289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Test Item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26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Scope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Turbo Editor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5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 Specification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Launch Application.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button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"New file" on menu.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 file name.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 the file.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9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 Specification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Menu displays on the left side of screen.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 explorer shows up for choosing directory and entering name.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Empty new file shows up on the screen for entering content.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46188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86365"/>
              </p:ext>
            </p:extLst>
          </p:nvPr>
        </p:nvGraphicFramePr>
        <p:xfrm>
          <a:off x="2333415" y="3868003"/>
          <a:ext cx="5267960" cy="2377440"/>
        </p:xfrm>
        <a:graphic>
          <a:graphicData uri="http://schemas.openxmlformats.org/drawingml/2006/table">
            <a:tbl>
              <a:tblPr firstRow="1" firstCol="1" bandRow="1"/>
              <a:tblGrid>
                <a:gridCol w="1887220">
                  <a:extLst>
                    <a:ext uri="{9D8B030D-6E8A-4147-A177-3AD203B41FA5}">
                      <a16:colId xmlns:a16="http://schemas.microsoft.com/office/drawing/2014/main" val="2559429509"/>
                    </a:ext>
                  </a:extLst>
                </a:gridCol>
                <a:gridCol w="3380740">
                  <a:extLst>
                    <a:ext uri="{9D8B030D-6E8A-4147-A177-3AD203B41FA5}">
                      <a16:colId xmlns:a16="http://schemas.microsoft.com/office/drawing/2014/main" val="3110630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ID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TC-02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29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Name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Read File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25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Use Case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UC-02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4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Test Item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TD-02</a:t>
                      </a: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6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Scope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Turbo Editor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81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 Specification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Launch Application.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button.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"Open a file" on menu.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Select a file to open.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80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 Specification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Menu displays on the left side of screen.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 explorer shows up.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selected file opens after clicking on it.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 content displays on the editor.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75598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847595"/>
              </p:ext>
            </p:extLst>
          </p:nvPr>
        </p:nvGraphicFramePr>
        <p:xfrm>
          <a:off x="7647971" y="286603"/>
          <a:ext cx="4333744" cy="5958840"/>
        </p:xfrm>
        <a:graphic>
          <a:graphicData uri="http://schemas.openxmlformats.org/drawingml/2006/table">
            <a:tbl>
              <a:tblPr firstRow="1" firstCol="1" bandRow="1"/>
              <a:tblGrid>
                <a:gridCol w="1552542">
                  <a:extLst>
                    <a:ext uri="{9D8B030D-6E8A-4147-A177-3AD203B41FA5}">
                      <a16:colId xmlns:a16="http://schemas.microsoft.com/office/drawing/2014/main" val="1373321867"/>
                    </a:ext>
                  </a:extLst>
                </a:gridCol>
                <a:gridCol w="2781202">
                  <a:extLst>
                    <a:ext uri="{9D8B030D-6E8A-4147-A177-3AD203B41FA5}">
                      <a16:colId xmlns:a16="http://schemas.microsoft.com/office/drawing/2014/main" val="2990738502"/>
                    </a:ext>
                  </a:extLst>
                </a:gridCol>
              </a:tblGrid>
              <a:tr h="81303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85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ID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TC-03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99493"/>
                  </a:ext>
                </a:extLst>
              </a:tr>
              <a:tr h="81303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85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Name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Update File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42153"/>
                  </a:ext>
                </a:extLst>
              </a:tr>
              <a:tr h="81303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85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Use Case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UC-03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00395"/>
                  </a:ext>
                </a:extLst>
              </a:tr>
              <a:tr h="81303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85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Test Item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TD-04</a:t>
                      </a:r>
                      <a:r>
                        <a:rPr lang="zh-TW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TD-05</a:t>
                      </a:r>
                      <a:r>
                        <a:rPr lang="zh-TW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TD-06</a:t>
                      </a:r>
                      <a:r>
                        <a:rPr lang="zh-TW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85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TD-07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57727"/>
                  </a:ext>
                </a:extLst>
              </a:tr>
              <a:tr h="81303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85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Scope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Turbo Editor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759191"/>
                  </a:ext>
                </a:extLst>
              </a:tr>
              <a:tr h="2537559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85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 Specification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Launch Application.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"Open a file" on menu.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Select an existing file to open.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Edit content of the opened file.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undo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redo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save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“Save”.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of processing file.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rename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Enter new file name.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“OK”.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“Open a file”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Select the file just renamed.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Edit content.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save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“Save as”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Enter new file name.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Choose directory.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“SAVE”.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“Open a file”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Select the file just saved.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65487"/>
                  </a:ext>
                </a:extLst>
              </a:tr>
              <a:tr h="1463441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85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 Specification</a:t>
                      </a:r>
                      <a:endParaRPr lang="zh-TW" sz="85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Menu displays on the left side of screen.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 explorer shows up.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selected file opens after clicking on it.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Original content displays on the editor.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Change of content displays on the editor.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change is undone after clicking undo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change is redone after clicking redo button.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menu of processing file shows up at the top-right corner of the screen.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Rename dialogue pops up for new file name.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Message of file cannot be renamed at the bottom of editor.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“Save as” dialogue pops up for file “Name” and “Folder”.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5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 explorer shows up for choosing directory and entering name.</a:t>
                      </a:r>
                      <a:endParaRPr lang="zh-TW" sz="85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428" marR="3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7636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77" y="1894423"/>
            <a:ext cx="3462620" cy="42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</a:t>
            </a:r>
            <a:r>
              <a:rPr lang="en-US" altLang="zh-TW" dirty="0" smtClean="0"/>
              <a:t>Specification 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2520"/>
              </p:ext>
            </p:extLst>
          </p:nvPr>
        </p:nvGraphicFramePr>
        <p:xfrm>
          <a:off x="705440" y="2500045"/>
          <a:ext cx="5267960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887220">
                  <a:extLst>
                    <a:ext uri="{9D8B030D-6E8A-4147-A177-3AD203B41FA5}">
                      <a16:colId xmlns:a16="http://schemas.microsoft.com/office/drawing/2014/main" val="980652559"/>
                    </a:ext>
                  </a:extLst>
                </a:gridCol>
                <a:gridCol w="3380740">
                  <a:extLst>
                    <a:ext uri="{9D8B030D-6E8A-4147-A177-3AD203B41FA5}">
                      <a16:colId xmlns:a16="http://schemas.microsoft.com/office/drawing/2014/main" val="700547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ID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TC-04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2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Name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Search File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5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Use Case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UC-04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5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Test Item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TD-08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TD-09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Scope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Turbo Editor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28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 Specification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Launch Application.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button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"Open a file" on menu.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search icon.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Enter text for searching.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Select the wanted file in searching results.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17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 Specification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Menu displays on the left side of screen.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 explorer shows up.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Search field shows up for input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Search results displays on screen.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selected file opens after clicking on it.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9997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8926"/>
              </p:ext>
            </p:extLst>
          </p:nvPr>
        </p:nvGraphicFramePr>
        <p:xfrm>
          <a:off x="6268720" y="2328051"/>
          <a:ext cx="5267960" cy="3291840"/>
        </p:xfrm>
        <a:graphic>
          <a:graphicData uri="http://schemas.openxmlformats.org/drawingml/2006/table">
            <a:tbl>
              <a:tblPr firstRow="1" firstCol="1" bandRow="1"/>
              <a:tblGrid>
                <a:gridCol w="1887220">
                  <a:extLst>
                    <a:ext uri="{9D8B030D-6E8A-4147-A177-3AD203B41FA5}">
                      <a16:colId xmlns:a16="http://schemas.microsoft.com/office/drawing/2014/main" val="367703963"/>
                    </a:ext>
                  </a:extLst>
                </a:gridCol>
                <a:gridCol w="3380740">
                  <a:extLst>
                    <a:ext uri="{9D8B030D-6E8A-4147-A177-3AD203B41FA5}">
                      <a16:colId xmlns:a16="http://schemas.microsoft.com/office/drawing/2014/main" val="3809141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ID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TC-05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15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Test Case Name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Configuration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7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Use Case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UC-05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0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Related Test Item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TD-11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TD-12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TD-13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TD-14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TD-15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TD-16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TD-17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TD-18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TD-19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TD-20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TD-21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TD-22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TD-23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TD-24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TD-25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TD-26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55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Scope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Turbo Editor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61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 Specification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Launch Application.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menu button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Click "Preferences" on menu.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Enable the features.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Disable the features.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 Specification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Menu displays on the left side of screen.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Preferences menu displays on the right side of screen.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selected feature toggle button is on.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The selected feature toggle button is off.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96848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77" y="1894423"/>
            <a:ext cx="3462620" cy="42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5745" y="2460396"/>
            <a:ext cx="938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Team </a:t>
            </a:r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Inf</a:t>
            </a:r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ormation</a:t>
            </a:r>
            <a:endParaRPr lang="zh-TW" altLang="en-US" sz="7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400" smtClean="0"/>
              <a:t>108-2 Software Testing and Verification - Turbo Editor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6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Responsibility of Team Members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331363"/>
              </p:ext>
            </p:extLst>
          </p:nvPr>
        </p:nvGraphicFramePr>
        <p:xfrm>
          <a:off x="1679666" y="2422902"/>
          <a:ext cx="8893627" cy="3351340"/>
        </p:xfrm>
        <a:graphic>
          <a:graphicData uri="http://schemas.openxmlformats.org/drawingml/2006/table">
            <a:tbl>
              <a:tblPr firstRow="1" firstCol="1" bandRow="1"/>
              <a:tblGrid>
                <a:gridCol w="1183277">
                  <a:extLst>
                    <a:ext uri="{9D8B030D-6E8A-4147-A177-3AD203B41FA5}">
                      <a16:colId xmlns:a16="http://schemas.microsoft.com/office/drawing/2014/main" val="366654585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24697553"/>
                    </a:ext>
                  </a:extLst>
                </a:gridCol>
                <a:gridCol w="5119550">
                  <a:extLst>
                    <a:ext uri="{9D8B030D-6E8A-4147-A177-3AD203B41FA5}">
                      <a16:colId xmlns:a16="http://schemas.microsoft.com/office/drawing/2014/main" val="2921892234"/>
                    </a:ext>
                  </a:extLst>
                </a:gridCol>
              </a:tblGrid>
              <a:tr h="837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姓名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主要職稱</a:t>
                      </a:r>
                      <a:r>
                        <a:rPr lang="en-US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角色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主要職務</a:t>
                      </a:r>
                      <a:r>
                        <a:rPr lang="en-US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角色描述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333737"/>
                  </a:ext>
                </a:extLst>
              </a:tr>
              <a:tr h="837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古兆瑋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測試設計人員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進行測試設計，協助測試實作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53174"/>
                  </a:ext>
                </a:extLst>
              </a:tr>
              <a:tr h="837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陳冠穎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測試設計人員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調控專案時程，協助測試設計及實作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281057"/>
                  </a:ext>
                </a:extLst>
              </a:tr>
              <a:tr h="837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劉孝忠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測試實作人員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進行測試實作及環境建置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862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7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Project Activities </a:t>
            </a:r>
            <a:r>
              <a:rPr lang="en-US" altLang="zh-TW" sz="4900" dirty="0" smtClean="0"/>
              <a:t>and</a:t>
            </a:r>
            <a:r>
              <a:rPr lang="en-US" altLang="zh-TW" dirty="0" smtClean="0"/>
              <a:t> Plan Schedule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78842"/>
              </p:ext>
            </p:extLst>
          </p:nvPr>
        </p:nvGraphicFramePr>
        <p:xfrm>
          <a:off x="693157" y="2771489"/>
          <a:ext cx="5239556" cy="2583078"/>
        </p:xfrm>
        <a:graphic>
          <a:graphicData uri="http://schemas.openxmlformats.org/drawingml/2006/table">
            <a:tbl>
              <a:tblPr firstRow="1" firstCol="1" bandRow="1"/>
              <a:tblGrid>
                <a:gridCol w="1375602">
                  <a:extLst>
                    <a:ext uri="{9D8B030D-6E8A-4147-A177-3AD203B41FA5}">
                      <a16:colId xmlns:a16="http://schemas.microsoft.com/office/drawing/2014/main" val="700895428"/>
                    </a:ext>
                  </a:extLst>
                </a:gridCol>
                <a:gridCol w="1931490">
                  <a:extLst>
                    <a:ext uri="{9D8B030D-6E8A-4147-A177-3AD203B41FA5}">
                      <a16:colId xmlns:a16="http://schemas.microsoft.com/office/drawing/2014/main" val="3237801940"/>
                    </a:ext>
                  </a:extLst>
                </a:gridCol>
                <a:gridCol w="1932464">
                  <a:extLst>
                    <a:ext uri="{9D8B030D-6E8A-4147-A177-3AD203B41FA5}">
                      <a16:colId xmlns:a16="http://schemas.microsoft.com/office/drawing/2014/main" val="2872175154"/>
                    </a:ext>
                  </a:extLst>
                </a:gridCol>
              </a:tblGrid>
              <a:tr h="86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訓練項目</a:t>
                      </a:r>
                      <a:endParaRPr lang="zh-TW" sz="18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Turbo Editor</a:t>
                      </a:r>
                      <a:br>
                        <a:rPr lang="en-US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</a:b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操作流程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Appium</a:t>
                      </a:r>
                      <a:r>
                        <a:rPr lang="en-US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</a:b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06539"/>
                  </a:ext>
                </a:extLst>
              </a:tr>
              <a:tr h="430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訓練時間</a:t>
                      </a:r>
                      <a:endParaRPr lang="zh-TW" sz="18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（預計於</a:t>
                      </a:r>
                      <a:r>
                        <a:rPr lang="en-US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Phase 1</a:t>
                      </a: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結束以前）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92064"/>
                  </a:ext>
                </a:extLst>
              </a:tr>
              <a:tr h="430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訓練地點</a:t>
                      </a:r>
                      <a:endParaRPr lang="zh-TW" sz="18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宏裕科技大樓</a:t>
                      </a:r>
                      <a:r>
                        <a:rPr lang="en-US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1623</a:t>
                      </a: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37710"/>
                  </a:ext>
                </a:extLst>
              </a:tr>
              <a:tr h="430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講師</a:t>
                      </a:r>
                      <a:endParaRPr lang="zh-TW" sz="18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劉孝忠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98202"/>
                  </a:ext>
                </a:extLst>
              </a:tr>
              <a:tr h="430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學員</a:t>
                      </a:r>
                      <a:endParaRPr lang="zh-TW" sz="18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古兆瑋、陳冠穎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3575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24313"/>
              </p:ext>
            </p:extLst>
          </p:nvPr>
        </p:nvGraphicFramePr>
        <p:xfrm>
          <a:off x="6298449" y="1833912"/>
          <a:ext cx="5303545" cy="4458232"/>
        </p:xfrm>
        <a:graphic>
          <a:graphicData uri="http://schemas.openxmlformats.org/drawingml/2006/table">
            <a:tbl>
              <a:tblPr firstRow="1" firstCol="1" bandRow="1"/>
              <a:tblGrid>
                <a:gridCol w="1003652">
                  <a:extLst>
                    <a:ext uri="{9D8B030D-6E8A-4147-A177-3AD203B41FA5}">
                      <a16:colId xmlns:a16="http://schemas.microsoft.com/office/drawing/2014/main" val="147986600"/>
                    </a:ext>
                  </a:extLst>
                </a:gridCol>
                <a:gridCol w="3384665">
                  <a:extLst>
                    <a:ext uri="{9D8B030D-6E8A-4147-A177-3AD203B41FA5}">
                      <a16:colId xmlns:a16="http://schemas.microsoft.com/office/drawing/2014/main" val="745561719"/>
                    </a:ext>
                  </a:extLst>
                </a:gridCol>
                <a:gridCol w="915228">
                  <a:extLst>
                    <a:ext uri="{9D8B030D-6E8A-4147-A177-3AD203B41FA5}">
                      <a16:colId xmlns:a16="http://schemas.microsoft.com/office/drawing/2014/main" val="243714144"/>
                    </a:ext>
                  </a:extLst>
                </a:gridCol>
              </a:tblGrid>
              <a:tr h="217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日期</a:t>
                      </a:r>
                      <a:r>
                        <a:rPr lang="en-US" sz="1200" b="1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b="1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期間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行程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15316"/>
                  </a:ext>
                </a:extLst>
              </a:tr>
              <a:tr h="217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2020/04/08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Turbo Editor</a:t>
                      </a: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操作流程及</a:t>
                      </a: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Appium</a:t>
                      </a: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測試方法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36454"/>
                  </a:ext>
                </a:extLst>
              </a:tr>
              <a:tr h="532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2020/04/09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2020/04/21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撰寫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Test Design Specifications (TDS)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撰寫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Test Case Specifications (TCS)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籌備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Midterm Presentation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341752"/>
                  </a:ext>
                </a:extLst>
              </a:tr>
              <a:tr h="355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2020/04/22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里程碑：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Midterm Presentation</a:t>
                      </a:r>
                      <a:b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(Phase 2 due)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15577"/>
                  </a:ext>
                </a:extLst>
              </a:tr>
              <a:tr h="532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2020/04/23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2020/05/12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達成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Phase 3</a:t>
                      </a: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需求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8135"/>
                  </a:ext>
                </a:extLst>
              </a:tr>
              <a:tr h="1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2020/05/13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里程碑：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Phase 3 due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49675"/>
                  </a:ext>
                </a:extLst>
              </a:tr>
              <a:tr h="532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2020/05/14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2020/06/02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達成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Phase 4</a:t>
                      </a: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需求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66634"/>
                  </a:ext>
                </a:extLst>
              </a:tr>
              <a:tr h="1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2020/06/03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里程碑：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Phase 4 due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4131"/>
                  </a:ext>
                </a:extLst>
              </a:tr>
              <a:tr h="532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2020/06/04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2020/06/22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達成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Phase 5</a:t>
                      </a: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需求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93526"/>
                  </a:ext>
                </a:extLst>
              </a:tr>
              <a:tr h="177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2020/06/23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里程碑：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Phase 5 due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9807"/>
                  </a:ext>
                </a:extLst>
              </a:tr>
              <a:tr h="532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2020/06/24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2020/06/29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籌備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Final Presentation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37961"/>
                  </a:ext>
                </a:extLst>
              </a:tr>
              <a:tr h="355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2020/06/30</a:t>
                      </a:r>
                      <a:endParaRPr lang="zh-TW" sz="1200" kern="10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里程碑：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Final Presentation</a:t>
                      </a:r>
                      <a:b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(Final Report due)</a:t>
                      </a:r>
                      <a:endParaRPr lang="zh-TW" sz="1200" kern="100" dirty="0">
                        <a:effectLst/>
                        <a:latin typeface="+mn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+mn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marL="61572" marR="61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7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5745" y="2460396"/>
            <a:ext cx="938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</a:t>
            </a:r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Short Demo</a:t>
            </a:r>
            <a:endParaRPr lang="zh-TW" altLang="en-US" sz="7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400" smtClean="0"/>
              <a:t>108-2 Software Testing and Verification - Turbo Editor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47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5745" y="2460396"/>
            <a:ext cx="938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</a:t>
            </a:r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Future Works</a:t>
            </a:r>
            <a:endParaRPr lang="zh-TW" altLang="en-US" sz="7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400" smtClean="0"/>
              <a:t>108-2 Software Testing and Verification - Turbo Editor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10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After Midterm 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Revise STP, TDS, TCS </a:t>
            </a:r>
            <a:r>
              <a:rPr lang="en-US" altLang="zh-TW" dirty="0" smtClean="0"/>
              <a:t>according to Instructor’s advice.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Refine Test Design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FF0000"/>
                </a:solidFill>
              </a:rPr>
              <a:t>Test Case(s)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Report any bugs found</a:t>
            </a:r>
            <a:r>
              <a:rPr lang="en-US" altLang="zh-TW" strike="sngStrike" dirty="0" smtClean="0"/>
              <a:t> using </a:t>
            </a:r>
            <a:r>
              <a:rPr lang="en-US" altLang="zh-TW" strike="sngStrike" dirty="0" err="1" smtClean="0"/>
              <a:t>Github</a:t>
            </a:r>
            <a:r>
              <a:rPr lang="en-US" altLang="zh-TW" strike="sngStrike" dirty="0"/>
              <a:t> </a:t>
            </a:r>
            <a:r>
              <a:rPr lang="en-US" altLang="zh-TW" strike="sngStrike" dirty="0" smtClean="0"/>
              <a:t>Issue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(if </a:t>
            </a:r>
            <a:r>
              <a:rPr lang="en-US" altLang="zh-TW" strike="sngStrike" dirty="0">
                <a:solidFill>
                  <a:srgbClr val="FF0000"/>
                </a:solidFill>
              </a:rPr>
              <a:t>any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)</a:t>
            </a:r>
            <a:endParaRPr lang="zh-TW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/>
          </a:p>
        </p:txBody>
      </p:sp>
      <p:sp>
        <p:nvSpPr>
          <p:cNvPr id="7" name="文字方塊 6"/>
          <p:cNvSpPr txBox="1"/>
          <p:nvPr/>
        </p:nvSpPr>
        <p:spPr>
          <a:xfrm>
            <a:off x="1405745" y="2460396"/>
            <a:ext cx="938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Q</a:t>
            </a:r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4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432000"/>
            <a:r>
              <a:rPr lang="en-US" altLang="zh-TW" sz="4000" b="1" dirty="0" smtClean="0"/>
              <a:t>1.</a:t>
            </a:r>
            <a:r>
              <a:rPr lang="en-US" altLang="zh-TW" sz="4000" dirty="0" smtClean="0"/>
              <a:t>	</a:t>
            </a:r>
            <a:r>
              <a:rPr lang="en-US" altLang="zh-TW" sz="4000" dirty="0"/>
              <a:t>Test Scope</a:t>
            </a:r>
            <a:endParaRPr lang="en-US" altLang="zh-TW" sz="4000" dirty="0" smtClean="0"/>
          </a:p>
          <a:p>
            <a:pPr defTabSz="432000"/>
            <a:r>
              <a:rPr lang="en-US" altLang="zh-TW" sz="4000" b="1" dirty="0" smtClean="0"/>
              <a:t>2.</a:t>
            </a:r>
            <a:r>
              <a:rPr lang="en-US" altLang="zh-TW" sz="4000" dirty="0" smtClean="0"/>
              <a:t>	</a:t>
            </a:r>
            <a:r>
              <a:rPr lang="en-US" altLang="zh-TW" sz="4000" dirty="0" smtClean="0"/>
              <a:t>Test </a:t>
            </a:r>
            <a:r>
              <a:rPr lang="en-US" altLang="zh-TW" sz="4000" dirty="0"/>
              <a:t>Criteria</a:t>
            </a:r>
            <a:endParaRPr lang="en-US" altLang="zh-TW" sz="4000" dirty="0" smtClean="0"/>
          </a:p>
          <a:p>
            <a:pPr defTabSz="432000"/>
            <a:r>
              <a:rPr lang="en-US" altLang="zh-TW" sz="4000" b="1" dirty="0" smtClean="0"/>
              <a:t>3.</a:t>
            </a:r>
            <a:r>
              <a:rPr lang="en-US" altLang="zh-TW" sz="4000" dirty="0" smtClean="0"/>
              <a:t>	</a:t>
            </a:r>
            <a:r>
              <a:rPr lang="en-US" altLang="zh-TW" sz="4000" dirty="0" smtClean="0"/>
              <a:t>Test Approach</a:t>
            </a:r>
            <a:endParaRPr lang="en-US" altLang="zh-TW" sz="4000" dirty="0" smtClean="0"/>
          </a:p>
          <a:p>
            <a:pPr defTabSz="432000"/>
            <a:r>
              <a:rPr lang="en-US" altLang="zh-TW" sz="4000" b="1" dirty="0" smtClean="0"/>
              <a:t>4.</a:t>
            </a:r>
            <a:r>
              <a:rPr lang="en-US" altLang="zh-TW" sz="4000" dirty="0" smtClean="0"/>
              <a:t>	</a:t>
            </a:r>
            <a:r>
              <a:rPr lang="en-US" altLang="zh-TW" sz="4000" dirty="0" smtClean="0"/>
              <a:t>Team Information</a:t>
            </a:r>
            <a:endParaRPr lang="en-US" altLang="zh-TW" sz="4000" dirty="0" smtClean="0"/>
          </a:p>
          <a:p>
            <a:pPr defTabSz="432000">
              <a:buFont typeface="Wingdings" panose="05000000000000000000" pitchFamily="2" charset="2"/>
              <a:buChar char="Ø"/>
            </a:pPr>
            <a:r>
              <a:rPr lang="en-US" altLang="zh-TW" sz="4000" b="1" dirty="0" smtClean="0"/>
              <a:t>5.</a:t>
            </a:r>
            <a:r>
              <a:rPr lang="en-US" altLang="zh-TW" sz="4000" dirty="0" smtClean="0"/>
              <a:t>	Short </a:t>
            </a:r>
            <a:r>
              <a:rPr lang="en-US" altLang="zh-TW" sz="4000" dirty="0" smtClean="0"/>
              <a:t>Demo</a:t>
            </a:r>
          </a:p>
          <a:p>
            <a:pPr defTabSz="432000"/>
            <a:r>
              <a:rPr lang="en-US" altLang="zh-TW" sz="4000" b="1" dirty="0" smtClean="0"/>
              <a:t>6.</a:t>
            </a:r>
            <a:r>
              <a:rPr lang="en-US" altLang="zh-TW" sz="4000" dirty="0"/>
              <a:t>	</a:t>
            </a:r>
            <a:r>
              <a:rPr lang="en-US" altLang="zh-TW" sz="4000" dirty="0" smtClean="0"/>
              <a:t>Future Works</a:t>
            </a:r>
            <a:endParaRPr lang="en-US" altLang="zh-TW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1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5745" y="2460396"/>
            <a:ext cx="938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Test Scope</a:t>
            </a:r>
            <a:endParaRPr lang="zh-TW" altLang="en-US" sz="7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400" dirty="0" smtClean="0"/>
              <a:t>108-2 Software Testing and Verification - Turbo Editor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67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AUT/SUT - Turbo Editor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pic>
        <p:nvPicPr>
          <p:cNvPr id="1026" name="Picture 2" descr="GitHub Logos and Usage · GitHu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56" y="2523913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y-store-icon - AppsLova.co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2" y="2747688"/>
            <a:ext cx="2963091" cy="242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793644"/>
              </p:ext>
            </p:extLst>
          </p:nvPr>
        </p:nvGraphicFramePr>
        <p:xfrm>
          <a:off x="7228113" y="163293"/>
          <a:ext cx="4865914" cy="6128655"/>
        </p:xfrm>
        <a:graphic>
          <a:graphicData uri="http://schemas.openxmlformats.org/drawingml/2006/table">
            <a:tbl>
              <a:tblPr firstRow="1" firstCol="1" bandRow="1"/>
              <a:tblGrid>
                <a:gridCol w="920834">
                  <a:extLst>
                    <a:ext uri="{9D8B030D-6E8A-4147-A177-3AD203B41FA5}">
                      <a16:colId xmlns:a16="http://schemas.microsoft.com/office/drawing/2014/main" val="797485567"/>
                    </a:ext>
                  </a:extLst>
                </a:gridCol>
                <a:gridCol w="2769610">
                  <a:extLst>
                    <a:ext uri="{9D8B030D-6E8A-4147-A177-3AD203B41FA5}">
                      <a16:colId xmlns:a16="http://schemas.microsoft.com/office/drawing/2014/main" val="2522511409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669753386"/>
                    </a:ext>
                  </a:extLst>
                </a:gridCol>
              </a:tblGrid>
              <a:tr h="2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ID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Use Case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34050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F-T-01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Create New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Create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412024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F-T-02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Read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823949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F-T-03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Read File’s Info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16010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F-T-04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Rename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Update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29446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F-T-05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Edit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97187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F-T-06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Undo Editing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69576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F-T-07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Redo Editing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237886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F-T-08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Search File with REGEX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Search File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79207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F-T-09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Search File with MATCH CASE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47664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F-T-10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Search File with REPLACE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11684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F-T-11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Line Numbers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Configuration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54878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F-T-12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Syntax Highlight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49166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F-T-13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Wrap Content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39587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F-T-14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Use Monospace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32075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F-T-15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Read Only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2950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F-T-16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Font Size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27735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F-T-17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Theme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77538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F-T-18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Accessory View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3516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F-T-19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Use the storage Access Framework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53776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F-T-20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Keyboard Suggestion and Swipe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9785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F-T-21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Auto Save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512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F-T-22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Encoding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0813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F-T-23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Ignore Back Button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02911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F-T-24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Split The Text If Too Long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11817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F-T-25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</a:t>
                      </a:r>
                      <a:r>
                        <a:rPr lang="en-US" sz="9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Fullscreen</a:t>
                      </a: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Mode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73004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F-T-26</a:t>
                      </a:r>
                      <a:endParaRPr lang="zh-TW" sz="9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Open Last Viewed File At Startup</a:t>
                      </a:r>
                      <a:endParaRPr lang="zh-TW" sz="9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3876" marR="53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1242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72" y="1992284"/>
            <a:ext cx="3347871" cy="41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5745" y="2460396"/>
            <a:ext cx="938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Test Criteria</a:t>
            </a:r>
            <a:endParaRPr lang="zh-TW" altLang="en-US" sz="7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400" smtClean="0"/>
              <a:t>108-2 Software Testing and Verification - Turbo Editor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12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Item </a:t>
            </a:r>
            <a:r>
              <a:rPr lang="en-US" altLang="zh-TW" dirty="0"/>
              <a:t>Pass/Fail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Item</a:t>
            </a:r>
            <a:r>
              <a:rPr lang="zh-TW" altLang="en-US" dirty="0"/>
              <a:t>的</a:t>
            </a:r>
            <a:r>
              <a:rPr lang="en-US" altLang="zh-TW" dirty="0"/>
              <a:t>Pass/Fail</a:t>
            </a:r>
            <a:r>
              <a:rPr lang="zh-TW" altLang="en-US" dirty="0"/>
              <a:t>判斷標準，以</a:t>
            </a:r>
            <a:r>
              <a:rPr lang="zh-TW" altLang="en-US" dirty="0">
                <a:solidFill>
                  <a:srgbClr val="FF0000"/>
                </a:solidFill>
              </a:rPr>
              <a:t>一功能之敘述句，在測試執行後是否成立</a:t>
            </a:r>
            <a:r>
              <a:rPr lang="zh-TW" altLang="en-US" dirty="0"/>
              <a:t>為</a:t>
            </a:r>
            <a:r>
              <a:rPr lang="en-US" altLang="zh-TW" dirty="0"/>
              <a:t>Pass/Fail</a:t>
            </a:r>
            <a:r>
              <a:rPr lang="zh-TW" altLang="en-US" dirty="0"/>
              <a:t>標準，假使功能測試執行後，使敘述句</a:t>
            </a:r>
            <a:r>
              <a:rPr lang="zh-TW" altLang="en-US" dirty="0">
                <a:solidFill>
                  <a:srgbClr val="FF0000"/>
                </a:solidFill>
              </a:rPr>
              <a:t>成立則</a:t>
            </a:r>
            <a:r>
              <a:rPr lang="en-US" altLang="zh-TW" dirty="0">
                <a:solidFill>
                  <a:srgbClr val="FF0000"/>
                </a:solidFill>
              </a:rPr>
              <a:t>Pass</a:t>
            </a:r>
            <a:r>
              <a:rPr lang="zh-TW" altLang="en-US" dirty="0"/>
              <a:t>；</a:t>
            </a:r>
            <a:r>
              <a:rPr lang="zh-TW" altLang="en-US" dirty="0">
                <a:solidFill>
                  <a:srgbClr val="FF0000"/>
                </a:solidFill>
              </a:rPr>
              <a:t>反之則</a:t>
            </a:r>
            <a:r>
              <a:rPr lang="en-US" altLang="zh-TW" dirty="0">
                <a:solidFill>
                  <a:srgbClr val="FF0000"/>
                </a:solidFill>
              </a:rPr>
              <a:t>Fail</a:t>
            </a:r>
            <a:r>
              <a:rPr lang="zh-TW" altLang="en-US" dirty="0"/>
              <a:t>，而本次測試之</a:t>
            </a:r>
            <a:r>
              <a:rPr lang="zh-TW" altLang="en-US" dirty="0">
                <a:solidFill>
                  <a:srgbClr val="FF0000"/>
                </a:solidFill>
              </a:rPr>
              <a:t>目標為使所有</a:t>
            </a:r>
            <a:r>
              <a:rPr lang="zh-TW" altLang="en-US" dirty="0" smtClean="0">
                <a:solidFill>
                  <a:srgbClr val="FF0000"/>
                </a:solidFill>
              </a:rPr>
              <a:t>與</a:t>
            </a:r>
            <a:r>
              <a:rPr lang="en-US" altLang="zh-TW" dirty="0" smtClean="0">
                <a:solidFill>
                  <a:srgbClr val="FF0000"/>
                </a:solidFill>
              </a:rPr>
              <a:t>Features </a:t>
            </a:r>
            <a:r>
              <a:rPr lang="en-US" altLang="zh-TW" dirty="0">
                <a:solidFill>
                  <a:srgbClr val="FF0000"/>
                </a:solidFill>
              </a:rPr>
              <a:t>To Be Tested</a:t>
            </a:r>
            <a:r>
              <a:rPr lang="zh-TW" altLang="en-US" dirty="0">
                <a:solidFill>
                  <a:srgbClr val="FF0000"/>
                </a:solidFill>
              </a:rPr>
              <a:t>有關之</a:t>
            </a:r>
            <a:r>
              <a:rPr lang="en-US" altLang="zh-TW" dirty="0">
                <a:solidFill>
                  <a:srgbClr val="FF0000"/>
                </a:solidFill>
              </a:rPr>
              <a:t>Test Case</a:t>
            </a:r>
            <a:r>
              <a:rPr lang="zh-TW" altLang="en-US" dirty="0">
                <a:solidFill>
                  <a:srgbClr val="FF0000"/>
                </a:solidFill>
              </a:rPr>
              <a:t>通過測試</a:t>
            </a:r>
            <a:r>
              <a:rPr lang="en-US" altLang="zh-TW" dirty="0">
                <a:solidFill>
                  <a:srgbClr val="FF0000"/>
                </a:solidFill>
              </a:rPr>
              <a:t>(Pass)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6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5745" y="2460396"/>
            <a:ext cx="938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Test Approach</a:t>
            </a:r>
            <a:endParaRPr lang="zh-TW" altLang="en-US" sz="7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400" smtClean="0"/>
              <a:t>108-2 Software Testing and Verification - Turbo Editor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Tool - </a:t>
            </a:r>
            <a:r>
              <a:rPr lang="en-US" altLang="zh-TW" dirty="0" err="1" smtClean="0"/>
              <a:t>Appium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/>
              <a:t>2020/4/22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108-2 Software Testing and Verification - Turbo Editor</a:t>
            </a:r>
            <a:endParaRPr lang="zh-TW" altLang="en-US" dirty="0"/>
          </a:p>
        </p:txBody>
      </p:sp>
      <p:pic>
        <p:nvPicPr>
          <p:cNvPr id="2050" name="Picture 2" descr="Appium Tips and Tricks for iOS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7" r="247" b="36381"/>
          <a:stretch/>
        </p:blipFill>
        <p:spPr bwMode="auto">
          <a:xfrm>
            <a:off x="3247117" y="2786741"/>
            <a:ext cx="5700940" cy="16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1408</TotalTime>
  <Words>1401</Words>
  <Application>Microsoft Office PowerPoint</Application>
  <PresentationFormat>寬螢幕</PresentationFormat>
  <Paragraphs>352</Paragraphs>
  <Slides>19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回顧</vt:lpstr>
      <vt:lpstr>Turbo Editor</vt:lpstr>
      <vt:lpstr>Outline</vt:lpstr>
      <vt:lpstr>PowerPoint 簡報</vt:lpstr>
      <vt:lpstr>AUT/SUT - Turbo Editor</vt:lpstr>
      <vt:lpstr>Features To Be Tested</vt:lpstr>
      <vt:lpstr>PowerPoint 簡報</vt:lpstr>
      <vt:lpstr>Item Pass/Fail Criteria</vt:lpstr>
      <vt:lpstr>PowerPoint 簡報</vt:lpstr>
      <vt:lpstr>Test Tool - Appium</vt:lpstr>
      <vt:lpstr>Test Design Specification</vt:lpstr>
      <vt:lpstr>Test Case Specification</vt:lpstr>
      <vt:lpstr>Test Case Specification (cont.)</vt:lpstr>
      <vt:lpstr>PowerPoint 簡報</vt:lpstr>
      <vt:lpstr>Responsibility of Team Members</vt:lpstr>
      <vt:lpstr>Project Activities and Plan Schedule</vt:lpstr>
      <vt:lpstr>PowerPoint 簡報</vt:lpstr>
      <vt:lpstr>PowerPoint 簡報</vt:lpstr>
      <vt:lpstr>After Midterm Presentation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Turbo Editor</dc:title>
  <dc:creator>Kuan-Ying Chen</dc:creator>
  <cp:lastModifiedBy>陳冠穎</cp:lastModifiedBy>
  <cp:revision>207</cp:revision>
  <dcterms:created xsi:type="dcterms:W3CDTF">2020-01-29T10:03:47Z</dcterms:created>
  <dcterms:modified xsi:type="dcterms:W3CDTF">2020-04-20T13:04:39Z</dcterms:modified>
</cp:coreProperties>
</file>