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40" autoAdjust="0"/>
  </p:normalViewPr>
  <p:slideViewPr>
    <p:cSldViewPr snapToGrid="0">
      <p:cViewPr>
        <p:scale>
          <a:sx n="66" d="100"/>
          <a:sy n="66" d="100"/>
        </p:scale>
        <p:origin x="8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議題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5D-475A-9F21-F588DE9260DD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5D-475A-9F21-F588DE9260DD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5D-475A-9F21-F588DE9260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0959535"/>
        <c:axId val="1056779503"/>
      </c:barChart>
      <c:catAx>
        <c:axId val="850959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56779503"/>
        <c:crosses val="autoZero"/>
        <c:auto val="1"/>
        <c:lblAlgn val="ctr"/>
        <c:lblOffset val="100"/>
        <c:noMultiLvlLbl val="0"/>
      </c:catAx>
      <c:valAx>
        <c:axId val="1056779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50959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83E01AD-D696-4BAF-924C-3E16074E5364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E3CE73-4308-4739-85B0-CFF5CAC04B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12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01AD-D696-4BAF-924C-3E16074E5364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CE73-4308-4739-85B0-CFF5CAC04B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01AD-D696-4BAF-924C-3E16074E5364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CE73-4308-4739-85B0-CFF5CAC04B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844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01AD-D696-4BAF-924C-3E16074E5364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CE73-4308-4739-85B0-CFF5CAC04B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745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01AD-D696-4BAF-924C-3E16074E5364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CE73-4308-4739-85B0-CFF5CAC04B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422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01AD-D696-4BAF-924C-3E16074E5364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CE73-4308-4739-85B0-CFF5CAC04B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763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01AD-D696-4BAF-924C-3E16074E5364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CE73-4308-4739-85B0-CFF5CAC04B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468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83E01AD-D696-4BAF-924C-3E16074E5364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CE73-4308-4739-85B0-CFF5CAC04B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397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83E01AD-D696-4BAF-924C-3E16074E5364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CE73-4308-4739-85B0-CFF5CAC04B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70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01AD-D696-4BAF-924C-3E16074E5364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CE73-4308-4739-85B0-CFF5CAC04B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95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01AD-D696-4BAF-924C-3E16074E5364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CE73-4308-4739-85B0-CFF5CAC04B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9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01AD-D696-4BAF-924C-3E16074E5364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CE73-4308-4739-85B0-CFF5CAC04B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19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01AD-D696-4BAF-924C-3E16074E5364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CE73-4308-4739-85B0-CFF5CAC04B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71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01AD-D696-4BAF-924C-3E16074E5364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CE73-4308-4739-85B0-CFF5CAC04B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48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01AD-D696-4BAF-924C-3E16074E5364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CE73-4308-4739-85B0-CFF5CAC04B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1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01AD-D696-4BAF-924C-3E16074E5364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CE73-4308-4739-85B0-CFF5CAC04B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65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01AD-D696-4BAF-924C-3E16074E5364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CE73-4308-4739-85B0-CFF5CAC04B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49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83E01AD-D696-4BAF-924C-3E16074E5364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2E3CE73-4308-4739-85B0-CFF5CAC04B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23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9E855-CD65-44F7-9338-2CAC23652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21382"/>
            <a:ext cx="9374785" cy="2677648"/>
          </a:xfrm>
        </p:spPr>
        <p:txBody>
          <a:bodyPr/>
          <a:lstStyle/>
          <a:p>
            <a:r>
              <a:rPr lang="zh-TW" altLang="en-US" sz="4800" dirty="0">
                <a:latin typeface="+mj-ea"/>
              </a:rPr>
              <a:t>議題追蹤系統</a:t>
            </a:r>
            <a:r>
              <a:rPr lang="en-US" altLang="zh-TW" sz="4800" dirty="0">
                <a:latin typeface="+mj-ea"/>
              </a:rPr>
              <a:t>(Issue Tracking System)</a:t>
            </a:r>
            <a:endParaRPr lang="zh-TW" altLang="en-US" sz="4800" dirty="0">
              <a:latin typeface="+mj-ea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FB45CC8-B926-4A04-8B49-41BFE0759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947" y="3912123"/>
            <a:ext cx="8825658" cy="1406165"/>
          </a:xfrm>
        </p:spPr>
        <p:txBody>
          <a:bodyPr/>
          <a:lstStyle/>
          <a:p>
            <a:r>
              <a:rPr lang="zh-TW" altLang="en-US" dirty="0"/>
              <a:t>組別：</a:t>
            </a:r>
            <a:r>
              <a:rPr lang="en-US" altLang="zh-TW" dirty="0"/>
              <a:t>10</a:t>
            </a:r>
          </a:p>
          <a:p>
            <a:r>
              <a:rPr lang="zh-TW" altLang="en-US" dirty="0"/>
              <a:t>組長：林宸豊</a:t>
            </a:r>
            <a:endParaRPr lang="en-US" altLang="zh-TW" dirty="0"/>
          </a:p>
          <a:p>
            <a:r>
              <a:rPr lang="zh-TW" altLang="en-US" dirty="0"/>
              <a:t>組員：吳炎蒼、劉宏德、陳宗佑、陳浩平</a:t>
            </a:r>
          </a:p>
        </p:txBody>
      </p:sp>
    </p:spTree>
    <p:extLst>
      <p:ext uri="{BB962C8B-B14F-4D97-AF65-F5344CB8AC3E}">
        <p14:creationId xmlns:p14="http://schemas.microsoft.com/office/powerpoint/2010/main" val="1796402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E1D6F9-B451-47FE-8CD1-4F60F52C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Prototype(</a:t>
            </a:r>
            <a:r>
              <a:rPr lang="zh-TW" altLang="en-US" dirty="0"/>
              <a:t>管理者頁面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50C8ECA-8DAC-4AFC-B708-6D26CA1784A9}"/>
              </a:ext>
            </a:extLst>
          </p:cNvPr>
          <p:cNvSpPr/>
          <p:nvPr/>
        </p:nvSpPr>
        <p:spPr>
          <a:xfrm>
            <a:off x="1817188" y="2414704"/>
            <a:ext cx="8557624" cy="42443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流程圖: 結束點 16">
            <a:extLst>
              <a:ext uri="{FF2B5EF4-FFF2-40B4-BE49-F238E27FC236}">
                <a16:creationId xmlns:a16="http://schemas.microsoft.com/office/drawing/2014/main" id="{C3BB6D4B-3CF4-4738-ABFB-9988F6C819B2}"/>
              </a:ext>
            </a:extLst>
          </p:cNvPr>
          <p:cNvSpPr/>
          <p:nvPr/>
        </p:nvSpPr>
        <p:spPr>
          <a:xfrm>
            <a:off x="8460716" y="2498364"/>
            <a:ext cx="1816100" cy="441347"/>
          </a:xfrm>
          <a:prstGeom prst="flowChartTerminato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管理者名稱 </a:t>
            </a: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3A20A385-F7B6-4A55-AF89-3C278113079C}"/>
              </a:ext>
            </a:extLst>
          </p:cNvPr>
          <p:cNvSpPr/>
          <p:nvPr/>
        </p:nvSpPr>
        <p:spPr>
          <a:xfrm rot="10800000">
            <a:off x="9895675" y="2668539"/>
            <a:ext cx="162560" cy="1124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1BD6A20-1192-4988-B4A5-E1967CA4CEA6}"/>
              </a:ext>
            </a:extLst>
          </p:cNvPr>
          <p:cNvSpPr/>
          <p:nvPr/>
        </p:nvSpPr>
        <p:spPr>
          <a:xfrm>
            <a:off x="1930121" y="2574724"/>
            <a:ext cx="1927860" cy="396464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00606A5-28CA-4DAC-8542-366E82B31AAF}"/>
              </a:ext>
            </a:extLst>
          </p:cNvPr>
          <p:cNvSpPr txBox="1"/>
          <p:nvPr/>
        </p:nvSpPr>
        <p:spPr>
          <a:xfrm>
            <a:off x="1937516" y="26631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目前所在專案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692DA9-FEA5-4A23-B639-54B4E3AEA086}"/>
              </a:ext>
            </a:extLst>
          </p:cNvPr>
          <p:cNvSpPr txBox="1"/>
          <p:nvPr/>
        </p:nvSpPr>
        <p:spPr>
          <a:xfrm>
            <a:off x="2158512" y="3032472"/>
            <a:ext cx="10631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議題</a:t>
            </a:r>
            <a:r>
              <a:rPr lang="en-US" altLang="zh-TW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議題</a:t>
            </a:r>
            <a:r>
              <a:rPr lang="en-US" altLang="zh-TW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議題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55BBF28-1F2F-4EFF-9E5A-80CBF0FA0CC2}"/>
              </a:ext>
            </a:extLst>
          </p:cNvPr>
          <p:cNvSpPr/>
          <p:nvPr/>
        </p:nvSpPr>
        <p:spPr>
          <a:xfrm>
            <a:off x="4080165" y="3092884"/>
            <a:ext cx="6024946" cy="34464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A3AC1E2-32E0-47EC-827F-DD1B67CA7434}"/>
              </a:ext>
            </a:extLst>
          </p:cNvPr>
          <p:cNvSpPr txBox="1"/>
          <p:nvPr/>
        </p:nvSpPr>
        <p:spPr>
          <a:xfrm>
            <a:off x="4334559" y="3224886"/>
            <a:ext cx="111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議題名稱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428B499-48E0-45FD-82A9-528B4587CACB}"/>
              </a:ext>
            </a:extLst>
          </p:cNvPr>
          <p:cNvSpPr/>
          <p:nvPr/>
        </p:nvSpPr>
        <p:spPr>
          <a:xfrm>
            <a:off x="4334559" y="3726220"/>
            <a:ext cx="5561116" cy="26286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F6A0198-8F0E-4F6D-85FE-B5C86525CDFE}"/>
              </a:ext>
            </a:extLst>
          </p:cNvPr>
          <p:cNvSpPr txBox="1"/>
          <p:nvPr/>
        </p:nvSpPr>
        <p:spPr>
          <a:xfrm>
            <a:off x="6499581" y="47895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議題內容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8E9E588-436C-40E9-B51D-6332C60E5CD3}"/>
              </a:ext>
            </a:extLst>
          </p:cNvPr>
          <p:cNvSpPr/>
          <p:nvPr/>
        </p:nvSpPr>
        <p:spPr>
          <a:xfrm>
            <a:off x="8734650" y="3227397"/>
            <a:ext cx="1111108" cy="3196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議題狀態</a:t>
            </a:r>
          </a:p>
        </p:txBody>
      </p:sp>
      <p:sp>
        <p:nvSpPr>
          <p:cNvPr id="27" name="流程圖: 接點 26">
            <a:extLst>
              <a:ext uri="{FF2B5EF4-FFF2-40B4-BE49-F238E27FC236}">
                <a16:creationId xmlns:a16="http://schemas.microsoft.com/office/drawing/2014/main" id="{C0C1F7E5-43B7-43DF-9BE3-0C77ED4CC8BC}"/>
              </a:ext>
            </a:extLst>
          </p:cNvPr>
          <p:cNvSpPr/>
          <p:nvPr/>
        </p:nvSpPr>
        <p:spPr>
          <a:xfrm>
            <a:off x="2894051" y="5583354"/>
            <a:ext cx="784860" cy="762000"/>
          </a:xfrm>
          <a:prstGeom prst="flowChartConnecto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chemeClr val="tx1"/>
                </a:solidFill>
              </a:rPr>
              <a:t>+</a:t>
            </a:r>
            <a:endParaRPr lang="zh-TW" altLang="en-US" sz="4000" b="1" dirty="0">
              <a:solidFill>
                <a:schemeClr val="tx1"/>
              </a:solidFill>
            </a:endParaRPr>
          </a:p>
        </p:txBody>
      </p:sp>
      <p:sp>
        <p:nvSpPr>
          <p:cNvPr id="30" name="流程圖: 替代程序 29">
            <a:extLst>
              <a:ext uri="{FF2B5EF4-FFF2-40B4-BE49-F238E27FC236}">
                <a16:creationId xmlns:a16="http://schemas.microsoft.com/office/drawing/2014/main" id="{51F2A2D3-EB56-4957-940E-72576EF9BA5F}"/>
              </a:ext>
            </a:extLst>
          </p:cNvPr>
          <p:cNvSpPr/>
          <p:nvPr/>
        </p:nvSpPr>
        <p:spPr>
          <a:xfrm>
            <a:off x="3196440" y="3107462"/>
            <a:ext cx="609521" cy="234848"/>
          </a:xfrm>
          <a:prstGeom prst="flowChartAlternateProces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指派</a:t>
            </a:r>
          </a:p>
        </p:txBody>
      </p:sp>
      <p:sp>
        <p:nvSpPr>
          <p:cNvPr id="31" name="流程圖: 替代程序 30">
            <a:extLst>
              <a:ext uri="{FF2B5EF4-FFF2-40B4-BE49-F238E27FC236}">
                <a16:creationId xmlns:a16="http://schemas.microsoft.com/office/drawing/2014/main" id="{1B9834BC-D1D9-4C0D-95FF-75EF745363B9}"/>
              </a:ext>
            </a:extLst>
          </p:cNvPr>
          <p:cNvSpPr/>
          <p:nvPr/>
        </p:nvSpPr>
        <p:spPr>
          <a:xfrm>
            <a:off x="3196441" y="3653712"/>
            <a:ext cx="609521" cy="234848"/>
          </a:xfrm>
          <a:prstGeom prst="flowChartAlternateProces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指派</a:t>
            </a:r>
          </a:p>
        </p:txBody>
      </p:sp>
      <p:sp>
        <p:nvSpPr>
          <p:cNvPr id="32" name="流程圖: 替代程序 31">
            <a:extLst>
              <a:ext uri="{FF2B5EF4-FFF2-40B4-BE49-F238E27FC236}">
                <a16:creationId xmlns:a16="http://schemas.microsoft.com/office/drawing/2014/main" id="{F85ADCC0-F3C1-4D10-86D6-CB2AAF0A5A1F}"/>
              </a:ext>
            </a:extLst>
          </p:cNvPr>
          <p:cNvSpPr/>
          <p:nvPr/>
        </p:nvSpPr>
        <p:spPr>
          <a:xfrm>
            <a:off x="3196439" y="4199962"/>
            <a:ext cx="609521" cy="234848"/>
          </a:xfrm>
          <a:prstGeom prst="flowChartAlternateProces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指派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1BAC5BB-8851-4226-8CA8-C31D25BA651F}"/>
              </a:ext>
            </a:extLst>
          </p:cNvPr>
          <p:cNvSpPr/>
          <p:nvPr/>
        </p:nvSpPr>
        <p:spPr>
          <a:xfrm>
            <a:off x="3479525" y="2736258"/>
            <a:ext cx="281167" cy="2515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120C902B-D2C3-4037-8F1A-907FFFBAAD59}"/>
              </a:ext>
            </a:extLst>
          </p:cNvPr>
          <p:cNvCxnSpPr>
            <a:cxnSpLocks/>
          </p:cNvCxnSpPr>
          <p:nvPr/>
        </p:nvCxnSpPr>
        <p:spPr>
          <a:xfrm>
            <a:off x="3531252" y="2801739"/>
            <a:ext cx="1777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FF74F3F9-A28A-4524-89E0-A73F5688BEFC}"/>
              </a:ext>
            </a:extLst>
          </p:cNvPr>
          <p:cNvCxnSpPr>
            <a:cxnSpLocks/>
          </p:cNvCxnSpPr>
          <p:nvPr/>
        </p:nvCxnSpPr>
        <p:spPr>
          <a:xfrm>
            <a:off x="3531252" y="2860117"/>
            <a:ext cx="1777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7796A00B-E355-4EEF-9764-15A3925189B6}"/>
              </a:ext>
            </a:extLst>
          </p:cNvPr>
          <p:cNvCxnSpPr>
            <a:cxnSpLocks/>
          </p:cNvCxnSpPr>
          <p:nvPr/>
        </p:nvCxnSpPr>
        <p:spPr>
          <a:xfrm>
            <a:off x="3531252" y="2923521"/>
            <a:ext cx="1777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62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FEBFD-11BB-413F-A652-257686A7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Prototype(</a:t>
            </a:r>
            <a:r>
              <a:rPr lang="zh-TW" altLang="en-US" dirty="0"/>
              <a:t>報表查看頁面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A98EFCCA-D09D-4C1B-B946-0F3379F2DA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364889"/>
              </p:ext>
            </p:extLst>
          </p:nvPr>
        </p:nvGraphicFramePr>
        <p:xfrm>
          <a:off x="1835943" y="2736850"/>
          <a:ext cx="8824913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54107295-8AC9-4A26-8079-BD4E198A3BC5}"/>
              </a:ext>
            </a:extLst>
          </p:cNvPr>
          <p:cNvSpPr/>
          <p:nvPr/>
        </p:nvSpPr>
        <p:spPr>
          <a:xfrm>
            <a:off x="1466612" y="2448560"/>
            <a:ext cx="9563576" cy="39928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0398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9E855-CD65-44F7-9338-2CAC23652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607" y="1337942"/>
            <a:ext cx="9374785" cy="2677648"/>
          </a:xfrm>
        </p:spPr>
        <p:txBody>
          <a:bodyPr/>
          <a:lstStyle/>
          <a:p>
            <a:pPr algn="ctr"/>
            <a:r>
              <a:rPr lang="en-US" altLang="zh-TW" sz="4800" dirty="0">
                <a:latin typeface="+mj-ea"/>
              </a:rPr>
              <a:t>The End</a:t>
            </a:r>
            <a:endParaRPr lang="zh-TW" altLang="en-US" sz="4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650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C1FAD-74BD-47D3-8C8D-9C73C134F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660A7A-F763-4EAB-A0C2-72B2E9D66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Team Meeting</a:t>
            </a:r>
          </a:p>
          <a:p>
            <a:r>
              <a:rPr lang="en-US" altLang="zh-TW" dirty="0"/>
              <a:t>WBS</a:t>
            </a:r>
          </a:p>
          <a:p>
            <a:r>
              <a:rPr lang="en-US" altLang="zh-TW" dirty="0"/>
              <a:t>Task Assignments</a:t>
            </a:r>
          </a:p>
          <a:p>
            <a:r>
              <a:rPr lang="en-US" altLang="zh-TW" dirty="0"/>
              <a:t>Task Scheduling</a:t>
            </a:r>
          </a:p>
          <a:p>
            <a:r>
              <a:rPr lang="en-US" altLang="zh-TW" dirty="0"/>
              <a:t>System Requirements</a:t>
            </a:r>
          </a:p>
          <a:p>
            <a:r>
              <a:rPr lang="en-US" altLang="zh-TW" dirty="0"/>
              <a:t>System Block Diagram</a:t>
            </a:r>
          </a:p>
          <a:p>
            <a:r>
              <a:rPr lang="en-US" altLang="zh-TW" dirty="0"/>
              <a:t>Demo Prototype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803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B1326-B323-41CE-9595-03DD0089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Team Meeting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E5C0AD5-EE2B-4715-A94F-023A10401E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217346"/>
              </p:ext>
            </p:extLst>
          </p:nvPr>
        </p:nvGraphicFramePr>
        <p:xfrm>
          <a:off x="1683544" y="2671494"/>
          <a:ext cx="8824912" cy="3518129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823986">
                  <a:extLst>
                    <a:ext uri="{9D8B030D-6E8A-4147-A177-3AD203B41FA5}">
                      <a16:colId xmlns:a16="http://schemas.microsoft.com/office/drawing/2014/main" val="3399950965"/>
                    </a:ext>
                  </a:extLst>
                </a:gridCol>
                <a:gridCol w="3242821">
                  <a:extLst>
                    <a:ext uri="{9D8B030D-6E8A-4147-A177-3AD203B41FA5}">
                      <a16:colId xmlns:a16="http://schemas.microsoft.com/office/drawing/2014/main" val="1700292064"/>
                    </a:ext>
                  </a:extLst>
                </a:gridCol>
                <a:gridCol w="2551877">
                  <a:extLst>
                    <a:ext uri="{9D8B030D-6E8A-4147-A177-3AD203B41FA5}">
                      <a16:colId xmlns:a16="http://schemas.microsoft.com/office/drawing/2014/main" val="581147057"/>
                    </a:ext>
                  </a:extLst>
                </a:gridCol>
                <a:gridCol w="2206228">
                  <a:extLst>
                    <a:ext uri="{9D8B030D-6E8A-4147-A177-3AD203B41FA5}">
                      <a16:colId xmlns:a16="http://schemas.microsoft.com/office/drawing/2014/main" val="2248221707"/>
                    </a:ext>
                  </a:extLst>
                </a:gridCol>
              </a:tblGrid>
              <a:tr h="77492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參與成員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討論事項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日期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935323"/>
                  </a:ext>
                </a:extLst>
              </a:tr>
              <a:tr h="774929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1.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林宸豊、吳炎蒼、劉宏德、陳宗佑、陳浩平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PEP</a:t>
                      </a:r>
                      <a:r>
                        <a:rPr lang="zh-TW" altLang="en-US" dirty="0"/>
                        <a:t>討論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2019/10/7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53482"/>
                  </a:ext>
                </a:extLst>
              </a:tr>
              <a:tr h="774929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2.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林宸豊、吳炎蒼、劉宏德、陳宗佑、陳浩平</a:t>
                      </a:r>
                    </a:p>
                    <a:p>
                      <a:pPr algn="l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SRS</a:t>
                      </a:r>
                      <a:r>
                        <a:rPr lang="zh-TW" altLang="en-US" dirty="0"/>
                        <a:t>討論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2019/10/28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382989"/>
                  </a:ext>
                </a:extLst>
              </a:tr>
              <a:tr h="774929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3.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林宸豊、吳炎蒼、劉宏德、陳宗佑、陳浩平</a:t>
                      </a:r>
                    </a:p>
                    <a:p>
                      <a:pPr algn="l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PPT</a:t>
                      </a:r>
                      <a:r>
                        <a:rPr lang="zh-TW" altLang="en-US" dirty="0"/>
                        <a:t>討論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2019/10/29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877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67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0ABE7-9CED-4A63-AEED-854D1E8AF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altLang="zh-TW"/>
              <a:t>WBS</a:t>
            </a:r>
            <a:endParaRPr lang="zh-TW" altLang="en-US" dirty="0"/>
          </a:p>
        </p:txBody>
      </p:sp>
      <p:pic>
        <p:nvPicPr>
          <p:cNvPr id="4" name="image1.jpg">
            <a:extLst>
              <a:ext uri="{FF2B5EF4-FFF2-40B4-BE49-F238E27FC236}">
                <a16:creationId xmlns:a16="http://schemas.microsoft.com/office/drawing/2014/main" id="{05EE28AF-E318-4216-8E6D-1A2F10F50FD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528582" y="973668"/>
            <a:ext cx="7387785" cy="540299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4017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DB71FC-8D84-40B3-A86E-39E66140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Assignments</a:t>
            </a:r>
            <a:endParaRPr lang="zh-TW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1A67DAD-6FD9-4E8D-82E4-541B5FEBA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262383"/>
              </p:ext>
            </p:extLst>
          </p:nvPr>
        </p:nvGraphicFramePr>
        <p:xfrm>
          <a:off x="2713902" y="2648322"/>
          <a:ext cx="6764196" cy="333385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23413">
                  <a:extLst>
                    <a:ext uri="{9D8B030D-6E8A-4147-A177-3AD203B41FA5}">
                      <a16:colId xmlns:a16="http://schemas.microsoft.com/office/drawing/2014/main" val="3543764112"/>
                    </a:ext>
                  </a:extLst>
                </a:gridCol>
                <a:gridCol w="3519603">
                  <a:extLst>
                    <a:ext uri="{9D8B030D-6E8A-4147-A177-3AD203B41FA5}">
                      <a16:colId xmlns:a16="http://schemas.microsoft.com/office/drawing/2014/main" val="2691619396"/>
                    </a:ext>
                  </a:extLst>
                </a:gridCol>
                <a:gridCol w="1821180">
                  <a:extLst>
                    <a:ext uri="{9D8B030D-6E8A-4147-A177-3AD203B41FA5}">
                      <a16:colId xmlns:a16="http://schemas.microsoft.com/office/drawing/2014/main" val="4171021929"/>
                    </a:ext>
                  </a:extLst>
                </a:gridCol>
              </a:tblGrid>
              <a:tr h="555643">
                <a:tc>
                  <a:txBody>
                    <a:bodyPr/>
                    <a:lstStyle/>
                    <a:p>
                      <a:r>
                        <a:rPr lang="zh-TW" altLang="en-US" dirty="0"/>
                        <a:t>成員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負責項目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貢獻度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922428"/>
                  </a:ext>
                </a:extLst>
              </a:tr>
              <a:tr h="55564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林宸豊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MySQL</a:t>
                      </a:r>
                      <a:r>
                        <a:rPr lang="zh-TW" altLang="en-US" dirty="0"/>
                        <a:t>資料庫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20%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89164"/>
                  </a:ext>
                </a:extLst>
              </a:tr>
              <a:tr h="555643">
                <a:tc>
                  <a:txBody>
                    <a:bodyPr/>
                    <a:lstStyle/>
                    <a:p>
                      <a:r>
                        <a:rPr lang="zh-TW" altLang="en-US" dirty="0"/>
                        <a:t>吳炎蒼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議題管理子系統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051638"/>
                  </a:ext>
                </a:extLst>
              </a:tr>
              <a:tr h="555643">
                <a:tc>
                  <a:txBody>
                    <a:bodyPr/>
                    <a:lstStyle/>
                    <a:p>
                      <a:r>
                        <a:rPr lang="zh-TW" altLang="en-US" dirty="0"/>
                        <a:t>陳宗佑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議題管理子系統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034067"/>
                  </a:ext>
                </a:extLst>
              </a:tr>
              <a:tr h="555643">
                <a:tc>
                  <a:txBody>
                    <a:bodyPr/>
                    <a:lstStyle/>
                    <a:p>
                      <a:r>
                        <a:rPr lang="zh-TW" altLang="en-US" dirty="0"/>
                        <a:t>劉宏德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帳號管理子系統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60804"/>
                  </a:ext>
                </a:extLst>
              </a:tr>
              <a:tr h="555643">
                <a:tc>
                  <a:txBody>
                    <a:bodyPr/>
                    <a:lstStyle/>
                    <a:p>
                      <a:r>
                        <a:rPr lang="zh-TW" altLang="en-US" dirty="0"/>
                        <a:t>陳浩平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報表產生與管理子系統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2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50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1F9681-C30A-4C88-BCC0-90559E28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Scheduling</a:t>
            </a:r>
            <a:endParaRPr lang="zh-TW" altLang="en-US" dirty="0"/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A342657B-E3A5-4F31-AC1C-A576FFC45C05}"/>
              </a:ext>
            </a:extLst>
          </p:cNvPr>
          <p:cNvPicPr/>
          <p:nvPr/>
        </p:nvPicPr>
        <p:blipFill rotWithShape="1">
          <a:blip r:embed="rId2"/>
          <a:srcRect t="13685" b="2884"/>
          <a:stretch/>
        </p:blipFill>
        <p:spPr>
          <a:xfrm>
            <a:off x="470571" y="1863606"/>
            <a:ext cx="11239647" cy="449786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74668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D42FA3-CA77-4310-BBDC-003DF3B9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Requirements</a:t>
            </a:r>
            <a:endParaRPr lang="zh-TW" altLang="en-US" dirty="0"/>
          </a:p>
        </p:txBody>
      </p:sp>
      <p:graphicFrame>
        <p:nvGraphicFramePr>
          <p:cNvPr id="34" name="表格 34">
            <a:extLst>
              <a:ext uri="{FF2B5EF4-FFF2-40B4-BE49-F238E27FC236}">
                <a16:creationId xmlns:a16="http://schemas.microsoft.com/office/drawing/2014/main" id="{ED1A73C0-1676-412A-8D5F-ED2731CE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317521"/>
              </p:ext>
            </p:extLst>
          </p:nvPr>
        </p:nvGraphicFramePr>
        <p:xfrm>
          <a:off x="1648501" y="2523912"/>
          <a:ext cx="1754452" cy="1693851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754452">
                  <a:extLst>
                    <a:ext uri="{9D8B030D-6E8A-4147-A177-3AD203B41FA5}">
                      <a16:colId xmlns:a16="http://schemas.microsoft.com/office/drawing/2014/main" val="2085104321"/>
                    </a:ext>
                  </a:extLst>
                </a:gridCol>
              </a:tblGrid>
              <a:tr h="52852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系統管理者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03791"/>
                  </a:ext>
                </a:extLst>
              </a:tr>
              <a:tr h="58266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帳號管理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8169002"/>
                  </a:ext>
                </a:extLst>
              </a:tr>
              <a:tr h="58266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權限管理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256148"/>
                  </a:ext>
                </a:extLst>
              </a:tr>
            </a:tbl>
          </a:graphicData>
        </a:graphic>
      </p:graphicFrame>
      <p:graphicFrame>
        <p:nvGraphicFramePr>
          <p:cNvPr id="36" name="表格 36">
            <a:extLst>
              <a:ext uri="{FF2B5EF4-FFF2-40B4-BE49-F238E27FC236}">
                <a16:creationId xmlns:a16="http://schemas.microsoft.com/office/drawing/2014/main" id="{62484D59-7588-4E18-BCDB-0D32C6964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371904"/>
              </p:ext>
            </p:extLst>
          </p:nvPr>
        </p:nvGraphicFramePr>
        <p:xfrm>
          <a:off x="4692482" y="2523912"/>
          <a:ext cx="2564840" cy="3703272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564840">
                  <a:extLst>
                    <a:ext uri="{9D8B030D-6E8A-4147-A177-3AD203B41FA5}">
                      <a16:colId xmlns:a16="http://schemas.microsoft.com/office/drawing/2014/main" val="2032670195"/>
                    </a:ext>
                  </a:extLst>
                </a:gridCol>
              </a:tblGrid>
              <a:tr h="4629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議題管理者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660121"/>
                  </a:ext>
                </a:extLst>
              </a:tr>
              <a:tr h="462909">
                <a:tc>
                  <a:txBody>
                    <a:bodyPr/>
                    <a:lstStyle/>
                    <a:p>
                      <a:r>
                        <a:rPr lang="zh-TW" altLang="en-US" dirty="0"/>
                        <a:t>新增議題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9312352"/>
                  </a:ext>
                </a:extLst>
              </a:tr>
              <a:tr h="462909">
                <a:tc>
                  <a:txBody>
                    <a:bodyPr/>
                    <a:lstStyle/>
                    <a:p>
                      <a:r>
                        <a:rPr lang="zh-TW" altLang="en-US" dirty="0"/>
                        <a:t>修改議題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88960274"/>
                  </a:ext>
                </a:extLst>
              </a:tr>
              <a:tr h="462909">
                <a:tc>
                  <a:txBody>
                    <a:bodyPr/>
                    <a:lstStyle/>
                    <a:p>
                      <a:r>
                        <a:rPr lang="zh-TW" altLang="en-US" dirty="0"/>
                        <a:t>指派議題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7500855"/>
                  </a:ext>
                </a:extLst>
              </a:tr>
              <a:tr h="462909">
                <a:tc>
                  <a:txBody>
                    <a:bodyPr/>
                    <a:lstStyle/>
                    <a:p>
                      <a:r>
                        <a:rPr lang="zh-TW" altLang="en-US" dirty="0"/>
                        <a:t>刪除議題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72585364"/>
                  </a:ext>
                </a:extLst>
              </a:tr>
              <a:tr h="462909">
                <a:tc>
                  <a:txBody>
                    <a:bodyPr/>
                    <a:lstStyle/>
                    <a:p>
                      <a:r>
                        <a:rPr lang="zh-TW" altLang="en-US" dirty="0"/>
                        <a:t>新增成員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93627012"/>
                  </a:ext>
                </a:extLst>
              </a:tr>
              <a:tr h="462909">
                <a:tc>
                  <a:txBody>
                    <a:bodyPr/>
                    <a:lstStyle/>
                    <a:p>
                      <a:r>
                        <a:rPr lang="zh-TW" altLang="en-US" dirty="0"/>
                        <a:t>刪除成員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1813198"/>
                  </a:ext>
                </a:extLst>
              </a:tr>
              <a:tr h="462909">
                <a:tc>
                  <a:txBody>
                    <a:bodyPr/>
                    <a:lstStyle/>
                    <a:p>
                      <a:r>
                        <a:rPr lang="zh-TW" altLang="en-US" dirty="0"/>
                        <a:t>查看議題報表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266340"/>
                  </a:ext>
                </a:extLst>
              </a:tr>
            </a:tbl>
          </a:graphicData>
        </a:graphic>
      </p:graphicFrame>
      <p:graphicFrame>
        <p:nvGraphicFramePr>
          <p:cNvPr id="38" name="表格 36">
            <a:extLst>
              <a:ext uri="{FF2B5EF4-FFF2-40B4-BE49-F238E27FC236}">
                <a16:creationId xmlns:a16="http://schemas.microsoft.com/office/drawing/2014/main" id="{B98E5CCF-5B2E-479F-A018-057269B03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496335"/>
              </p:ext>
            </p:extLst>
          </p:nvPr>
        </p:nvGraphicFramePr>
        <p:xfrm>
          <a:off x="8627874" y="2524543"/>
          <a:ext cx="1897910" cy="249887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897910">
                  <a:extLst>
                    <a:ext uri="{9D8B030D-6E8A-4147-A177-3AD203B41FA5}">
                      <a16:colId xmlns:a16="http://schemas.microsoft.com/office/drawing/2014/main" val="2032670195"/>
                    </a:ext>
                  </a:extLst>
                </a:gridCol>
              </a:tblGrid>
              <a:tr h="49977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一般使用者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660121"/>
                  </a:ext>
                </a:extLst>
              </a:tr>
              <a:tr h="499774">
                <a:tc>
                  <a:txBody>
                    <a:bodyPr/>
                    <a:lstStyle/>
                    <a:p>
                      <a:r>
                        <a:rPr lang="zh-TW" altLang="en-US" dirty="0"/>
                        <a:t>新增議題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9312352"/>
                  </a:ext>
                </a:extLst>
              </a:tr>
              <a:tr h="499774">
                <a:tc>
                  <a:txBody>
                    <a:bodyPr/>
                    <a:lstStyle/>
                    <a:p>
                      <a:r>
                        <a:rPr lang="zh-TW" altLang="en-US" dirty="0"/>
                        <a:t>修改自身議題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88960274"/>
                  </a:ext>
                </a:extLst>
              </a:tr>
              <a:tr h="499774">
                <a:tc>
                  <a:txBody>
                    <a:bodyPr/>
                    <a:lstStyle/>
                    <a:p>
                      <a:r>
                        <a:rPr lang="zh-TW" altLang="en-US" dirty="0"/>
                        <a:t>刪除自身議題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7500855"/>
                  </a:ext>
                </a:extLst>
              </a:tr>
              <a:tr h="499774">
                <a:tc>
                  <a:txBody>
                    <a:bodyPr/>
                    <a:lstStyle/>
                    <a:p>
                      <a:r>
                        <a:rPr lang="zh-TW" altLang="en-US" dirty="0"/>
                        <a:t>查看議題報表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266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67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E8952E-0003-418F-9E89-0ED847A8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Block Diagram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1680632"/>
            <a:ext cx="8369300" cy="412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9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BB0163-6896-49E1-BB7F-90AF681A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Prototype(</a:t>
            </a:r>
            <a:r>
              <a:rPr lang="zh-TW" altLang="en-US" dirty="0"/>
              <a:t>使用者頁面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B9687E1-FFD4-4A0D-956B-7BF38E25CD49}"/>
              </a:ext>
            </a:extLst>
          </p:cNvPr>
          <p:cNvSpPr/>
          <p:nvPr/>
        </p:nvSpPr>
        <p:spPr>
          <a:xfrm>
            <a:off x="1817188" y="2411874"/>
            <a:ext cx="8557624" cy="42443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流程圖: 結束點 5">
            <a:extLst>
              <a:ext uri="{FF2B5EF4-FFF2-40B4-BE49-F238E27FC236}">
                <a16:creationId xmlns:a16="http://schemas.microsoft.com/office/drawing/2014/main" id="{7D6166E3-95CA-403F-B954-DAE63299B78F}"/>
              </a:ext>
            </a:extLst>
          </p:cNvPr>
          <p:cNvSpPr/>
          <p:nvPr/>
        </p:nvSpPr>
        <p:spPr>
          <a:xfrm>
            <a:off x="8460716" y="2495534"/>
            <a:ext cx="1816100" cy="441347"/>
          </a:xfrm>
          <a:prstGeom prst="flowChartTerminato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使用者名稱 </a:t>
            </a: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B5C82974-B2C3-4A4A-AC63-096F1FD3BEE0}"/>
              </a:ext>
            </a:extLst>
          </p:cNvPr>
          <p:cNvSpPr/>
          <p:nvPr/>
        </p:nvSpPr>
        <p:spPr>
          <a:xfrm rot="10800000">
            <a:off x="9895675" y="2665709"/>
            <a:ext cx="162560" cy="1124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A548A5-59D7-429F-8074-6543A90F953B}"/>
              </a:ext>
            </a:extLst>
          </p:cNvPr>
          <p:cNvSpPr/>
          <p:nvPr/>
        </p:nvSpPr>
        <p:spPr>
          <a:xfrm>
            <a:off x="1930121" y="2571894"/>
            <a:ext cx="1927860" cy="396464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3E4266F-CD25-4BB8-B44C-DB298E4616C7}"/>
              </a:ext>
            </a:extLst>
          </p:cNvPr>
          <p:cNvSpPr txBox="1"/>
          <p:nvPr/>
        </p:nvSpPr>
        <p:spPr>
          <a:xfrm>
            <a:off x="1937516" y="266031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目前所在專案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7564FE9-6620-4FD9-A8E8-D9591E599FF7}"/>
              </a:ext>
            </a:extLst>
          </p:cNvPr>
          <p:cNvSpPr txBox="1"/>
          <p:nvPr/>
        </p:nvSpPr>
        <p:spPr>
          <a:xfrm>
            <a:off x="2158512" y="3029642"/>
            <a:ext cx="10631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議題</a:t>
            </a:r>
            <a:r>
              <a:rPr lang="en-US" altLang="zh-TW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議題</a:t>
            </a:r>
            <a:r>
              <a:rPr lang="en-US" altLang="zh-TW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議題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CA3CA21-41B5-46EB-9DEB-5D0E432E16EE}"/>
              </a:ext>
            </a:extLst>
          </p:cNvPr>
          <p:cNvSpPr/>
          <p:nvPr/>
        </p:nvSpPr>
        <p:spPr>
          <a:xfrm>
            <a:off x="4080165" y="3090054"/>
            <a:ext cx="6024946" cy="34464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23E300A-E652-45EF-9950-67F0552CBAA7}"/>
              </a:ext>
            </a:extLst>
          </p:cNvPr>
          <p:cNvSpPr txBox="1"/>
          <p:nvPr/>
        </p:nvSpPr>
        <p:spPr>
          <a:xfrm>
            <a:off x="4334559" y="3222056"/>
            <a:ext cx="111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議題名稱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7658228-245C-40D7-9455-36087728E408}"/>
              </a:ext>
            </a:extLst>
          </p:cNvPr>
          <p:cNvSpPr/>
          <p:nvPr/>
        </p:nvSpPr>
        <p:spPr>
          <a:xfrm>
            <a:off x="4334559" y="3723390"/>
            <a:ext cx="5561116" cy="26286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CE180B3-8B20-4A70-93AF-AFA156280F85}"/>
              </a:ext>
            </a:extLst>
          </p:cNvPr>
          <p:cNvSpPr txBox="1"/>
          <p:nvPr/>
        </p:nvSpPr>
        <p:spPr>
          <a:xfrm>
            <a:off x="6499581" y="47866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議題內容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E66D165-09EC-439C-97C3-6695637DF7BA}"/>
              </a:ext>
            </a:extLst>
          </p:cNvPr>
          <p:cNvSpPr/>
          <p:nvPr/>
        </p:nvSpPr>
        <p:spPr>
          <a:xfrm>
            <a:off x="8734650" y="3224567"/>
            <a:ext cx="1111108" cy="3196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議題狀態</a:t>
            </a:r>
          </a:p>
        </p:txBody>
      </p:sp>
      <p:sp>
        <p:nvSpPr>
          <p:cNvPr id="19" name="流程圖: 接點 18">
            <a:extLst>
              <a:ext uri="{FF2B5EF4-FFF2-40B4-BE49-F238E27FC236}">
                <a16:creationId xmlns:a16="http://schemas.microsoft.com/office/drawing/2014/main" id="{2D2B67DA-217F-4C14-9A44-9E6DCF40B4DD}"/>
              </a:ext>
            </a:extLst>
          </p:cNvPr>
          <p:cNvSpPr/>
          <p:nvPr/>
        </p:nvSpPr>
        <p:spPr>
          <a:xfrm>
            <a:off x="2894051" y="5580524"/>
            <a:ext cx="784860" cy="762000"/>
          </a:xfrm>
          <a:prstGeom prst="flowChartConnecto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chemeClr val="tx1"/>
                </a:solidFill>
              </a:rPr>
              <a:t>+</a:t>
            </a:r>
            <a:endParaRPr lang="zh-TW" alt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120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離子會議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離子會議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會議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TM02900722[[fn=離子會議室]]</Template>
  <TotalTime>181</TotalTime>
  <Words>257</Words>
  <Application>Microsoft Office PowerPoint</Application>
  <PresentationFormat>寬螢幕</PresentationFormat>
  <Paragraphs>97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Century Gothic</vt:lpstr>
      <vt:lpstr>Wingdings 3</vt:lpstr>
      <vt:lpstr>離子會議室</vt:lpstr>
      <vt:lpstr>議題追蹤系統(Issue Tracking System)</vt:lpstr>
      <vt:lpstr>Outline</vt:lpstr>
      <vt:lpstr>Team Meeting</vt:lpstr>
      <vt:lpstr>WBS</vt:lpstr>
      <vt:lpstr>Task Assignments</vt:lpstr>
      <vt:lpstr>Task Scheduling</vt:lpstr>
      <vt:lpstr>System Requirements</vt:lpstr>
      <vt:lpstr>System Block Diagram</vt:lpstr>
      <vt:lpstr>Demo Prototype(使用者頁面)</vt:lpstr>
      <vt:lpstr>Demo Prototype(管理者頁面)</vt:lpstr>
      <vt:lpstr>Demo Prototype(報表查看頁面)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議題追蹤系統(Issue Tracking System)</dc:title>
  <dc:creator>bleach1395@gmail.com</dc:creator>
  <cp:lastModifiedBy>宸豊 林</cp:lastModifiedBy>
  <cp:revision>17</cp:revision>
  <dcterms:created xsi:type="dcterms:W3CDTF">2019-10-29T09:03:45Z</dcterms:created>
  <dcterms:modified xsi:type="dcterms:W3CDTF">2019-11-18T07:30:46Z</dcterms:modified>
</cp:coreProperties>
</file>