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320" r:id="rId2"/>
    <p:sldId id="316" r:id="rId3"/>
    <p:sldId id="323" r:id="rId4"/>
    <p:sldId id="324" r:id="rId5"/>
    <p:sldId id="317" r:id="rId6"/>
    <p:sldId id="356" r:id="rId7"/>
    <p:sldId id="325" r:id="rId8"/>
    <p:sldId id="357" r:id="rId9"/>
    <p:sldId id="36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8" r:id="rId18"/>
    <p:sldId id="333" r:id="rId19"/>
    <p:sldId id="359" r:id="rId20"/>
    <p:sldId id="334" r:id="rId21"/>
    <p:sldId id="360" r:id="rId22"/>
    <p:sldId id="366" r:id="rId23"/>
    <p:sldId id="368" r:id="rId24"/>
    <p:sldId id="369" r:id="rId25"/>
    <p:sldId id="370" r:id="rId26"/>
    <p:sldId id="335" r:id="rId27"/>
    <p:sldId id="361" r:id="rId28"/>
    <p:sldId id="336" r:id="rId29"/>
    <p:sldId id="337" r:id="rId30"/>
    <p:sldId id="341" r:id="rId31"/>
    <p:sldId id="338" r:id="rId32"/>
    <p:sldId id="339" r:id="rId33"/>
    <p:sldId id="342" r:id="rId34"/>
    <p:sldId id="340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18" r:id="rId44"/>
    <p:sldId id="322" r:id="rId45"/>
    <p:sldId id="363" r:id="rId46"/>
  </p:sldIdLst>
  <p:sldSz cx="18288000" cy="10287000"/>
  <p:notesSz cx="10287000" cy="18288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나눔스퀘어라운드 Bold" panose="020B0600000101010101" pitchFamily="50" charset="-127"/>
      <p:bold r:id="rId52"/>
    </p:embeddedFont>
    <p:embeddedFont>
      <p:font typeface="나눔스퀘어라운드 Regular" panose="020B0600000101010101" pitchFamily="50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CDB"/>
    <a:srgbClr val="448BB0"/>
    <a:srgbClr val="263238"/>
    <a:srgbClr val="65C0ED"/>
    <a:srgbClr val="12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80267" autoAdjust="0"/>
  </p:normalViewPr>
  <p:slideViewPr>
    <p:cSldViewPr>
      <p:cViewPr varScale="1">
        <p:scale>
          <a:sx n="43" d="100"/>
          <a:sy n="43" d="100"/>
        </p:scale>
        <p:origin x="15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9E8-CF4B-4255-9070-858CF18E1EF7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F116-B261-4C6A-9D91-7661FD413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1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6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3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4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20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56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6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4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5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9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1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1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4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7C0CAC-8E01-4C20-B7D9-3CD3E05D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70E27-7CEA-4DBB-8678-BE7E95BE0B28}"/>
              </a:ext>
            </a:extLst>
          </p:cNvPr>
          <p:cNvSpPr/>
          <p:nvPr userDrawn="1"/>
        </p:nvSpPr>
        <p:spPr>
          <a:xfrm>
            <a:off x="381000" y="366956"/>
            <a:ext cx="152400" cy="555006"/>
          </a:xfrm>
          <a:prstGeom prst="rect">
            <a:avLst/>
          </a:prstGeom>
          <a:solidFill>
            <a:srgbClr val="4F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7962-49EF-476D-A75D-4AF404513668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8A0F4-10A3-4AD0-8344-DB35C50ED253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990950-6D73-4502-A99C-772080C8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3DC43-2248-42DF-8E7F-D82B77FC727B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F2156-C2EE-4D54-862B-B6E6BB4D520A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C11345-E41B-47E3-98D0-2CC7794B2B07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1EE537-4A32-40A2-8D72-6187A8536665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2D38-7ECE-43D9-9164-0F414B52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30400" y="9639300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A4FA1-2F91-424A-B259-D37841676080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3D51E-B58B-43F4-B4D5-0FE2C8E56E39}" type="datetime1">
              <a:rPr lang="en-US" altLang="ko-KR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E7FBEC-59CD-4C2F-8520-04495775C3F3}"/>
              </a:ext>
            </a:extLst>
          </p:cNvPr>
          <p:cNvCxnSpPr>
            <a:cxnSpLocks/>
          </p:cNvCxnSpPr>
          <p:nvPr userDrawn="1"/>
        </p:nvCxnSpPr>
        <p:spPr>
          <a:xfrm>
            <a:off x="533400" y="9486900"/>
            <a:ext cx="1717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7FCE15A-827E-4463-A4C3-EC2C0F8A5A8E}"/>
              </a:ext>
            </a:extLst>
          </p:cNvPr>
          <p:cNvGrpSpPr/>
          <p:nvPr userDrawn="1"/>
        </p:nvGrpSpPr>
        <p:grpSpPr>
          <a:xfrm>
            <a:off x="16800221" y="321294"/>
            <a:ext cx="941599" cy="941599"/>
            <a:chOff x="16800221" y="321294"/>
            <a:chExt cx="941599" cy="941599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EA6279B6-60F0-4631-A6A1-298E3B11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0221" y="321294"/>
              <a:ext cx="941599" cy="9415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queue/?kw=queu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python.org/3/library/collections.html#collections.dequ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0866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494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hyperlink" Target="https://school.programmers.co.kr/learn/courses/30/lessons/42586" TargetMode="External"/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10757" TargetMode="External"/><Relationship Id="rId5" Type="http://schemas.openxmlformats.org/officeDocument/2006/relationships/hyperlink" Target="https://www.acmicpc.net/problem/1918" TargetMode="External"/><Relationship Id="rId4" Type="http://schemas.openxmlformats.org/officeDocument/2006/relationships/hyperlink" Target="https://www.acmicpc.net/problem/494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?kw=st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EAB119A-DC7C-46B0-9603-7D29BB14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0E1A7-C505-4B51-842D-6F7C74663B72}"/>
              </a:ext>
            </a:extLst>
          </p:cNvPr>
          <p:cNvSpPr txBox="1"/>
          <p:nvPr/>
        </p:nvSpPr>
        <p:spPr>
          <a:xfrm>
            <a:off x="406755" y="33289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알튜비튜</a:t>
            </a:r>
            <a:endParaRPr lang="en-US" altLang="ko-KR" sz="72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r>
              <a:rPr lang="ko-KR" altLang="en-US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스택</a:t>
            </a:r>
            <a:r>
              <a:rPr lang="en-US" altLang="ko-KR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, </a:t>
            </a:r>
            <a:r>
              <a:rPr lang="ko-KR" altLang="en-US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큐</a:t>
            </a:r>
            <a:r>
              <a:rPr lang="en-US" altLang="ko-KR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, </a:t>
            </a:r>
            <a:r>
              <a:rPr lang="ko-KR" altLang="en-US" sz="72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덱</a:t>
            </a:r>
            <a:endParaRPr lang="ko-KR" altLang="en-US" sz="72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12DD6-69C3-48B2-B354-9AF80A2394C9}"/>
              </a:ext>
            </a:extLst>
          </p:cNvPr>
          <p:cNvSpPr txBox="1"/>
          <p:nvPr/>
        </p:nvSpPr>
        <p:spPr>
          <a:xfrm>
            <a:off x="406754" y="3008040"/>
            <a:ext cx="1262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오늘은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STL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제공하는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container adaptor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queue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그리고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sequence container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deque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대해 알아봅니다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가장 대표적이면서 가장 중요하기도 한 자료구조들 입니다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일상 속 큐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8" name="그래픽 7" descr="아시아 절 단색으로 채워진">
            <a:extLst>
              <a:ext uri="{FF2B5EF4-FFF2-40B4-BE49-F238E27FC236}">
                <a16:creationId xmlns:a16="http://schemas.microsoft.com/office/drawing/2014/main" id="{A0BDDAEB-2B05-46DC-8A92-CD4CB385C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151" y="1409700"/>
            <a:ext cx="2514600" cy="2514600"/>
          </a:xfrm>
          <a:prstGeom prst="rect">
            <a:avLst/>
          </a:prstGeom>
        </p:spPr>
      </p:pic>
      <p:pic>
        <p:nvPicPr>
          <p:cNvPr id="9" name="그래픽 8" descr="그룹 단색으로 채워진">
            <a:extLst>
              <a:ext uri="{FF2B5EF4-FFF2-40B4-BE49-F238E27FC236}">
                <a16:creationId xmlns:a16="http://schemas.microsoft.com/office/drawing/2014/main" id="{C6881BE9-010A-49F8-9289-F34CE1803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5403" y="1403444"/>
            <a:ext cx="2885106" cy="2885106"/>
          </a:xfrm>
          <a:prstGeom prst="rect">
            <a:avLst/>
          </a:prstGeom>
        </p:spPr>
      </p:pic>
      <p:pic>
        <p:nvPicPr>
          <p:cNvPr id="10" name="Picture 4" descr="비행기 모드&amp;#39;에 뚫린 백신 예약시스템…중장년층은 무한대기 | 서울신문">
            <a:extLst>
              <a:ext uri="{FF2B5EF4-FFF2-40B4-BE49-F238E27FC236}">
                <a16:creationId xmlns:a16="http://schemas.microsoft.com/office/drawing/2014/main" id="{09A97DC6-424C-496D-8A89-4F044989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72" y="2237664"/>
            <a:ext cx="8324850" cy="688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롯데월드 대기시간 확인 방법과 많이 안기다려도 되는 어트랙션, 공연들 : 네이버 블로그">
            <a:extLst>
              <a:ext uri="{FF2B5EF4-FFF2-40B4-BE49-F238E27FC236}">
                <a16:creationId xmlns:a16="http://schemas.microsoft.com/office/drawing/2014/main" id="{50987550-CAB1-468A-9831-265E3A9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5" b="23881"/>
          <a:stretch/>
        </p:blipFill>
        <p:spPr bwMode="auto">
          <a:xfrm>
            <a:off x="914400" y="5436044"/>
            <a:ext cx="524041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이화여대 수강신청 시스템::">
            <a:extLst>
              <a:ext uri="{FF2B5EF4-FFF2-40B4-BE49-F238E27FC236}">
                <a16:creationId xmlns:a16="http://schemas.microsoft.com/office/drawing/2014/main" id="{A3F61A31-0710-40FF-A15E-09519E44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24300"/>
            <a:ext cx="38481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63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큐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CA6B1-7701-451E-8BE9-C2B79FB6645D}"/>
              </a:ext>
            </a:extLst>
          </p:cNvPr>
          <p:cNvSpPr txBox="1"/>
          <p:nvPr/>
        </p:nvSpPr>
        <p:spPr>
          <a:xfrm>
            <a:off x="1828800" y="520234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Queue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64F9E-42FA-495E-86A9-D2F5454C30B3}"/>
              </a:ext>
            </a:extLst>
          </p:cNvPr>
          <p:cNvSpPr txBox="1"/>
          <p:nvPr/>
        </p:nvSpPr>
        <p:spPr>
          <a:xfrm>
            <a:off x="1828800" y="605790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FIFO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First In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First Out)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자료의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왼쪽 끝 위치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오른쪽 끝 위치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 연산이 이루어짐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연산에 대한 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O(1)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이루어지는 위치를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front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이루어지는 위치를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rear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부름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삭제는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dequeue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삽입은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enqueue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A03D319-D81A-4E4A-8BF5-1A971AF7219D}"/>
              </a:ext>
            </a:extLst>
          </p:cNvPr>
          <p:cNvCxnSpPr>
            <a:cxnSpLocks/>
          </p:cNvCxnSpPr>
          <p:nvPr/>
        </p:nvCxnSpPr>
        <p:spPr>
          <a:xfrm rot="5400000">
            <a:off x="13302053" y="2183289"/>
            <a:ext cx="807903" cy="1569451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BF33518-1D2B-4E8F-A2CC-B252EA1673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0893" y="3367482"/>
            <a:ext cx="1232801" cy="959006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FA28F7-BAAF-4AB5-BBE0-461152018A31}"/>
              </a:ext>
            </a:extLst>
          </p:cNvPr>
          <p:cNvCxnSpPr>
            <a:cxnSpLocks/>
          </p:cNvCxnSpPr>
          <p:nvPr/>
        </p:nvCxnSpPr>
        <p:spPr>
          <a:xfrm rot="5400000">
            <a:off x="5759350" y="2631365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F76CB7-B889-41E4-9807-BFD6D2DF0035}"/>
              </a:ext>
            </a:extLst>
          </p:cNvPr>
          <p:cNvSpPr txBox="1"/>
          <p:nvPr/>
        </p:nvSpPr>
        <p:spPr>
          <a:xfrm>
            <a:off x="5330845" y="1800368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22187-2AF4-44E8-ACCC-36BF349A5A6A}"/>
              </a:ext>
            </a:extLst>
          </p:cNvPr>
          <p:cNvSpPr txBox="1"/>
          <p:nvPr/>
        </p:nvSpPr>
        <p:spPr>
          <a:xfrm>
            <a:off x="2720525" y="3127269"/>
            <a:ext cx="2360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B9D7A-3ABF-4DB7-B415-E11DC07FE133}"/>
              </a:ext>
            </a:extLst>
          </p:cNvPr>
          <p:cNvSpPr txBox="1"/>
          <p:nvPr/>
        </p:nvSpPr>
        <p:spPr>
          <a:xfrm>
            <a:off x="13290703" y="3136537"/>
            <a:ext cx="3016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C983C9DE-61F0-4E45-94D0-54211EAA2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2345"/>
              </p:ext>
            </p:extLst>
          </p:nvPr>
        </p:nvGraphicFramePr>
        <p:xfrm>
          <a:off x="5545297" y="2968015"/>
          <a:ext cx="7405552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160231579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684715718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273255872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102420691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838EF0B-8C9E-44A2-8580-5B9C499FD0B3}"/>
              </a:ext>
            </a:extLst>
          </p:cNvPr>
          <p:cNvSpPr>
            <a:spLocks noChangeAspect="1"/>
          </p:cNvSpPr>
          <p:nvPr/>
        </p:nvSpPr>
        <p:spPr>
          <a:xfrm>
            <a:off x="5711846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8F8182-33F6-417E-A054-F760C336A8FA}"/>
              </a:ext>
            </a:extLst>
          </p:cNvPr>
          <p:cNvSpPr>
            <a:spLocks noChangeAspect="1"/>
          </p:cNvSpPr>
          <p:nvPr/>
        </p:nvSpPr>
        <p:spPr>
          <a:xfrm>
            <a:off x="6751350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D23C5DB-4816-408C-A022-FE38B950527E}"/>
              </a:ext>
            </a:extLst>
          </p:cNvPr>
          <p:cNvSpPr>
            <a:spLocks noChangeAspect="1"/>
          </p:cNvSpPr>
          <p:nvPr/>
        </p:nvSpPr>
        <p:spPr>
          <a:xfrm>
            <a:off x="7810190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B46D1A-4DF7-494C-AFA6-CE064C442F11}"/>
              </a:ext>
            </a:extLst>
          </p:cNvPr>
          <p:cNvSpPr>
            <a:spLocks noChangeAspect="1"/>
          </p:cNvSpPr>
          <p:nvPr/>
        </p:nvSpPr>
        <p:spPr>
          <a:xfrm>
            <a:off x="8849694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16AA013-61C2-4147-A4F6-D01E2C89B419}"/>
              </a:ext>
            </a:extLst>
          </p:cNvPr>
          <p:cNvSpPr>
            <a:spLocks noChangeAspect="1"/>
          </p:cNvSpPr>
          <p:nvPr/>
        </p:nvSpPr>
        <p:spPr>
          <a:xfrm>
            <a:off x="9927907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0D978-9D61-4770-B393-BD447CC9FC6C}"/>
              </a:ext>
            </a:extLst>
          </p:cNvPr>
          <p:cNvSpPr>
            <a:spLocks noChangeAspect="1"/>
          </p:cNvSpPr>
          <p:nvPr/>
        </p:nvSpPr>
        <p:spPr>
          <a:xfrm>
            <a:off x="10967411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A0D5DB-A4C9-48E7-BC89-3EAABBFFED16}"/>
              </a:ext>
            </a:extLst>
          </p:cNvPr>
          <p:cNvSpPr>
            <a:spLocks noChangeAspect="1"/>
          </p:cNvSpPr>
          <p:nvPr/>
        </p:nvSpPr>
        <p:spPr>
          <a:xfrm>
            <a:off x="12030812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5D2179-485F-4C0F-AC63-085CA4B663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091910" y="4183635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73BDDC-0F9E-4FC2-8620-546760695E1E}"/>
              </a:ext>
            </a:extLst>
          </p:cNvPr>
          <p:cNvSpPr txBox="1"/>
          <p:nvPr/>
        </p:nvSpPr>
        <p:spPr>
          <a:xfrm>
            <a:off x="11666559" y="4390173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16027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배열로 크기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큐 구현하기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E26AD2-C13C-4104-A0B4-8407A4EA460F}"/>
              </a:ext>
            </a:extLst>
          </p:cNvPr>
          <p:cNvCxnSpPr>
            <a:cxnSpLocks/>
          </p:cNvCxnSpPr>
          <p:nvPr/>
        </p:nvCxnSpPr>
        <p:spPr>
          <a:xfrm rot="5400000">
            <a:off x="5610808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8783B-FECE-4310-A46A-16030D2A1197}"/>
              </a:ext>
            </a:extLst>
          </p:cNvPr>
          <p:cNvSpPr txBox="1"/>
          <p:nvPr/>
        </p:nvSpPr>
        <p:spPr>
          <a:xfrm>
            <a:off x="5182303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B2A427E7-2E9F-4A4D-A539-440CBF5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91659"/>
              </p:ext>
            </p:extLst>
          </p:nvPr>
        </p:nvGraphicFramePr>
        <p:xfrm>
          <a:off x="5396755" y="3034547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0D63A4FA-32E3-459F-A6E7-D108F2759421}"/>
              </a:ext>
            </a:extLst>
          </p:cNvPr>
          <p:cNvSpPr>
            <a:spLocks noChangeAspect="1"/>
          </p:cNvSpPr>
          <p:nvPr/>
        </p:nvSpPr>
        <p:spPr>
          <a:xfrm>
            <a:off x="5563304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DC0B30-B93C-4BC6-AD77-8BF15585D23B}"/>
              </a:ext>
            </a:extLst>
          </p:cNvPr>
          <p:cNvSpPr>
            <a:spLocks noChangeAspect="1"/>
          </p:cNvSpPr>
          <p:nvPr/>
        </p:nvSpPr>
        <p:spPr>
          <a:xfrm>
            <a:off x="6602808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76EDCF-0854-434D-BD47-30CF32223908}"/>
              </a:ext>
            </a:extLst>
          </p:cNvPr>
          <p:cNvCxnSpPr>
            <a:cxnSpLocks/>
          </p:cNvCxnSpPr>
          <p:nvPr/>
        </p:nvCxnSpPr>
        <p:spPr>
          <a:xfrm rot="5400000">
            <a:off x="6647158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FBF678-F68A-49FB-A416-149511A86BAD}"/>
              </a:ext>
            </a:extLst>
          </p:cNvPr>
          <p:cNvSpPr txBox="1"/>
          <p:nvPr/>
        </p:nvSpPr>
        <p:spPr>
          <a:xfrm>
            <a:off x="6298705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250B99-81B6-4C87-91E9-5553B9177097}"/>
              </a:ext>
            </a:extLst>
          </p:cNvPr>
          <p:cNvCxnSpPr>
            <a:cxnSpLocks/>
          </p:cNvCxnSpPr>
          <p:nvPr/>
        </p:nvCxnSpPr>
        <p:spPr>
          <a:xfrm rot="5400000">
            <a:off x="10043853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5BA542-E88D-485A-9786-F529CFDD6E53}"/>
              </a:ext>
            </a:extLst>
          </p:cNvPr>
          <p:cNvSpPr txBox="1"/>
          <p:nvPr/>
        </p:nvSpPr>
        <p:spPr>
          <a:xfrm>
            <a:off x="9615348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40" name="표 8">
            <a:extLst>
              <a:ext uri="{FF2B5EF4-FFF2-40B4-BE49-F238E27FC236}">
                <a16:creationId xmlns:a16="http://schemas.microsoft.com/office/drawing/2014/main" id="{1FEB5801-C856-4D98-8572-DE4DEB2B4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673"/>
              </p:ext>
            </p:extLst>
          </p:nvPr>
        </p:nvGraphicFramePr>
        <p:xfrm>
          <a:off x="9829800" y="3034547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A9DD4DA7-1638-442C-B00B-B1392AB7CBCD}"/>
              </a:ext>
            </a:extLst>
          </p:cNvPr>
          <p:cNvSpPr>
            <a:spLocks noChangeAspect="1"/>
          </p:cNvSpPr>
          <p:nvPr/>
        </p:nvSpPr>
        <p:spPr>
          <a:xfrm>
            <a:off x="9996349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836C047-BC20-43D2-9D7B-87D67746F2C3}"/>
              </a:ext>
            </a:extLst>
          </p:cNvPr>
          <p:cNvSpPr>
            <a:spLocks noChangeAspect="1"/>
          </p:cNvSpPr>
          <p:nvPr/>
        </p:nvSpPr>
        <p:spPr>
          <a:xfrm>
            <a:off x="11035853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7D276D-A65B-44A8-97DC-9FAE7A615419}"/>
              </a:ext>
            </a:extLst>
          </p:cNvPr>
          <p:cNvSpPr>
            <a:spLocks noChangeAspect="1"/>
          </p:cNvSpPr>
          <p:nvPr/>
        </p:nvSpPr>
        <p:spPr>
          <a:xfrm>
            <a:off x="12094693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703B02-5AF4-4CD9-BE3C-01F9B72B9654}"/>
              </a:ext>
            </a:extLst>
          </p:cNvPr>
          <p:cNvCxnSpPr>
            <a:cxnSpLocks/>
          </p:cNvCxnSpPr>
          <p:nvPr/>
        </p:nvCxnSpPr>
        <p:spPr>
          <a:xfrm rot="5400000">
            <a:off x="12158376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EAC885-AFDD-42F0-8361-2A47307C7BFB}"/>
              </a:ext>
            </a:extLst>
          </p:cNvPr>
          <p:cNvSpPr txBox="1"/>
          <p:nvPr/>
        </p:nvSpPr>
        <p:spPr>
          <a:xfrm>
            <a:off x="11733025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13D3E0-B086-4ED4-9E68-CC01D06521FC}"/>
              </a:ext>
            </a:extLst>
          </p:cNvPr>
          <p:cNvSpPr txBox="1"/>
          <p:nvPr/>
        </p:nvSpPr>
        <p:spPr>
          <a:xfrm>
            <a:off x="9829800" y="3972002"/>
            <a:ext cx="3173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 (Full)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4980FFA-DD8D-46C9-BDE7-59910F9B9679}"/>
              </a:ext>
            </a:extLst>
          </p:cNvPr>
          <p:cNvCxnSpPr>
            <a:cxnSpLocks/>
          </p:cNvCxnSpPr>
          <p:nvPr/>
        </p:nvCxnSpPr>
        <p:spPr>
          <a:xfrm rot="5400000">
            <a:off x="6646795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24B57A-7B87-4B2C-B3D0-618DF5C57442}"/>
              </a:ext>
            </a:extLst>
          </p:cNvPr>
          <p:cNvSpPr txBox="1"/>
          <p:nvPr/>
        </p:nvSpPr>
        <p:spPr>
          <a:xfrm>
            <a:off x="6218290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49" name="표 8">
            <a:extLst>
              <a:ext uri="{FF2B5EF4-FFF2-40B4-BE49-F238E27FC236}">
                <a16:creationId xmlns:a16="http://schemas.microsoft.com/office/drawing/2014/main" id="{BB0B7E41-7F1D-4B4E-A60A-03F076ED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92583"/>
              </p:ext>
            </p:extLst>
          </p:nvPr>
        </p:nvGraphicFramePr>
        <p:xfrm>
          <a:off x="5396755" y="6233556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8FAE762F-1C14-41D3-8407-167FF61E59F9}"/>
              </a:ext>
            </a:extLst>
          </p:cNvPr>
          <p:cNvSpPr>
            <a:spLocks noChangeAspect="1"/>
          </p:cNvSpPr>
          <p:nvPr/>
        </p:nvSpPr>
        <p:spPr>
          <a:xfrm>
            <a:off x="6602808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9D82FF0-6A35-4049-9E99-72DBF42424CE}"/>
              </a:ext>
            </a:extLst>
          </p:cNvPr>
          <p:cNvCxnSpPr>
            <a:cxnSpLocks/>
          </p:cNvCxnSpPr>
          <p:nvPr/>
        </p:nvCxnSpPr>
        <p:spPr>
          <a:xfrm rot="5400000">
            <a:off x="7683145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2E87A8-690D-4D01-A724-0B6E1414A624}"/>
              </a:ext>
            </a:extLst>
          </p:cNvPr>
          <p:cNvSpPr txBox="1"/>
          <p:nvPr/>
        </p:nvSpPr>
        <p:spPr>
          <a:xfrm>
            <a:off x="7334692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DE830C-4ED8-414A-99A8-0C98E49181F9}"/>
              </a:ext>
            </a:extLst>
          </p:cNvPr>
          <p:cNvCxnSpPr>
            <a:cxnSpLocks/>
          </p:cNvCxnSpPr>
          <p:nvPr/>
        </p:nvCxnSpPr>
        <p:spPr>
          <a:xfrm rot="5400000">
            <a:off x="10043853" y="589690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0729F0-E294-45E9-B25C-AA959983F894}"/>
              </a:ext>
            </a:extLst>
          </p:cNvPr>
          <p:cNvSpPr txBox="1"/>
          <p:nvPr/>
        </p:nvSpPr>
        <p:spPr>
          <a:xfrm>
            <a:off x="9615348" y="5065909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55" name="표 8">
            <a:extLst>
              <a:ext uri="{FF2B5EF4-FFF2-40B4-BE49-F238E27FC236}">
                <a16:creationId xmlns:a16="http://schemas.microsoft.com/office/drawing/2014/main" id="{537CB915-D720-42AC-8673-76188948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10863"/>
              </p:ext>
            </p:extLst>
          </p:nvPr>
        </p:nvGraphicFramePr>
        <p:xfrm>
          <a:off x="9829800" y="6233556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9AC825B5-F3F1-4C0C-B222-4629AA4B73DA}"/>
              </a:ext>
            </a:extLst>
          </p:cNvPr>
          <p:cNvSpPr>
            <a:spLocks noChangeAspect="1"/>
          </p:cNvSpPr>
          <p:nvPr/>
        </p:nvSpPr>
        <p:spPr>
          <a:xfrm>
            <a:off x="9996349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DCC09CB-3383-42A3-A038-6099A4807EEF}"/>
              </a:ext>
            </a:extLst>
          </p:cNvPr>
          <p:cNvSpPr>
            <a:spLocks noChangeAspect="1"/>
          </p:cNvSpPr>
          <p:nvPr/>
        </p:nvSpPr>
        <p:spPr>
          <a:xfrm>
            <a:off x="11035853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DB00614-0D5E-4EB8-8343-736EF85CAA68}"/>
              </a:ext>
            </a:extLst>
          </p:cNvPr>
          <p:cNvCxnSpPr>
            <a:cxnSpLocks/>
          </p:cNvCxnSpPr>
          <p:nvPr/>
        </p:nvCxnSpPr>
        <p:spPr>
          <a:xfrm rot="5400000">
            <a:off x="11080203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82F312-4986-45AA-BC6D-3689E8ABBDE0}"/>
              </a:ext>
            </a:extLst>
          </p:cNvPr>
          <p:cNvSpPr txBox="1"/>
          <p:nvPr/>
        </p:nvSpPr>
        <p:spPr>
          <a:xfrm>
            <a:off x="10654852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04B230-011A-45EB-9942-DE14DBE2577A}"/>
              </a:ext>
            </a:extLst>
          </p:cNvPr>
          <p:cNvSpPr txBox="1"/>
          <p:nvPr/>
        </p:nvSpPr>
        <p:spPr>
          <a:xfrm>
            <a:off x="7643790" y="7261341"/>
            <a:ext cx="3173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Dequeue?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2BC142C-58D1-4DE8-8494-11B837FB2703}"/>
              </a:ext>
            </a:extLst>
          </p:cNvPr>
          <p:cNvSpPr>
            <a:spLocks noChangeAspect="1"/>
          </p:cNvSpPr>
          <p:nvPr/>
        </p:nvSpPr>
        <p:spPr>
          <a:xfrm>
            <a:off x="7661648" y="629327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6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배열로 크기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큐 구현하기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E26AD2-C13C-4104-A0B4-8407A4EA460F}"/>
              </a:ext>
            </a:extLst>
          </p:cNvPr>
          <p:cNvCxnSpPr>
            <a:cxnSpLocks/>
          </p:cNvCxnSpPr>
          <p:nvPr/>
        </p:nvCxnSpPr>
        <p:spPr>
          <a:xfrm rot="5400000">
            <a:off x="5610808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8783B-FECE-4310-A46A-16030D2A1197}"/>
              </a:ext>
            </a:extLst>
          </p:cNvPr>
          <p:cNvSpPr txBox="1"/>
          <p:nvPr/>
        </p:nvSpPr>
        <p:spPr>
          <a:xfrm>
            <a:off x="5182303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B2A427E7-2E9F-4A4D-A539-440CBF598CDA}"/>
              </a:ext>
            </a:extLst>
          </p:cNvPr>
          <p:cNvGraphicFramePr>
            <a:graphicFrameLocks noGrp="1"/>
          </p:cNvGraphicFramePr>
          <p:nvPr/>
        </p:nvGraphicFramePr>
        <p:xfrm>
          <a:off x="5396755" y="3034547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0D63A4FA-32E3-459F-A6E7-D108F2759421}"/>
              </a:ext>
            </a:extLst>
          </p:cNvPr>
          <p:cNvSpPr>
            <a:spLocks noChangeAspect="1"/>
          </p:cNvSpPr>
          <p:nvPr/>
        </p:nvSpPr>
        <p:spPr>
          <a:xfrm>
            <a:off x="5563304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DC0B30-B93C-4BC6-AD77-8BF15585D23B}"/>
              </a:ext>
            </a:extLst>
          </p:cNvPr>
          <p:cNvSpPr>
            <a:spLocks noChangeAspect="1"/>
          </p:cNvSpPr>
          <p:nvPr/>
        </p:nvSpPr>
        <p:spPr>
          <a:xfrm>
            <a:off x="6602808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76EDCF-0854-434D-BD47-30CF32223908}"/>
              </a:ext>
            </a:extLst>
          </p:cNvPr>
          <p:cNvCxnSpPr>
            <a:cxnSpLocks/>
          </p:cNvCxnSpPr>
          <p:nvPr/>
        </p:nvCxnSpPr>
        <p:spPr>
          <a:xfrm rot="5400000">
            <a:off x="6647158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FBF678-F68A-49FB-A416-149511A86BAD}"/>
              </a:ext>
            </a:extLst>
          </p:cNvPr>
          <p:cNvSpPr txBox="1"/>
          <p:nvPr/>
        </p:nvSpPr>
        <p:spPr>
          <a:xfrm>
            <a:off x="6298705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250B99-81B6-4C87-91E9-5553B9177097}"/>
              </a:ext>
            </a:extLst>
          </p:cNvPr>
          <p:cNvCxnSpPr>
            <a:cxnSpLocks/>
          </p:cNvCxnSpPr>
          <p:nvPr/>
        </p:nvCxnSpPr>
        <p:spPr>
          <a:xfrm rot="5400000">
            <a:off x="10043853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5BA542-E88D-485A-9786-F529CFDD6E53}"/>
              </a:ext>
            </a:extLst>
          </p:cNvPr>
          <p:cNvSpPr txBox="1"/>
          <p:nvPr/>
        </p:nvSpPr>
        <p:spPr>
          <a:xfrm>
            <a:off x="9615348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40" name="표 8">
            <a:extLst>
              <a:ext uri="{FF2B5EF4-FFF2-40B4-BE49-F238E27FC236}">
                <a16:creationId xmlns:a16="http://schemas.microsoft.com/office/drawing/2014/main" id="{1FEB5801-C856-4D98-8572-DE4DEB2B41D2}"/>
              </a:ext>
            </a:extLst>
          </p:cNvPr>
          <p:cNvGraphicFramePr>
            <a:graphicFrameLocks noGrp="1"/>
          </p:cNvGraphicFramePr>
          <p:nvPr/>
        </p:nvGraphicFramePr>
        <p:xfrm>
          <a:off x="9829800" y="3034547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A9DD4DA7-1638-442C-B00B-B1392AB7CBCD}"/>
              </a:ext>
            </a:extLst>
          </p:cNvPr>
          <p:cNvSpPr>
            <a:spLocks noChangeAspect="1"/>
          </p:cNvSpPr>
          <p:nvPr/>
        </p:nvSpPr>
        <p:spPr>
          <a:xfrm>
            <a:off x="9996349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836C047-BC20-43D2-9D7B-87D67746F2C3}"/>
              </a:ext>
            </a:extLst>
          </p:cNvPr>
          <p:cNvSpPr>
            <a:spLocks noChangeAspect="1"/>
          </p:cNvSpPr>
          <p:nvPr/>
        </p:nvSpPr>
        <p:spPr>
          <a:xfrm>
            <a:off x="11035853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7D276D-A65B-44A8-97DC-9FAE7A615419}"/>
              </a:ext>
            </a:extLst>
          </p:cNvPr>
          <p:cNvSpPr>
            <a:spLocks noChangeAspect="1"/>
          </p:cNvSpPr>
          <p:nvPr/>
        </p:nvSpPr>
        <p:spPr>
          <a:xfrm>
            <a:off x="12094693" y="309303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703B02-5AF4-4CD9-BE3C-01F9B72B9654}"/>
              </a:ext>
            </a:extLst>
          </p:cNvPr>
          <p:cNvCxnSpPr>
            <a:cxnSpLocks/>
          </p:cNvCxnSpPr>
          <p:nvPr/>
        </p:nvCxnSpPr>
        <p:spPr>
          <a:xfrm rot="5400000">
            <a:off x="12158376" y="2697897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EAC885-AFDD-42F0-8361-2A47307C7BFB}"/>
              </a:ext>
            </a:extLst>
          </p:cNvPr>
          <p:cNvSpPr txBox="1"/>
          <p:nvPr/>
        </p:nvSpPr>
        <p:spPr>
          <a:xfrm>
            <a:off x="11733025" y="186690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13D3E0-B086-4ED4-9E68-CC01D06521FC}"/>
              </a:ext>
            </a:extLst>
          </p:cNvPr>
          <p:cNvSpPr txBox="1"/>
          <p:nvPr/>
        </p:nvSpPr>
        <p:spPr>
          <a:xfrm>
            <a:off x="9829800" y="3972002"/>
            <a:ext cx="3173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 (Full)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4980FFA-DD8D-46C9-BDE7-59910F9B9679}"/>
              </a:ext>
            </a:extLst>
          </p:cNvPr>
          <p:cNvCxnSpPr>
            <a:cxnSpLocks/>
          </p:cNvCxnSpPr>
          <p:nvPr/>
        </p:nvCxnSpPr>
        <p:spPr>
          <a:xfrm rot="5400000">
            <a:off x="6646795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24B57A-7B87-4B2C-B3D0-618DF5C57442}"/>
              </a:ext>
            </a:extLst>
          </p:cNvPr>
          <p:cNvSpPr txBox="1"/>
          <p:nvPr/>
        </p:nvSpPr>
        <p:spPr>
          <a:xfrm>
            <a:off x="6218290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49" name="표 8">
            <a:extLst>
              <a:ext uri="{FF2B5EF4-FFF2-40B4-BE49-F238E27FC236}">
                <a16:creationId xmlns:a16="http://schemas.microsoft.com/office/drawing/2014/main" id="{BB0B7E41-7F1D-4B4E-A60A-03F076EDB685}"/>
              </a:ext>
            </a:extLst>
          </p:cNvPr>
          <p:cNvGraphicFramePr>
            <a:graphicFrameLocks noGrp="1"/>
          </p:cNvGraphicFramePr>
          <p:nvPr/>
        </p:nvGraphicFramePr>
        <p:xfrm>
          <a:off x="5396755" y="6233556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8FAE762F-1C14-41D3-8407-167FF61E59F9}"/>
              </a:ext>
            </a:extLst>
          </p:cNvPr>
          <p:cNvSpPr>
            <a:spLocks noChangeAspect="1"/>
          </p:cNvSpPr>
          <p:nvPr/>
        </p:nvSpPr>
        <p:spPr>
          <a:xfrm>
            <a:off x="6602808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9D82FF0-6A35-4049-9E99-72DBF42424CE}"/>
              </a:ext>
            </a:extLst>
          </p:cNvPr>
          <p:cNvCxnSpPr>
            <a:cxnSpLocks/>
          </p:cNvCxnSpPr>
          <p:nvPr/>
        </p:nvCxnSpPr>
        <p:spPr>
          <a:xfrm rot="5400000">
            <a:off x="7683145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2E87A8-690D-4D01-A724-0B6E1414A624}"/>
              </a:ext>
            </a:extLst>
          </p:cNvPr>
          <p:cNvSpPr txBox="1"/>
          <p:nvPr/>
        </p:nvSpPr>
        <p:spPr>
          <a:xfrm>
            <a:off x="7334692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DE830C-4ED8-414A-99A8-0C98E49181F9}"/>
              </a:ext>
            </a:extLst>
          </p:cNvPr>
          <p:cNvCxnSpPr>
            <a:cxnSpLocks/>
          </p:cNvCxnSpPr>
          <p:nvPr/>
        </p:nvCxnSpPr>
        <p:spPr>
          <a:xfrm rot="5400000">
            <a:off x="10043853" y="589690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0729F0-E294-45E9-B25C-AA959983F894}"/>
              </a:ext>
            </a:extLst>
          </p:cNvPr>
          <p:cNvSpPr txBox="1"/>
          <p:nvPr/>
        </p:nvSpPr>
        <p:spPr>
          <a:xfrm>
            <a:off x="9615348" y="5065909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graphicFrame>
        <p:nvGraphicFramePr>
          <p:cNvPr id="55" name="표 8">
            <a:extLst>
              <a:ext uri="{FF2B5EF4-FFF2-40B4-BE49-F238E27FC236}">
                <a16:creationId xmlns:a16="http://schemas.microsoft.com/office/drawing/2014/main" id="{537CB915-D720-42AC-8673-761889482CCE}"/>
              </a:ext>
            </a:extLst>
          </p:cNvPr>
          <p:cNvGraphicFramePr>
            <a:graphicFrameLocks noGrp="1"/>
          </p:cNvGraphicFramePr>
          <p:nvPr/>
        </p:nvGraphicFramePr>
        <p:xfrm>
          <a:off x="9829800" y="6233556"/>
          <a:ext cx="3173808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9AC825B5-F3F1-4C0C-B222-4629AA4B73DA}"/>
              </a:ext>
            </a:extLst>
          </p:cNvPr>
          <p:cNvSpPr>
            <a:spLocks noChangeAspect="1"/>
          </p:cNvSpPr>
          <p:nvPr/>
        </p:nvSpPr>
        <p:spPr>
          <a:xfrm>
            <a:off x="9996349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DCC09CB-3383-42A3-A038-6099A4807EEF}"/>
              </a:ext>
            </a:extLst>
          </p:cNvPr>
          <p:cNvSpPr>
            <a:spLocks noChangeAspect="1"/>
          </p:cNvSpPr>
          <p:nvPr/>
        </p:nvSpPr>
        <p:spPr>
          <a:xfrm>
            <a:off x="11035853" y="629204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DB00614-0D5E-4EB8-8343-736EF85CAA68}"/>
              </a:ext>
            </a:extLst>
          </p:cNvPr>
          <p:cNvCxnSpPr>
            <a:cxnSpLocks/>
          </p:cNvCxnSpPr>
          <p:nvPr/>
        </p:nvCxnSpPr>
        <p:spPr>
          <a:xfrm rot="5400000">
            <a:off x="11080203" y="588484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82F312-4986-45AA-BC6D-3689E8ABBDE0}"/>
              </a:ext>
            </a:extLst>
          </p:cNvPr>
          <p:cNvSpPr txBox="1"/>
          <p:nvPr/>
        </p:nvSpPr>
        <p:spPr>
          <a:xfrm>
            <a:off x="10654852" y="505385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04B230-011A-45EB-9942-DE14DBE2577A}"/>
              </a:ext>
            </a:extLst>
          </p:cNvPr>
          <p:cNvSpPr txBox="1"/>
          <p:nvPr/>
        </p:nvSpPr>
        <p:spPr>
          <a:xfrm>
            <a:off x="7643790" y="7261341"/>
            <a:ext cx="3173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Dequeue?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2BC142C-58D1-4DE8-8494-11B837FB2703}"/>
              </a:ext>
            </a:extLst>
          </p:cNvPr>
          <p:cNvSpPr>
            <a:spLocks noChangeAspect="1"/>
          </p:cNvSpPr>
          <p:nvPr/>
        </p:nvSpPr>
        <p:spPr>
          <a:xfrm>
            <a:off x="7661648" y="629327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DA68C5-3D71-4CC3-847B-ADDF67B5E196}"/>
              </a:ext>
            </a:extLst>
          </p:cNvPr>
          <p:cNvSpPr txBox="1"/>
          <p:nvPr/>
        </p:nvSpPr>
        <p:spPr>
          <a:xfrm>
            <a:off x="2056257" y="8247102"/>
            <a:ext cx="14173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Dequeue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연산마다 배열의 모든 원소를 한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칸씩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옮기는 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비효율적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9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배열로 크기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큐 구현하기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67F0FD1-4B85-4BC9-BA22-A077D3758C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62940" y="594680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3A885C4-2417-4EBB-BCA3-B0660B310055}"/>
              </a:ext>
            </a:extLst>
          </p:cNvPr>
          <p:cNvSpPr txBox="1"/>
          <p:nvPr/>
        </p:nvSpPr>
        <p:spPr>
          <a:xfrm>
            <a:off x="2337588" y="6283456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1239B0-DE07-4284-9870-5B8E242BCAFE}"/>
              </a:ext>
            </a:extLst>
          </p:cNvPr>
          <p:cNvCxnSpPr>
            <a:cxnSpLocks/>
          </p:cNvCxnSpPr>
          <p:nvPr/>
        </p:nvCxnSpPr>
        <p:spPr>
          <a:xfrm flipV="1">
            <a:off x="2475097" y="4874744"/>
            <a:ext cx="0" cy="6733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B01008C-6E53-4F47-B07A-115A4FA3F05B}"/>
              </a:ext>
            </a:extLst>
          </p:cNvPr>
          <p:cNvSpPr txBox="1"/>
          <p:nvPr/>
        </p:nvSpPr>
        <p:spPr>
          <a:xfrm>
            <a:off x="1741529" y="549219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BEC4B-1822-4BCA-87A6-8875B703D062}"/>
              </a:ext>
            </a:extLst>
          </p:cNvPr>
          <p:cNvSpPr txBox="1"/>
          <p:nvPr/>
        </p:nvSpPr>
        <p:spPr>
          <a:xfrm>
            <a:off x="2575974" y="6948372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E90DCA-0253-4098-827D-3740F165311E}"/>
              </a:ext>
            </a:extLst>
          </p:cNvPr>
          <p:cNvGrpSpPr/>
          <p:nvPr/>
        </p:nvGrpSpPr>
        <p:grpSpPr>
          <a:xfrm>
            <a:off x="2017897" y="258709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69" name="그래픽 68" descr="광 디스크 윤곽선">
              <a:extLst>
                <a:ext uri="{FF2B5EF4-FFF2-40B4-BE49-F238E27FC236}">
                  <a16:creationId xmlns:a16="http://schemas.microsoft.com/office/drawing/2014/main" id="{74086964-DF8B-4D64-A232-DED515B5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787D33-540C-4035-BE98-9CB7AF0AB9AB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8A70CBF-A767-4130-B192-C6E59CB332FB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86BF902-22C0-432F-8883-5F20428B31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271C0DF-00C7-4AB3-89C8-68C139BB4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9CDD2A-87D7-4C8A-A2F9-279DBF3AF1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32044" y="594680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94A478-E066-4453-B9F1-6280B45EAEC5}"/>
              </a:ext>
            </a:extLst>
          </p:cNvPr>
          <p:cNvSpPr txBox="1"/>
          <p:nvPr/>
        </p:nvSpPr>
        <p:spPr>
          <a:xfrm>
            <a:off x="7706692" y="6283456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35E79B-F638-42A1-A060-A3EE94CB4E12}"/>
              </a:ext>
            </a:extLst>
          </p:cNvPr>
          <p:cNvCxnSpPr>
            <a:cxnSpLocks/>
          </p:cNvCxnSpPr>
          <p:nvPr/>
        </p:nvCxnSpPr>
        <p:spPr>
          <a:xfrm>
            <a:off x="7297031" y="3133937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6BDC00-DD52-4F56-8A41-A1A353690E9F}"/>
              </a:ext>
            </a:extLst>
          </p:cNvPr>
          <p:cNvSpPr txBox="1"/>
          <p:nvPr/>
        </p:nvSpPr>
        <p:spPr>
          <a:xfrm>
            <a:off x="6145317" y="269669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E42B24-0B30-45A5-8A05-94F910F3A84E}"/>
              </a:ext>
            </a:extLst>
          </p:cNvPr>
          <p:cNvSpPr txBox="1"/>
          <p:nvPr/>
        </p:nvSpPr>
        <p:spPr>
          <a:xfrm>
            <a:off x="7945078" y="6948372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67A81D-7670-41B7-9728-03E71667C007}"/>
              </a:ext>
            </a:extLst>
          </p:cNvPr>
          <p:cNvGrpSpPr/>
          <p:nvPr/>
        </p:nvGrpSpPr>
        <p:grpSpPr>
          <a:xfrm>
            <a:off x="7387001" y="258709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80" name="그래픽 79" descr="광 디스크 윤곽선">
              <a:extLst>
                <a:ext uri="{FF2B5EF4-FFF2-40B4-BE49-F238E27FC236}">
                  <a16:creationId xmlns:a16="http://schemas.microsoft.com/office/drawing/2014/main" id="{50DFF12B-D824-4CDC-8892-8C630B21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FA6CCFE-F1C2-423C-AE87-CE4DBDC8EF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568328B-8982-43BA-8D68-EBB39B57A122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614FCC2-9309-422A-8100-51599CCA2D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EC10331-A2EE-4C81-A7E9-97DCB05BFF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C3B189AA-159C-445F-89BB-0FF54958575B}"/>
              </a:ext>
            </a:extLst>
          </p:cNvPr>
          <p:cNvSpPr>
            <a:spLocks noChangeAspect="1"/>
          </p:cNvSpPr>
          <p:nvPr/>
        </p:nvSpPr>
        <p:spPr>
          <a:xfrm>
            <a:off x="8154564" y="3378087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200A61-711C-437D-A5D0-05032B2FC6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986360" y="595013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1CD6DCC-1141-432A-B6D5-D7C8268C0F83}"/>
              </a:ext>
            </a:extLst>
          </p:cNvPr>
          <p:cNvSpPr txBox="1"/>
          <p:nvPr/>
        </p:nvSpPr>
        <p:spPr>
          <a:xfrm>
            <a:off x="12561008" y="6286786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6796B-409C-43DD-8031-1F497082D1E2}"/>
              </a:ext>
            </a:extLst>
          </p:cNvPr>
          <p:cNvCxnSpPr>
            <a:cxnSpLocks/>
          </p:cNvCxnSpPr>
          <p:nvPr/>
        </p:nvCxnSpPr>
        <p:spPr>
          <a:xfrm flipH="1">
            <a:off x="15161139" y="3018353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277098-394E-4F91-99B9-FADC1DE3FC6D}"/>
              </a:ext>
            </a:extLst>
          </p:cNvPr>
          <p:cNvSpPr txBox="1"/>
          <p:nvPr/>
        </p:nvSpPr>
        <p:spPr>
          <a:xfrm flipH="1">
            <a:off x="15667931" y="2626361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59920-7DEB-4917-A4BE-324193BC0094}"/>
              </a:ext>
            </a:extLst>
          </p:cNvPr>
          <p:cNvSpPr txBox="1"/>
          <p:nvPr/>
        </p:nvSpPr>
        <p:spPr>
          <a:xfrm>
            <a:off x="12799394" y="6951702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617E22D-619B-4269-8EE0-8627E69D8BE9}"/>
              </a:ext>
            </a:extLst>
          </p:cNvPr>
          <p:cNvGrpSpPr/>
          <p:nvPr/>
        </p:nvGrpSpPr>
        <p:grpSpPr>
          <a:xfrm>
            <a:off x="12241317" y="259042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92" name="그래픽 91" descr="광 디스크 윤곽선">
              <a:extLst>
                <a:ext uri="{FF2B5EF4-FFF2-40B4-BE49-F238E27FC236}">
                  <a16:creationId xmlns:a16="http://schemas.microsoft.com/office/drawing/2014/main" id="{3E1FB2F8-3840-427C-871D-17268E95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81B7B32-CA0D-4ADC-87B5-F7E1F26B2499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D3B6F1D-3F78-4C20-93CE-D919FCDF1491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F7555C-09F1-46D5-8D2E-4F7DE3E2F8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7943FAB-B83D-4745-9F65-7E60CE476B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AF4CBAB0-EFC1-4485-AF99-8E16C3F9E925}"/>
              </a:ext>
            </a:extLst>
          </p:cNvPr>
          <p:cNvSpPr>
            <a:spLocks noChangeAspect="1"/>
          </p:cNvSpPr>
          <p:nvPr/>
        </p:nvSpPr>
        <p:spPr>
          <a:xfrm>
            <a:off x="14391055" y="337581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0B33843-2244-4CEB-B31D-4CF74ABA1B48}"/>
              </a:ext>
            </a:extLst>
          </p:cNvPr>
          <p:cNvSpPr>
            <a:spLocks noChangeAspect="1"/>
          </p:cNvSpPr>
          <p:nvPr/>
        </p:nvSpPr>
        <p:spPr>
          <a:xfrm>
            <a:off x="13003316" y="3378087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7F8F9-CEDD-40E3-912F-D3B6821D7C0C}"/>
              </a:ext>
            </a:extLst>
          </p:cNvPr>
          <p:cNvSpPr txBox="1"/>
          <p:nvPr/>
        </p:nvSpPr>
        <p:spPr>
          <a:xfrm>
            <a:off x="2174339" y="8210504"/>
            <a:ext cx="14173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 == Front : </a:t>
            </a: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17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배열로 크기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큐 구현하기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BEC4B-1822-4BCA-87A6-8875B703D062}"/>
              </a:ext>
            </a:extLst>
          </p:cNvPr>
          <p:cNvSpPr txBox="1"/>
          <p:nvPr/>
        </p:nvSpPr>
        <p:spPr>
          <a:xfrm>
            <a:off x="2602344" y="6948372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Dequeue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E90DCA-0253-4098-827D-3740F165311E}"/>
              </a:ext>
            </a:extLst>
          </p:cNvPr>
          <p:cNvGrpSpPr/>
          <p:nvPr/>
        </p:nvGrpSpPr>
        <p:grpSpPr>
          <a:xfrm>
            <a:off x="2044267" y="258709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69" name="그래픽 68" descr="광 디스크 윤곽선">
              <a:extLst>
                <a:ext uri="{FF2B5EF4-FFF2-40B4-BE49-F238E27FC236}">
                  <a16:creationId xmlns:a16="http://schemas.microsoft.com/office/drawing/2014/main" id="{74086964-DF8B-4D64-A232-DED515B5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787D33-540C-4035-BE98-9CB7AF0AB9AB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8A70CBF-A767-4130-B192-C6E59CB332FB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86BF902-22C0-432F-8883-5F20428B31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271C0DF-00C7-4AB3-89C8-68C139BB4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35E79B-F638-42A1-A060-A3EE94CB4E12}"/>
              </a:ext>
            </a:extLst>
          </p:cNvPr>
          <p:cNvCxnSpPr>
            <a:cxnSpLocks/>
          </p:cNvCxnSpPr>
          <p:nvPr/>
        </p:nvCxnSpPr>
        <p:spPr>
          <a:xfrm>
            <a:off x="7321642" y="3063608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6BDC00-DD52-4F56-8A41-A1A353690E9F}"/>
              </a:ext>
            </a:extLst>
          </p:cNvPr>
          <p:cNvSpPr txBox="1"/>
          <p:nvPr/>
        </p:nvSpPr>
        <p:spPr>
          <a:xfrm>
            <a:off x="6633882" y="2506840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E42B24-0B30-45A5-8A05-94F910F3A84E}"/>
              </a:ext>
            </a:extLst>
          </p:cNvPr>
          <p:cNvSpPr txBox="1"/>
          <p:nvPr/>
        </p:nvSpPr>
        <p:spPr>
          <a:xfrm>
            <a:off x="7971448" y="6948372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67A81D-7670-41B7-9728-03E71667C007}"/>
              </a:ext>
            </a:extLst>
          </p:cNvPr>
          <p:cNvGrpSpPr/>
          <p:nvPr/>
        </p:nvGrpSpPr>
        <p:grpSpPr>
          <a:xfrm>
            <a:off x="7413371" y="258709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80" name="그래픽 79" descr="광 디스크 윤곽선">
              <a:extLst>
                <a:ext uri="{FF2B5EF4-FFF2-40B4-BE49-F238E27FC236}">
                  <a16:creationId xmlns:a16="http://schemas.microsoft.com/office/drawing/2014/main" id="{50DFF12B-D824-4CDC-8892-8C630B21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FA6CCFE-F1C2-423C-AE87-CE4DBDC8EF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568328B-8982-43BA-8D68-EBB39B57A122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614FCC2-9309-422A-8100-51599CCA2D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EC10331-A2EE-4C81-A7E9-97DCB05BFF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C3B189AA-159C-445F-89BB-0FF54958575B}"/>
              </a:ext>
            </a:extLst>
          </p:cNvPr>
          <p:cNvSpPr>
            <a:spLocks noChangeAspect="1"/>
          </p:cNvSpPr>
          <p:nvPr/>
        </p:nvSpPr>
        <p:spPr>
          <a:xfrm>
            <a:off x="9540002" y="3378087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200A61-711C-437D-A5D0-05032B2FC6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012730" y="5950136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1CD6DCC-1141-432A-B6D5-D7C8268C0F83}"/>
              </a:ext>
            </a:extLst>
          </p:cNvPr>
          <p:cNvSpPr txBox="1"/>
          <p:nvPr/>
        </p:nvSpPr>
        <p:spPr>
          <a:xfrm>
            <a:off x="12587378" y="6286786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59920-7DEB-4917-A4BE-324193BC0094}"/>
              </a:ext>
            </a:extLst>
          </p:cNvPr>
          <p:cNvSpPr txBox="1"/>
          <p:nvPr/>
        </p:nvSpPr>
        <p:spPr>
          <a:xfrm>
            <a:off x="12724887" y="6951702"/>
            <a:ext cx="310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Enqueue (Full)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617E22D-619B-4269-8EE0-8627E69D8BE9}"/>
              </a:ext>
            </a:extLst>
          </p:cNvPr>
          <p:cNvGrpSpPr/>
          <p:nvPr/>
        </p:nvGrpSpPr>
        <p:grpSpPr>
          <a:xfrm>
            <a:off x="12267687" y="2590426"/>
            <a:ext cx="3687385" cy="3687385"/>
            <a:chOff x="990600" y="876300"/>
            <a:chExt cx="3687385" cy="3687385"/>
          </a:xfrm>
          <a:solidFill>
            <a:srgbClr val="4FACDB"/>
          </a:solidFill>
        </p:grpSpPr>
        <p:pic>
          <p:nvPicPr>
            <p:cNvPr id="92" name="그래픽 91" descr="광 디스크 윤곽선">
              <a:extLst>
                <a:ext uri="{FF2B5EF4-FFF2-40B4-BE49-F238E27FC236}">
                  <a16:creationId xmlns:a16="http://schemas.microsoft.com/office/drawing/2014/main" id="{3E1FB2F8-3840-427C-871D-17268E95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0" y="876300"/>
              <a:ext cx="3687385" cy="3687385"/>
            </a:xfrm>
            <a:prstGeom prst="rect">
              <a:avLst/>
            </a:prstGeom>
          </p:spPr>
        </p:pic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81B7B32-CA0D-4ADC-87B5-F7E1F26B2499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12808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D3B6F1D-3F78-4C20-93CE-D919FCDF1491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92" y="3223930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F7555C-09F1-46D5-8D2E-4F7DE3E2F8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19668" y="2252379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7943FAB-B83D-4745-9F65-7E60CE476B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5000" y="2227704"/>
              <a:ext cx="0" cy="914400"/>
            </a:xfrm>
            <a:prstGeom prst="line">
              <a:avLst/>
            </a:prstGeom>
            <a:grpFill/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AF4CBAB0-EFC1-4485-AF99-8E16C3F9E925}"/>
              </a:ext>
            </a:extLst>
          </p:cNvPr>
          <p:cNvSpPr>
            <a:spLocks noChangeAspect="1"/>
          </p:cNvSpPr>
          <p:nvPr/>
        </p:nvSpPr>
        <p:spPr>
          <a:xfrm>
            <a:off x="14417425" y="3375811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0B33843-2244-4CEB-B31D-4CF74ABA1B48}"/>
              </a:ext>
            </a:extLst>
          </p:cNvPr>
          <p:cNvSpPr>
            <a:spLocks noChangeAspect="1"/>
          </p:cNvSpPr>
          <p:nvPr/>
        </p:nvSpPr>
        <p:spPr>
          <a:xfrm>
            <a:off x="13029686" y="4691922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D09E8A1-0907-46DD-A667-D06F3766EE60}"/>
              </a:ext>
            </a:extLst>
          </p:cNvPr>
          <p:cNvSpPr>
            <a:spLocks noChangeAspect="1"/>
          </p:cNvSpPr>
          <p:nvPr/>
        </p:nvSpPr>
        <p:spPr>
          <a:xfrm>
            <a:off x="4191647" y="3381846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5C63C8-25BC-4E49-9621-83F38572A7F7}"/>
              </a:ext>
            </a:extLst>
          </p:cNvPr>
          <p:cNvSpPr>
            <a:spLocks noChangeAspect="1"/>
          </p:cNvSpPr>
          <p:nvPr/>
        </p:nvSpPr>
        <p:spPr>
          <a:xfrm>
            <a:off x="9576757" y="4700664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F7581B-7FC5-43D1-803C-2EA4E56BA91D}"/>
              </a:ext>
            </a:extLst>
          </p:cNvPr>
          <p:cNvSpPr>
            <a:spLocks noChangeAspect="1"/>
          </p:cNvSpPr>
          <p:nvPr/>
        </p:nvSpPr>
        <p:spPr>
          <a:xfrm>
            <a:off x="14444228" y="4700664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ACDB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E30CE0-55BF-4BDA-AD98-21151AEA456A}"/>
              </a:ext>
            </a:extLst>
          </p:cNvPr>
          <p:cNvCxnSpPr>
            <a:cxnSpLocks/>
          </p:cNvCxnSpPr>
          <p:nvPr/>
        </p:nvCxnSpPr>
        <p:spPr>
          <a:xfrm>
            <a:off x="2013781" y="3027033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3F5EB7-EFE4-4E21-94F5-01AD9CCBDFF9}"/>
              </a:ext>
            </a:extLst>
          </p:cNvPr>
          <p:cNvSpPr txBox="1"/>
          <p:nvPr/>
        </p:nvSpPr>
        <p:spPr>
          <a:xfrm>
            <a:off x="1026101" y="2551214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2E0E6F1-E22D-4B04-97E3-FE10204BFA87}"/>
              </a:ext>
            </a:extLst>
          </p:cNvPr>
          <p:cNvCxnSpPr>
            <a:cxnSpLocks/>
          </p:cNvCxnSpPr>
          <p:nvPr/>
        </p:nvCxnSpPr>
        <p:spPr>
          <a:xfrm>
            <a:off x="12259312" y="3027033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A2B159-CF62-4999-8247-DF060A23CD64}"/>
              </a:ext>
            </a:extLst>
          </p:cNvPr>
          <p:cNvSpPr txBox="1"/>
          <p:nvPr/>
        </p:nvSpPr>
        <p:spPr>
          <a:xfrm>
            <a:off x="11271632" y="2479508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Front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2C617DE-A271-4F22-9ACC-728CFD457EE4}"/>
              </a:ext>
            </a:extLst>
          </p:cNvPr>
          <p:cNvCxnSpPr>
            <a:cxnSpLocks/>
          </p:cNvCxnSpPr>
          <p:nvPr/>
        </p:nvCxnSpPr>
        <p:spPr>
          <a:xfrm flipH="1">
            <a:off x="5007953" y="2829620"/>
            <a:ext cx="744575" cy="49814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6A9277-046E-4AD0-A9B4-52EAC3305F37}"/>
              </a:ext>
            </a:extLst>
          </p:cNvPr>
          <p:cNvSpPr txBox="1"/>
          <p:nvPr/>
        </p:nvSpPr>
        <p:spPr>
          <a:xfrm flipH="1">
            <a:off x="5061380" y="2260882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26E420-BEA6-4CDB-B9FB-B212529D9C41}"/>
              </a:ext>
            </a:extLst>
          </p:cNvPr>
          <p:cNvCxnSpPr>
            <a:cxnSpLocks/>
          </p:cNvCxnSpPr>
          <p:nvPr/>
        </p:nvCxnSpPr>
        <p:spPr>
          <a:xfrm flipH="1" flipV="1">
            <a:off x="10338757" y="5391926"/>
            <a:ext cx="665700" cy="631315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27758CF-1748-42CF-A45E-426FD35A8163}"/>
              </a:ext>
            </a:extLst>
          </p:cNvPr>
          <p:cNvSpPr txBox="1"/>
          <p:nvPr/>
        </p:nvSpPr>
        <p:spPr>
          <a:xfrm flipH="1">
            <a:off x="10430484" y="6057428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8A0C7-9A63-49B5-B385-1AC8EDBB9FB3}"/>
              </a:ext>
            </a:extLst>
          </p:cNvPr>
          <p:cNvSpPr txBox="1"/>
          <p:nvPr/>
        </p:nvSpPr>
        <p:spPr>
          <a:xfrm>
            <a:off x="2174339" y="8210504"/>
            <a:ext cx="14173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(Rear + 1) % SIZE == Front : </a:t>
            </a:r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Full</a:t>
            </a:r>
            <a:endParaRPr lang="en-US" altLang="ko-KR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14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51" name="Picture 2" descr="글 읽기 - 게시판에 그림/파일 첨부할 수 있습니다">
            <a:hlinkClick r:id="rId3"/>
            <a:extLst>
              <a:ext uri="{FF2B5EF4-FFF2-40B4-BE49-F238E27FC236}">
                <a16:creationId xmlns:a16="http://schemas.microsoft.com/office/drawing/2014/main" id="{2C8906EF-30D9-40B6-A392-0ACAC37C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076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F18AD8-ED99-4A42-AF1A-D8FBA5BE738D}"/>
              </a:ext>
            </a:extLst>
          </p:cNvPr>
          <p:cNvSpPr txBox="1"/>
          <p:nvPr/>
        </p:nvSpPr>
        <p:spPr>
          <a:xfrm>
            <a:off x="1676400" y="1415895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10845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큐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87B518-5B41-4DA9-8750-8FFB8F1D8F89}"/>
              </a:ext>
            </a:extLst>
          </p:cNvPr>
          <p:cNvSpPr txBox="1"/>
          <p:nvPr/>
        </p:nvSpPr>
        <p:spPr>
          <a:xfrm>
            <a:off x="1676400" y="2171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A1101F-1225-4E0F-B454-446A37F8EA7F}"/>
              </a:ext>
            </a:extLst>
          </p:cNvPr>
          <p:cNvSpPr txBox="1"/>
          <p:nvPr/>
        </p:nvSpPr>
        <p:spPr>
          <a:xfrm>
            <a:off x="1676400" y="2978642"/>
            <a:ext cx="1333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다음의 명령을 처리하는 큐 프로그램 만들기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 X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큐에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큐에서 가장 앞에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빼고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큐가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큐에 들어있는 정수의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비었으면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아니라면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front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가장 앞에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큐가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back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큐의 가장 뒤에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큐가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EB2E54-96B2-4AB2-9DFF-A97BA7D877FC}"/>
              </a:ext>
            </a:extLst>
          </p:cNvPr>
          <p:cNvSpPr txBox="1"/>
          <p:nvPr/>
        </p:nvSpPr>
        <p:spPr>
          <a:xfrm>
            <a:off x="1676400" y="6521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B135D-6318-41DD-A7A7-4617A7F3B2C4}"/>
              </a:ext>
            </a:extLst>
          </p:cNvPr>
          <p:cNvSpPr txBox="1"/>
          <p:nvPr/>
        </p:nvSpPr>
        <p:spPr>
          <a:xfrm>
            <a:off x="1676400" y="7328237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명령의 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명령과 함께 주어지는 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k &lt;= 100,000</a:t>
            </a:r>
          </a:p>
        </p:txBody>
      </p:sp>
    </p:spTree>
    <p:extLst>
      <p:ext uri="{BB962C8B-B14F-4D97-AF65-F5344CB8AC3E}">
        <p14:creationId xmlns:p14="http://schemas.microsoft.com/office/powerpoint/2010/main" val="400193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AFD4-55BA-4CB6-A96F-D607F3AE388C}"/>
              </a:ext>
            </a:extLst>
          </p:cNvPr>
          <p:cNvSpPr txBox="1"/>
          <p:nvPr/>
        </p:nvSpPr>
        <p:spPr>
          <a:xfrm>
            <a:off x="762000" y="143534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7691A94D-E1B9-46AF-A452-1671521A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51020"/>
              </p:ext>
            </p:extLst>
          </p:nvPr>
        </p:nvGraphicFramePr>
        <p:xfrm>
          <a:off x="3276600" y="1562100"/>
          <a:ext cx="4115481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48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648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1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2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front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back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front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A1EEC6-D6DB-4DF9-88D7-A81BE5A80809}"/>
              </a:ext>
            </a:extLst>
          </p:cNvPr>
          <p:cNvSpPr txBox="1"/>
          <p:nvPr/>
        </p:nvSpPr>
        <p:spPr>
          <a:xfrm>
            <a:off x="8534400" y="143534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D594C6C-EE59-40AA-96AF-E0A9E89F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6570"/>
              </p:ext>
            </p:extLst>
          </p:nvPr>
        </p:nvGraphicFramePr>
        <p:xfrm>
          <a:off x="11049000" y="1562100"/>
          <a:ext cx="4107302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302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806358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9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큐를 쓸 일도 정말 많죠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…!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hlinkClick r:id="rId3"/>
            <a:extLst>
              <a:ext uri="{FF2B5EF4-FFF2-40B4-BE49-F238E27FC236}">
                <a16:creationId xmlns:a16="http://schemas.microsoft.com/office/drawing/2014/main" id="{2E7D5262-BAF5-47E0-A23D-47F913DA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10" y="1392800"/>
            <a:ext cx="10609894" cy="75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std::queue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6195-94D7-4BDE-8739-F1B43FA35DD0}"/>
              </a:ext>
            </a:extLst>
          </p:cNvPr>
          <p:cNvSpPr txBox="1"/>
          <p:nvPr/>
        </p:nvSpPr>
        <p:spPr>
          <a:xfrm>
            <a:off x="1828800" y="2857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std::queue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71F3-8E70-46F5-88BC-D63D1BAA3143}"/>
              </a:ext>
            </a:extLst>
          </p:cNvPr>
          <p:cNvSpPr txBox="1"/>
          <p:nvPr/>
        </p:nvSpPr>
        <p:spPr>
          <a:xfrm>
            <a:off x="1828800" y="3903197"/>
            <a:ext cx="8986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push(element):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뒤에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pop():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앞에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front():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제일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back():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제일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empty():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큐가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비어있는지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확인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비어있으면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true)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size(): </a:t>
            </a:r>
            <a:r>
              <a:rPr lang="ko-KR" altLang="en-US" sz="3000" dirty="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큐의 사이즈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반환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일상 속 스택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32" name="Picture 2" descr="프링글스 | 브랜드관">
            <a:extLst>
              <a:ext uri="{FF2B5EF4-FFF2-40B4-BE49-F238E27FC236}">
                <a16:creationId xmlns:a16="http://schemas.microsoft.com/office/drawing/2014/main" id="{5D31638E-86DE-4CC8-AF16-25AE97E1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5" y="1943100"/>
            <a:ext cx="7620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8B774F7-3010-4FF2-828C-826D8A606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99641"/>
            <a:ext cx="4554219" cy="6210300"/>
          </a:xfrm>
          <a:prstGeom prst="rect">
            <a:avLst/>
          </a:prstGeom>
        </p:spPr>
      </p:pic>
      <p:pic>
        <p:nvPicPr>
          <p:cNvPr id="34" name="Picture 4" descr="하노이의 탑(Tower of Hanoi)">
            <a:extLst>
              <a:ext uri="{FF2B5EF4-FFF2-40B4-BE49-F238E27FC236}">
                <a16:creationId xmlns:a16="http://schemas.microsoft.com/office/drawing/2014/main" id="{7E508A98-296F-4B4E-932A-02F89934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843911"/>
            <a:ext cx="5181600" cy="30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611ED65-928C-4FB4-A2B0-5B422A82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2299" y="2698611"/>
            <a:ext cx="250452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2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덱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D661-3CAA-4838-A442-FC2D18D0F4F1}"/>
              </a:ext>
            </a:extLst>
          </p:cNvPr>
          <p:cNvSpPr txBox="1"/>
          <p:nvPr/>
        </p:nvSpPr>
        <p:spPr>
          <a:xfrm>
            <a:off x="1828800" y="547315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Deque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98E35-B4CD-4A73-A84C-CF8FDB93CB6F}"/>
              </a:ext>
            </a:extLst>
          </p:cNvPr>
          <p:cNvSpPr txBox="1"/>
          <p:nvPr/>
        </p:nvSpPr>
        <p:spPr>
          <a:xfrm>
            <a:off x="1828800" y="632870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Double-Ended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Queue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 + Queue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자료의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양 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연산이 이루어짐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연산에 대한 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O(1)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086D1C6-2D24-49BF-967F-72EC7FF85459}"/>
              </a:ext>
            </a:extLst>
          </p:cNvPr>
          <p:cNvCxnSpPr>
            <a:cxnSpLocks/>
          </p:cNvCxnSpPr>
          <p:nvPr/>
        </p:nvCxnSpPr>
        <p:spPr>
          <a:xfrm rot="5400000">
            <a:off x="13302053" y="2088068"/>
            <a:ext cx="807903" cy="1569451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24DD95C6-B480-45F3-B52D-58279AC6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0893" y="3574894"/>
            <a:ext cx="1232801" cy="959006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145FBC-2796-4308-9B7C-807D68EA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46551"/>
              </p:ext>
            </p:extLst>
          </p:nvPr>
        </p:nvGraphicFramePr>
        <p:xfrm>
          <a:off x="5545297" y="2968015"/>
          <a:ext cx="7405552" cy="87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936">
                  <a:extLst>
                    <a:ext uri="{9D8B030D-6E8A-4147-A177-3AD203B41FA5}">
                      <a16:colId xmlns:a16="http://schemas.microsoft.com/office/drawing/2014/main" val="147028356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191919036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815940584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1602315797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3684715718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273255872"/>
                    </a:ext>
                  </a:extLst>
                </a:gridCol>
                <a:gridCol w="1057936">
                  <a:extLst>
                    <a:ext uri="{9D8B030D-6E8A-4147-A177-3AD203B41FA5}">
                      <a16:colId xmlns:a16="http://schemas.microsoft.com/office/drawing/2014/main" val="102420691"/>
                    </a:ext>
                  </a:extLst>
                </a:gridCol>
              </a:tblGrid>
              <a:tr h="878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73424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B60D91B-4AB5-42CF-B4C6-4902B986F1CA}"/>
              </a:ext>
            </a:extLst>
          </p:cNvPr>
          <p:cNvSpPr>
            <a:spLocks noChangeAspect="1"/>
          </p:cNvSpPr>
          <p:nvPr/>
        </p:nvSpPr>
        <p:spPr>
          <a:xfrm>
            <a:off x="5711846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5E16CE-C107-46DE-93BA-66A0BD8620C8}"/>
              </a:ext>
            </a:extLst>
          </p:cNvPr>
          <p:cNvSpPr>
            <a:spLocks noChangeAspect="1"/>
          </p:cNvSpPr>
          <p:nvPr/>
        </p:nvSpPr>
        <p:spPr>
          <a:xfrm>
            <a:off x="6751350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69AAC8-F88C-4FF6-BE64-286B8988E5BE}"/>
              </a:ext>
            </a:extLst>
          </p:cNvPr>
          <p:cNvSpPr>
            <a:spLocks noChangeAspect="1"/>
          </p:cNvSpPr>
          <p:nvPr/>
        </p:nvSpPr>
        <p:spPr>
          <a:xfrm>
            <a:off x="7810190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DF6CA90-C422-420D-88BA-8F0DFF912DCB}"/>
              </a:ext>
            </a:extLst>
          </p:cNvPr>
          <p:cNvSpPr>
            <a:spLocks noChangeAspect="1"/>
          </p:cNvSpPr>
          <p:nvPr/>
        </p:nvSpPr>
        <p:spPr>
          <a:xfrm>
            <a:off x="8849694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89835C-9EF0-4B6F-B71B-924F38A42A9B}"/>
              </a:ext>
            </a:extLst>
          </p:cNvPr>
          <p:cNvSpPr>
            <a:spLocks noChangeAspect="1"/>
          </p:cNvSpPr>
          <p:nvPr/>
        </p:nvSpPr>
        <p:spPr>
          <a:xfrm>
            <a:off x="9927907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5D36E08-3AE7-4318-B020-26E08DF58A16}"/>
              </a:ext>
            </a:extLst>
          </p:cNvPr>
          <p:cNvSpPr>
            <a:spLocks noChangeAspect="1"/>
          </p:cNvSpPr>
          <p:nvPr/>
        </p:nvSpPr>
        <p:spPr>
          <a:xfrm>
            <a:off x="10967411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ABBB7A-04D3-412E-82BB-382B88ECCEE3}"/>
              </a:ext>
            </a:extLst>
          </p:cNvPr>
          <p:cNvSpPr>
            <a:spLocks noChangeAspect="1"/>
          </p:cNvSpPr>
          <p:nvPr/>
        </p:nvSpPr>
        <p:spPr>
          <a:xfrm>
            <a:off x="12030812" y="3026500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59B6681-D920-4F75-8ED9-49FDF249A49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992452" y="3574894"/>
            <a:ext cx="1232801" cy="959006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AC9A8354-F52E-4BEC-A545-36B2F7393E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5818" y="2103720"/>
            <a:ext cx="807903" cy="1569451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4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std::deque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6195-94D7-4BDE-8739-F1B43FA35DD0}"/>
              </a:ext>
            </a:extLst>
          </p:cNvPr>
          <p:cNvSpPr txBox="1"/>
          <p:nvPr/>
        </p:nvSpPr>
        <p:spPr>
          <a:xfrm>
            <a:off x="1828800" y="2552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std::deque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71F3-8E70-46F5-88BC-D63D1BAA3143}"/>
              </a:ext>
            </a:extLst>
          </p:cNvPr>
          <p:cNvSpPr txBox="1"/>
          <p:nvPr/>
        </p:nvSpPr>
        <p:spPr>
          <a:xfrm>
            <a:off x="1828800" y="3598397"/>
            <a:ext cx="8986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push_front(element):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push_Back(element):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pop_front():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pop_back():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front():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제일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back():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제일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비어있는지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확인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비어있으면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true)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size(): </a:t>
            </a:r>
            <a:r>
              <a:rPr lang="ko-KR" altLang="en-US" sz="300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 사이즈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반환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3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그럼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파이썬은요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…?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9AA48AC2-8A45-49F4-9CBD-52FDCCB8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6900"/>
            <a:ext cx="11811000" cy="6203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5E6514-3BA3-4E19-8173-933F96433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r="10197" b="20259"/>
          <a:stretch/>
        </p:blipFill>
        <p:spPr>
          <a:xfrm>
            <a:off x="12811125" y="5676900"/>
            <a:ext cx="5220114" cy="151906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B28B3E6-A493-458F-889A-C77FC18E5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/>
          <a:stretch/>
        </p:blipFill>
        <p:spPr>
          <a:xfrm>
            <a:off x="12706764" y="2476500"/>
            <a:ext cx="5428836" cy="156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DFC1DD-2569-4BC9-B4BA-F3D90F6AE9AE}"/>
              </a:ext>
            </a:extLst>
          </p:cNvPr>
          <p:cNvSpPr txBox="1"/>
          <p:nvPr/>
        </p:nvSpPr>
        <p:spPr>
          <a:xfrm>
            <a:off x="15011400" y="4580751"/>
            <a:ext cx="129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or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75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collections.deque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6195-94D7-4BDE-8739-F1B43FA35DD0}"/>
              </a:ext>
            </a:extLst>
          </p:cNvPr>
          <p:cNvSpPr txBox="1"/>
          <p:nvPr/>
        </p:nvSpPr>
        <p:spPr>
          <a:xfrm>
            <a:off x="1828800" y="13335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collections.deque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71F3-8E70-46F5-88BC-D63D1BAA3143}"/>
              </a:ext>
            </a:extLst>
          </p:cNvPr>
          <p:cNvSpPr txBox="1"/>
          <p:nvPr/>
        </p:nvSpPr>
        <p:spPr>
          <a:xfrm>
            <a:off x="1828800" y="2379197"/>
            <a:ext cx="8986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= </a:t>
            </a: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collections.deque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()	#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appendleft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(element):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.append(element)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popleft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()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하고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.pop():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하고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[0]: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제일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[-1]: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제일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len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): </a:t>
            </a:r>
            <a:r>
              <a:rPr lang="ko-KR" altLang="en-US" sz="3000" dirty="0" err="1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사이즈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반환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len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deq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)==0: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비어있는지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확인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42CF6-E04F-4F0D-BB75-376C630C7D8D}"/>
              </a:ext>
            </a:extLst>
          </p:cNvPr>
          <p:cNvSpPr txBox="1"/>
          <p:nvPr/>
        </p:nvSpPr>
        <p:spPr>
          <a:xfrm>
            <a:off x="1828800" y="7025880"/>
            <a:ext cx="1562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queue.Queue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따로 있지만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스레드 프로그래밍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위한 것으로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일반적으로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collections.deque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보다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느리다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  <a:p>
            <a:pPr>
              <a:buClr>
                <a:srgbClr val="4FACDB"/>
              </a:buClr>
            </a:pP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따라서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collections.deque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.append()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popleft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큐를 사용하자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96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51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2C8906EF-30D9-40B6-A392-0ACAC37C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076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F18AD8-ED99-4A42-AF1A-D8FBA5BE738D}"/>
              </a:ext>
            </a:extLst>
          </p:cNvPr>
          <p:cNvSpPr txBox="1"/>
          <p:nvPr/>
        </p:nvSpPr>
        <p:spPr>
          <a:xfrm>
            <a:off x="1676400" y="1411036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10866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덱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87B518-5B41-4DA9-8750-8FFB8F1D8F89}"/>
              </a:ext>
            </a:extLst>
          </p:cNvPr>
          <p:cNvSpPr txBox="1"/>
          <p:nvPr/>
        </p:nvSpPr>
        <p:spPr>
          <a:xfrm>
            <a:off x="1676400" y="2171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A1101F-1225-4E0F-B454-446A37F8EA7F}"/>
              </a:ext>
            </a:extLst>
          </p:cNvPr>
          <p:cNvSpPr txBox="1"/>
          <p:nvPr/>
        </p:nvSpPr>
        <p:spPr>
          <a:xfrm>
            <a:off x="1676400" y="2978642"/>
            <a:ext cx="1333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다음의 명령을 처리하는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프로그램 만들기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push_front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X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push_back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X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pop_front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덱에서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가장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빼고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pop_back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덱에서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가장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빼고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 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들어있는 정수의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 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비었으면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아니라면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front 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가장 앞에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back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가장 뒤에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EB2E54-96B2-4AB2-9DFF-A97BA7D877FC}"/>
              </a:ext>
            </a:extLst>
          </p:cNvPr>
          <p:cNvSpPr txBox="1"/>
          <p:nvPr/>
        </p:nvSpPr>
        <p:spPr>
          <a:xfrm>
            <a:off x="1676400" y="73533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B135D-6318-41DD-A7A7-4617A7F3B2C4}"/>
              </a:ext>
            </a:extLst>
          </p:cNvPr>
          <p:cNvSpPr txBox="1"/>
          <p:nvPr/>
        </p:nvSpPr>
        <p:spPr>
          <a:xfrm>
            <a:off x="1676400" y="8160242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명령의 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명령과 함께 주어지는 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k &lt;= 100,000</a:t>
            </a:r>
          </a:p>
        </p:txBody>
      </p:sp>
    </p:spTree>
    <p:extLst>
      <p:ext uri="{BB962C8B-B14F-4D97-AF65-F5344CB8AC3E}">
        <p14:creationId xmlns:p14="http://schemas.microsoft.com/office/powerpoint/2010/main" val="323864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AFD4-55BA-4CB6-A96F-D607F3AE388C}"/>
              </a:ext>
            </a:extLst>
          </p:cNvPr>
          <p:cNvSpPr txBox="1"/>
          <p:nvPr/>
        </p:nvSpPr>
        <p:spPr>
          <a:xfrm>
            <a:off x="762000" y="143534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7691A94D-E1B9-46AF-A452-1671521A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91172"/>
              </p:ext>
            </p:extLst>
          </p:nvPr>
        </p:nvGraphicFramePr>
        <p:xfrm>
          <a:off x="3276600" y="1562100"/>
          <a:ext cx="4115481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48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648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push_back</a:t>
                      </a:r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push_front</a:t>
                      </a:r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front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back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pop_front</a:t>
                      </a:r>
                      <a:endParaRPr lang="en-US" altLang="ko-KR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pop_back</a:t>
                      </a:r>
                      <a:endParaRPr lang="en-US" altLang="ko-KR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pop_front</a:t>
                      </a:r>
                      <a:endParaRPr lang="en-US" altLang="ko-KR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pop_back</a:t>
                      </a:r>
                      <a:endParaRPr lang="en-US" altLang="ko-KR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3000" dirty="0" err="1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push_front</a:t>
                      </a:r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front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A1EEC6-D6DB-4DF9-88D7-A81BE5A80809}"/>
              </a:ext>
            </a:extLst>
          </p:cNvPr>
          <p:cNvSpPr txBox="1"/>
          <p:nvPr/>
        </p:nvSpPr>
        <p:spPr>
          <a:xfrm>
            <a:off x="8534400" y="143534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D594C6C-EE59-40AA-96AF-E0A9E89F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4824"/>
              </p:ext>
            </p:extLst>
          </p:nvPr>
        </p:nvGraphicFramePr>
        <p:xfrm>
          <a:off x="11049000" y="1562100"/>
          <a:ext cx="4107302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302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806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1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응용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1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6734C77D-E1EE-4936-821E-D9D2322E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9883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65BB31-992E-4BF6-B8F5-F8CA829E3317}"/>
              </a:ext>
            </a:extLst>
          </p:cNvPr>
          <p:cNvSpPr txBox="1"/>
          <p:nvPr/>
        </p:nvSpPr>
        <p:spPr>
          <a:xfrm>
            <a:off x="1676400" y="2379702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4949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균형잡힌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세상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304F8-F893-4CBA-ABBE-78D0DB353B5F}"/>
              </a:ext>
            </a:extLst>
          </p:cNvPr>
          <p:cNvSpPr txBox="1"/>
          <p:nvPr/>
        </p:nvSpPr>
        <p:spPr>
          <a:xfrm>
            <a:off x="1676400" y="362732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FB75F-6287-4507-B755-F3242793B05A}"/>
              </a:ext>
            </a:extLst>
          </p:cNvPr>
          <p:cNvSpPr txBox="1"/>
          <p:nvPr/>
        </p:nvSpPr>
        <p:spPr>
          <a:xfrm>
            <a:off x="1676400" y="4434262"/>
            <a:ext cx="1333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문자열이 주어졌을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괄호의 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잘 맞는지 판단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444D9-6444-46C5-A898-A6DC9AD7B015}"/>
              </a:ext>
            </a:extLst>
          </p:cNvPr>
          <p:cNvSpPr txBox="1"/>
          <p:nvPr/>
        </p:nvSpPr>
        <p:spPr>
          <a:xfrm>
            <a:off x="1676400" y="583996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2F7B5-B3C8-45A5-8887-8BE34A7446B6}"/>
              </a:ext>
            </a:extLst>
          </p:cNvPr>
          <p:cNvSpPr txBox="1"/>
          <p:nvPr/>
        </p:nvSpPr>
        <p:spPr>
          <a:xfrm>
            <a:off x="1676400" y="6646902"/>
            <a:ext cx="1447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문자열의 길이는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100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글자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보다 작거나 같다</a:t>
            </a: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6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AFD4-55BA-4CB6-A96F-D607F3AE388C}"/>
              </a:ext>
            </a:extLst>
          </p:cNvPr>
          <p:cNvSpPr txBox="1"/>
          <p:nvPr/>
        </p:nvSpPr>
        <p:spPr>
          <a:xfrm>
            <a:off x="914400" y="27051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7691A94D-E1B9-46AF-A452-1671521A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7564"/>
              </p:ext>
            </p:extLst>
          </p:nvPr>
        </p:nvGraphicFramePr>
        <p:xfrm>
          <a:off x="1031359" y="3453270"/>
          <a:ext cx="10935381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538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533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So when I die (the [first] I will see in (heaven) is a score list).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[ first in ] ( first out ).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Half Moon tonight (At least it is better than no Moon at all].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A rope may form )( a trail in a maze.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Help( I[m being held prisoner in a fortune cookie factory)].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([ (([( [ ] ) ( ) (( ))] )) ]).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.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.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A1EEC6-D6DB-4DF9-88D7-A81BE5A80809}"/>
              </a:ext>
            </a:extLst>
          </p:cNvPr>
          <p:cNvSpPr txBox="1"/>
          <p:nvPr/>
        </p:nvSpPr>
        <p:spPr>
          <a:xfrm>
            <a:off x="12420600" y="2933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D594C6C-EE59-40AA-96AF-E0A9E89F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90236"/>
              </p:ext>
            </p:extLst>
          </p:nvPr>
        </p:nvGraphicFramePr>
        <p:xfrm>
          <a:off x="12545738" y="3681873"/>
          <a:ext cx="410730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302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53375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yes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yes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no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no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no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yes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yes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2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몰래 보세요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B4E41-4505-4D87-B26B-10C4E73AC245}"/>
              </a:ext>
            </a:extLst>
          </p:cNvPr>
          <p:cNvSpPr txBox="1"/>
          <p:nvPr/>
        </p:nvSpPr>
        <p:spPr>
          <a:xfrm>
            <a:off x="1828800" y="277734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Hint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D84D1-0005-4F39-827D-F20F2CB01460}"/>
              </a:ext>
            </a:extLst>
          </p:cNvPr>
          <p:cNvSpPr txBox="1"/>
          <p:nvPr/>
        </p:nvSpPr>
        <p:spPr>
          <a:xfrm>
            <a:off x="1828800" y="3823037"/>
            <a:ext cx="1181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4FACDB"/>
              </a:buClr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띄어쓰기까지 포함해서 입력을 받으려면 어떻게 해야 할까요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  <a:p>
            <a:pPr marL="514350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en-US" altLang="ko-KR" sz="3000" dirty="0">
                <a:solidFill>
                  <a:srgbClr val="FF0000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en-US" altLang="ko-KR" sz="3000" dirty="0">
                <a:solidFill>
                  <a:srgbClr val="FFFF00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[]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r>
              <a:rPr lang="en-US" altLang="ko-KR" sz="3000" dirty="0">
                <a:solidFill>
                  <a:srgbClr val="FF0000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1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first in ] ( first out ).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40456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[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스택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7EBCC-9BEA-44C4-9B7F-5613A9D90182}"/>
              </a:ext>
            </a:extLst>
          </p:cNvPr>
          <p:cNvSpPr txBox="1"/>
          <p:nvPr/>
        </p:nvSpPr>
        <p:spPr>
          <a:xfrm>
            <a:off x="1828800" y="310720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Stack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6633C-71B9-4737-9081-E2801A2CF3C5}"/>
              </a:ext>
            </a:extLst>
          </p:cNvPr>
          <p:cNvSpPr txBox="1"/>
          <p:nvPr/>
        </p:nvSpPr>
        <p:spPr>
          <a:xfrm>
            <a:off x="1828800" y="4152900"/>
            <a:ext cx="89860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LIFO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(Last In First Out)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자료의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맨 끝 위치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에서만 모든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연산이 이루어짐</a:t>
            </a: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연산에 대한 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연산이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이루어지는 위치를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top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이라고 부름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삭제는 </a:t>
            </a:r>
            <a:r>
              <a:rPr lang="en-US" altLang="ko-KR" sz="3000" dirty="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</a:t>
            </a: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31272EDB-7C86-4E4C-B84B-90B7B35A1BE2}"/>
              </a:ext>
            </a:extLst>
          </p:cNvPr>
          <p:cNvGraphicFramePr>
            <a:graphicFrameLocks noGrp="1"/>
          </p:cNvGraphicFramePr>
          <p:nvPr/>
        </p:nvGraphicFramePr>
        <p:xfrm>
          <a:off x="12192000" y="3654764"/>
          <a:ext cx="2465601" cy="346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5601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067272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0BEE93-F45D-42E1-8C32-322637ADD653}"/>
              </a:ext>
            </a:extLst>
          </p:cNvPr>
          <p:cNvSpPr/>
          <p:nvPr/>
        </p:nvSpPr>
        <p:spPr>
          <a:xfrm>
            <a:off x="12358000" y="6438899"/>
            <a:ext cx="2133600" cy="4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9565F-D07D-4B9B-AC44-2E5EAD1D4DB0}"/>
              </a:ext>
            </a:extLst>
          </p:cNvPr>
          <p:cNvSpPr/>
          <p:nvPr/>
        </p:nvSpPr>
        <p:spPr>
          <a:xfrm>
            <a:off x="12358000" y="5676900"/>
            <a:ext cx="2133600" cy="4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9000F0-9610-490C-B3DA-7E91AFAC022C}"/>
              </a:ext>
            </a:extLst>
          </p:cNvPr>
          <p:cNvSpPr/>
          <p:nvPr/>
        </p:nvSpPr>
        <p:spPr>
          <a:xfrm>
            <a:off x="12358000" y="4914901"/>
            <a:ext cx="2133600" cy="4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FAF7F9-7B8A-4D1C-9D90-DF91415A3094}"/>
              </a:ext>
            </a:extLst>
          </p:cNvPr>
          <p:cNvSpPr/>
          <p:nvPr/>
        </p:nvSpPr>
        <p:spPr>
          <a:xfrm>
            <a:off x="12358000" y="4152902"/>
            <a:ext cx="2133600" cy="4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91F8115D-A510-44A1-A964-BA950093C6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93925" y="2530940"/>
            <a:ext cx="807903" cy="1569451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A3A4F3A-1875-4765-AE20-3CEAF108CD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29601" y="2794528"/>
            <a:ext cx="1232801" cy="959006"/>
          </a:xfrm>
          <a:prstGeom prst="curvedConnector2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564BBF-C032-4E83-8FDF-C26439E5DCA1}"/>
              </a:ext>
            </a:extLst>
          </p:cNvPr>
          <p:cNvCxnSpPr>
            <a:cxnSpLocks/>
          </p:cNvCxnSpPr>
          <p:nvPr/>
        </p:nvCxnSpPr>
        <p:spPr>
          <a:xfrm>
            <a:off x="11518700" y="4381500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E3592E-EA6F-4959-A8B9-7D0A942D42FD}"/>
              </a:ext>
            </a:extLst>
          </p:cNvPr>
          <p:cNvSpPr txBox="1"/>
          <p:nvPr/>
        </p:nvSpPr>
        <p:spPr>
          <a:xfrm>
            <a:off x="10366598" y="4094335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4BFCCD-7A4D-4023-B7C1-577470B5FC79}"/>
              </a:ext>
            </a:extLst>
          </p:cNvPr>
          <p:cNvSpPr txBox="1"/>
          <p:nvPr/>
        </p:nvSpPr>
        <p:spPr>
          <a:xfrm>
            <a:off x="14200401" y="2158093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Push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03845-2BC3-4B69-AFF6-C0B1BD5110EF}"/>
              </a:ext>
            </a:extLst>
          </p:cNvPr>
          <p:cNvSpPr txBox="1"/>
          <p:nvPr/>
        </p:nvSpPr>
        <p:spPr>
          <a:xfrm>
            <a:off x="11093349" y="2158093"/>
            <a:ext cx="1524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20914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first in ]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 first out ).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/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[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8C378D-5D29-4BD9-849F-B0C69D38D340}"/>
              </a:ext>
            </a:extLst>
          </p:cNvPr>
          <p:cNvSpPr txBox="1"/>
          <p:nvPr/>
        </p:nvSpPr>
        <p:spPr>
          <a:xfrm>
            <a:off x="10293829" y="42569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‘]’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627F67-6941-47A2-AC88-6A0F42EBEE89}"/>
              </a:ext>
            </a:extLst>
          </p:cNvPr>
          <p:cNvCxnSpPr>
            <a:cxnSpLocks/>
          </p:cNvCxnSpPr>
          <p:nvPr/>
        </p:nvCxnSpPr>
        <p:spPr>
          <a:xfrm flipH="1">
            <a:off x="9600057" y="4533900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 first in ]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( first out ).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58012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1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first in ] (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first out ).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7960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83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first in ] ( first out 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/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598F8-DF75-4608-9E7C-AFAAED84DF06}"/>
              </a:ext>
            </a:extLst>
          </p:cNvPr>
          <p:cNvSpPr txBox="1"/>
          <p:nvPr/>
        </p:nvSpPr>
        <p:spPr>
          <a:xfrm>
            <a:off x="10293829" y="42569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‘)’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54A73F-23EE-451A-A230-6C5F3B503302}"/>
              </a:ext>
            </a:extLst>
          </p:cNvPr>
          <p:cNvCxnSpPr>
            <a:cxnSpLocks/>
          </p:cNvCxnSpPr>
          <p:nvPr/>
        </p:nvCxnSpPr>
        <p:spPr>
          <a:xfrm flipH="1">
            <a:off x="9600057" y="4533900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67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맞는 경우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ACC9-C5D9-4169-A427-F686B54FCFF0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first in ] ( first out ).</a:t>
            </a:r>
            <a:endParaRPr lang="ko-KR" altLang="en-US" sz="36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A9989D-615A-4017-9714-81419B64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0042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7D3669-752F-4257-A0F7-B7A318B02888}"/>
              </a:ext>
            </a:extLst>
          </p:cNvPr>
          <p:cNvSpPr txBox="1"/>
          <p:nvPr/>
        </p:nvSpPr>
        <p:spPr>
          <a:xfrm>
            <a:off x="4799457" y="7683386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Stack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2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1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C457B-DFB3-4C70-9EEB-A7415D2FE28E}"/>
              </a:ext>
            </a:extLst>
          </p:cNvPr>
          <p:cNvSpPr txBox="1"/>
          <p:nvPr/>
        </p:nvSpPr>
        <p:spPr>
          <a:xfrm>
            <a:off x="4799457" y="650277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rope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may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form 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 a trail in a maze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EA7C7E24-C4CD-43E1-BD7C-A16684D6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23698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0BB020-721C-4D66-B909-A86D0E2764D9}"/>
              </a:ext>
            </a:extLst>
          </p:cNvPr>
          <p:cNvSpPr txBox="1"/>
          <p:nvPr/>
        </p:nvSpPr>
        <p:spPr>
          <a:xfrm>
            <a:off x="4799457" y="7683386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Stack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116625-F53D-4BBC-9E2E-79950EB42974}"/>
              </a:ext>
            </a:extLst>
          </p:cNvPr>
          <p:cNvCxnSpPr>
            <a:cxnSpLocks/>
          </p:cNvCxnSpPr>
          <p:nvPr/>
        </p:nvCxnSpPr>
        <p:spPr>
          <a:xfrm flipH="1">
            <a:off x="9600057" y="4533900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516EE2-C898-4B1E-BE77-BDA0C4AE169E}"/>
              </a:ext>
            </a:extLst>
          </p:cNvPr>
          <p:cNvSpPr txBox="1"/>
          <p:nvPr/>
        </p:nvSpPr>
        <p:spPr>
          <a:xfrm>
            <a:off x="10293828" y="4256901"/>
            <a:ext cx="3879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‘)’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짝을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이룰 수 없음</a:t>
            </a:r>
          </a:p>
        </p:txBody>
      </p:sp>
    </p:spTree>
    <p:extLst>
      <p:ext uri="{BB962C8B-B14F-4D97-AF65-F5344CB8AC3E}">
        <p14:creationId xmlns:p14="http://schemas.microsoft.com/office/powerpoint/2010/main" val="58999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8188F-6FE4-4C9A-BF17-120AAD0FD913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Help(</a:t>
            </a:r>
            <a:r>
              <a:rPr lang="en-US" altLang="ko-KR" sz="3600" dirty="0">
                <a:solidFill>
                  <a:srgbClr val="12B95F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I[m being held prisoner in a fortune cookie factory)].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4DDA7D21-0EFD-43BA-B12E-39C6BF71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18537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1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8188F-6FE4-4C9A-BF17-120AAD0FD913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Help( I[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m being held prisoner in a fortune cookie factory)].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4DDA7D21-0EFD-43BA-B12E-39C6BF71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19710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[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589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8188F-6FE4-4C9A-BF17-120AAD0FD913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Help( I[m being held prisoner in a fortune cookie factory)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].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4DDA7D21-0EFD-43BA-B12E-39C6BF71490E}"/>
              </a:ext>
            </a:extLst>
          </p:cNvPr>
          <p:cNvGraphicFramePr>
            <a:graphicFrameLocks noGrp="1"/>
          </p:cNvGraphicFramePr>
          <p:nvPr/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[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3DA9BD-DCC9-4A4F-A095-56813101BE7A}"/>
              </a:ext>
            </a:extLst>
          </p:cNvPr>
          <p:cNvCxnSpPr>
            <a:cxnSpLocks/>
          </p:cNvCxnSpPr>
          <p:nvPr/>
        </p:nvCxnSpPr>
        <p:spPr>
          <a:xfrm flipH="1">
            <a:off x="9593229" y="3755615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89D83E-D294-4585-8387-10CE22C16977}"/>
              </a:ext>
            </a:extLst>
          </p:cNvPr>
          <p:cNvSpPr txBox="1"/>
          <p:nvPr/>
        </p:nvSpPr>
        <p:spPr>
          <a:xfrm>
            <a:off x="10287000" y="3478616"/>
            <a:ext cx="3879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‘)’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짝을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이룰 수 없음</a:t>
            </a:r>
          </a:p>
        </p:txBody>
      </p:sp>
    </p:spTree>
    <p:extLst>
      <p:ext uri="{BB962C8B-B14F-4D97-AF65-F5344CB8AC3E}">
        <p14:creationId xmlns:p14="http://schemas.microsoft.com/office/powerpoint/2010/main" val="99823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668C-6504-43FF-8B78-F802A99E510A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) (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BF8EC6E-B727-47FC-9F3A-62652FAF8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21722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1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배열로 크기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스택 구현하기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9AA15BBF-3EA8-475E-B173-A15D6D20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23937"/>
              </p:ext>
            </p:extLst>
          </p:nvPr>
        </p:nvGraphicFramePr>
        <p:xfrm>
          <a:off x="2989717" y="156887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D548D0-24A8-462D-BB4C-02CC391F2C7A}"/>
              </a:ext>
            </a:extLst>
          </p:cNvPr>
          <p:cNvCxnSpPr>
            <a:cxnSpLocks/>
          </p:cNvCxnSpPr>
          <p:nvPr/>
        </p:nvCxnSpPr>
        <p:spPr>
          <a:xfrm flipH="1">
            <a:off x="4285117" y="4362991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75E590-7810-4714-B5D2-85DC7E0D642C}"/>
              </a:ext>
            </a:extLst>
          </p:cNvPr>
          <p:cNvSpPr txBox="1"/>
          <p:nvPr/>
        </p:nvSpPr>
        <p:spPr>
          <a:xfrm>
            <a:off x="4958417" y="4078718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87CD1A-2001-4DDF-91CA-B03012CF1C7B}"/>
              </a:ext>
            </a:extLst>
          </p:cNvPr>
          <p:cNvSpPr txBox="1"/>
          <p:nvPr/>
        </p:nvSpPr>
        <p:spPr>
          <a:xfrm>
            <a:off x="2346287" y="428033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9E5BC5D3-12FC-417E-8A17-FAC6D8006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13440"/>
              </p:ext>
            </p:extLst>
          </p:nvPr>
        </p:nvGraphicFramePr>
        <p:xfrm>
          <a:off x="7480100" y="156887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E699E8-4732-4468-9AEA-9D1C1046256A}"/>
              </a:ext>
            </a:extLst>
          </p:cNvPr>
          <p:cNvSpPr/>
          <p:nvPr/>
        </p:nvSpPr>
        <p:spPr>
          <a:xfrm>
            <a:off x="7593258" y="3562481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12792E-FA80-45E3-96F2-E0DDC1E0B936}"/>
              </a:ext>
            </a:extLst>
          </p:cNvPr>
          <p:cNvCxnSpPr>
            <a:cxnSpLocks/>
          </p:cNvCxnSpPr>
          <p:nvPr/>
        </p:nvCxnSpPr>
        <p:spPr>
          <a:xfrm flipH="1">
            <a:off x="8775500" y="3900802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A2C749-93AF-4B86-8EEE-AA25D7580C9F}"/>
              </a:ext>
            </a:extLst>
          </p:cNvPr>
          <p:cNvSpPr txBox="1"/>
          <p:nvPr/>
        </p:nvSpPr>
        <p:spPr>
          <a:xfrm>
            <a:off x="9448800" y="3616529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02803-B6D4-49A8-825D-FE2CA8D0814C}"/>
              </a:ext>
            </a:extLst>
          </p:cNvPr>
          <p:cNvSpPr txBox="1"/>
          <p:nvPr/>
        </p:nvSpPr>
        <p:spPr>
          <a:xfrm>
            <a:off x="6836670" y="428033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Push</a:t>
            </a:r>
          </a:p>
        </p:txBody>
      </p:sp>
      <p:graphicFrame>
        <p:nvGraphicFramePr>
          <p:cNvPr id="40" name="표 3">
            <a:extLst>
              <a:ext uri="{FF2B5EF4-FFF2-40B4-BE49-F238E27FC236}">
                <a16:creationId xmlns:a16="http://schemas.microsoft.com/office/drawing/2014/main" id="{D3CEC994-0C40-48F3-B80A-24471526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75832"/>
              </p:ext>
            </p:extLst>
          </p:nvPr>
        </p:nvGraphicFramePr>
        <p:xfrm>
          <a:off x="2989717" y="543558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8F48E-E7B0-4FFF-A9C3-83482D4BEC0C}"/>
              </a:ext>
            </a:extLst>
          </p:cNvPr>
          <p:cNvSpPr/>
          <p:nvPr/>
        </p:nvSpPr>
        <p:spPr>
          <a:xfrm>
            <a:off x="3102875" y="7429191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8FB4DF-081C-4A07-BDB1-BFC1DB88FB45}"/>
              </a:ext>
            </a:extLst>
          </p:cNvPr>
          <p:cNvCxnSpPr>
            <a:cxnSpLocks/>
          </p:cNvCxnSpPr>
          <p:nvPr/>
        </p:nvCxnSpPr>
        <p:spPr>
          <a:xfrm flipH="1">
            <a:off x="4285117" y="6221079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189D51-4E2A-4A64-9CBA-7929207EAA70}"/>
              </a:ext>
            </a:extLst>
          </p:cNvPr>
          <p:cNvSpPr txBox="1"/>
          <p:nvPr/>
        </p:nvSpPr>
        <p:spPr>
          <a:xfrm>
            <a:off x="4958417" y="5936806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097036-4B1C-4F2A-8C2A-6C558470CE8C}"/>
              </a:ext>
            </a:extLst>
          </p:cNvPr>
          <p:cNvSpPr/>
          <p:nvPr/>
        </p:nvSpPr>
        <p:spPr>
          <a:xfrm>
            <a:off x="3102875" y="6677498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C350D0-12C6-44D6-BFF2-72A57BA04A0B}"/>
              </a:ext>
            </a:extLst>
          </p:cNvPr>
          <p:cNvSpPr/>
          <p:nvPr/>
        </p:nvSpPr>
        <p:spPr>
          <a:xfrm>
            <a:off x="3102875" y="5925805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346CB-0C01-418C-B373-34D4D70BCB50}"/>
              </a:ext>
            </a:extLst>
          </p:cNvPr>
          <p:cNvSpPr txBox="1"/>
          <p:nvPr/>
        </p:nvSpPr>
        <p:spPr>
          <a:xfrm>
            <a:off x="2346287" y="814704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Push (Full)</a:t>
            </a: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80272CF7-2A46-42F6-9A99-6EF05EE4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24109"/>
              </p:ext>
            </p:extLst>
          </p:nvPr>
        </p:nvGraphicFramePr>
        <p:xfrm>
          <a:off x="11970483" y="156887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9085FF-38D2-4E72-B606-B16DA0F66127}"/>
              </a:ext>
            </a:extLst>
          </p:cNvPr>
          <p:cNvSpPr/>
          <p:nvPr/>
        </p:nvSpPr>
        <p:spPr>
          <a:xfrm>
            <a:off x="12083641" y="3562481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3C17E2-C265-461A-833B-3FA17B09683A}"/>
              </a:ext>
            </a:extLst>
          </p:cNvPr>
          <p:cNvCxnSpPr>
            <a:cxnSpLocks/>
          </p:cNvCxnSpPr>
          <p:nvPr/>
        </p:nvCxnSpPr>
        <p:spPr>
          <a:xfrm flipH="1">
            <a:off x="13262171" y="3095061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C93C9ED-63ED-439F-B7B6-D0C314A92CC5}"/>
              </a:ext>
            </a:extLst>
          </p:cNvPr>
          <p:cNvSpPr txBox="1"/>
          <p:nvPr/>
        </p:nvSpPr>
        <p:spPr>
          <a:xfrm>
            <a:off x="13935471" y="2810788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457DBC-E8C6-4BC4-A36A-3176C41E3303}"/>
              </a:ext>
            </a:extLst>
          </p:cNvPr>
          <p:cNvSpPr/>
          <p:nvPr/>
        </p:nvSpPr>
        <p:spPr>
          <a:xfrm>
            <a:off x="12083641" y="2810788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B71C4A-324F-4598-BEB9-AC7B4EDF3D2C}"/>
              </a:ext>
            </a:extLst>
          </p:cNvPr>
          <p:cNvSpPr txBox="1"/>
          <p:nvPr/>
        </p:nvSpPr>
        <p:spPr>
          <a:xfrm>
            <a:off x="11327053" y="428033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Push</a:t>
            </a:r>
          </a:p>
        </p:txBody>
      </p:sp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27FBD472-64C9-40E3-A5B7-3056E412F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85536"/>
              </p:ext>
            </p:extLst>
          </p:nvPr>
        </p:nvGraphicFramePr>
        <p:xfrm>
          <a:off x="7480100" y="543558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58AA58-2C13-4C2E-BF57-994C35333534}"/>
              </a:ext>
            </a:extLst>
          </p:cNvPr>
          <p:cNvSpPr/>
          <p:nvPr/>
        </p:nvSpPr>
        <p:spPr>
          <a:xfrm>
            <a:off x="7593258" y="7429191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362C0D-12D6-40A1-B700-5CA47AB5E871}"/>
              </a:ext>
            </a:extLst>
          </p:cNvPr>
          <p:cNvCxnSpPr>
            <a:cxnSpLocks/>
          </p:cNvCxnSpPr>
          <p:nvPr/>
        </p:nvCxnSpPr>
        <p:spPr>
          <a:xfrm flipH="1">
            <a:off x="8771788" y="6961771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ECED79-64FC-40A5-8189-CBA67CC08BF4}"/>
              </a:ext>
            </a:extLst>
          </p:cNvPr>
          <p:cNvSpPr txBox="1"/>
          <p:nvPr/>
        </p:nvSpPr>
        <p:spPr>
          <a:xfrm>
            <a:off x="9445088" y="6677498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1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767A58-C5C9-4A97-A2FE-AF4C951BF6E8}"/>
              </a:ext>
            </a:extLst>
          </p:cNvPr>
          <p:cNvSpPr/>
          <p:nvPr/>
        </p:nvSpPr>
        <p:spPr>
          <a:xfrm>
            <a:off x="7593258" y="6677498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C0D0A9-A579-4A6A-8F5F-65184A4873D2}"/>
              </a:ext>
            </a:extLst>
          </p:cNvPr>
          <p:cNvSpPr txBox="1"/>
          <p:nvPr/>
        </p:nvSpPr>
        <p:spPr>
          <a:xfrm>
            <a:off x="6836670" y="814704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Pop</a:t>
            </a:r>
          </a:p>
        </p:txBody>
      </p:sp>
      <p:graphicFrame>
        <p:nvGraphicFramePr>
          <p:cNvPr id="59" name="표 3">
            <a:extLst>
              <a:ext uri="{FF2B5EF4-FFF2-40B4-BE49-F238E27FC236}">
                <a16:creationId xmlns:a16="http://schemas.microsoft.com/office/drawing/2014/main" id="{84217467-A0D9-4311-AFCB-67610F53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30301"/>
              </p:ext>
            </p:extLst>
          </p:nvPr>
        </p:nvGraphicFramePr>
        <p:xfrm>
          <a:off x="11970483" y="5433717"/>
          <a:ext cx="1295400" cy="2693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98845746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82504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5739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977758"/>
                  </a:ext>
                </a:extLst>
              </a:tr>
              <a:tr h="77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1647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F81B72-291E-4868-870A-A8A3507E2CAA}"/>
              </a:ext>
            </a:extLst>
          </p:cNvPr>
          <p:cNvSpPr/>
          <p:nvPr/>
        </p:nvSpPr>
        <p:spPr>
          <a:xfrm>
            <a:off x="12083641" y="7427321"/>
            <a:ext cx="1069084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831CFB1-00F6-400F-97C7-4A34BAA86B40}"/>
              </a:ext>
            </a:extLst>
          </p:cNvPr>
          <p:cNvCxnSpPr>
            <a:cxnSpLocks/>
          </p:cNvCxnSpPr>
          <p:nvPr/>
        </p:nvCxnSpPr>
        <p:spPr>
          <a:xfrm flipH="1">
            <a:off x="13265883" y="7765642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8081553-98CA-4758-AC05-0734B1E0F8FB}"/>
              </a:ext>
            </a:extLst>
          </p:cNvPr>
          <p:cNvSpPr txBox="1"/>
          <p:nvPr/>
        </p:nvSpPr>
        <p:spPr>
          <a:xfrm>
            <a:off x="13939183" y="7481369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Top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B4B8ED-03EA-4760-87E6-2F067A99564B}"/>
              </a:ext>
            </a:extLst>
          </p:cNvPr>
          <p:cNvSpPr txBox="1"/>
          <p:nvPr/>
        </p:nvSpPr>
        <p:spPr>
          <a:xfrm>
            <a:off x="11327053" y="8145177"/>
            <a:ext cx="2582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922613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668C-6504-43FF-8B78-F802A99E510A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(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BF8EC6E-B727-47FC-9F3A-62652FAF837B}"/>
              </a:ext>
            </a:extLst>
          </p:cNvPr>
          <p:cNvGraphicFramePr>
            <a:graphicFrameLocks noGrp="1"/>
          </p:cNvGraphicFramePr>
          <p:nvPr/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F422B9-C38A-4612-9C32-7D98697E726F}"/>
              </a:ext>
            </a:extLst>
          </p:cNvPr>
          <p:cNvSpPr txBox="1"/>
          <p:nvPr/>
        </p:nvSpPr>
        <p:spPr>
          <a:xfrm>
            <a:off x="10293829" y="4256901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‘)’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862026-3BD3-436E-BC47-EE0FEB304384}"/>
              </a:ext>
            </a:extLst>
          </p:cNvPr>
          <p:cNvCxnSpPr>
            <a:cxnSpLocks/>
          </p:cNvCxnSpPr>
          <p:nvPr/>
        </p:nvCxnSpPr>
        <p:spPr>
          <a:xfrm flipH="1">
            <a:off x="9600057" y="4533900"/>
            <a:ext cx="6733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668C-6504-43FF-8B78-F802A99E510A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(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BF8EC6E-B727-47FC-9F3A-62652FAF8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03478"/>
              </p:ext>
            </p:extLst>
          </p:nvPr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0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괄호의 짝이 맞지 않는 경우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668C-6504-43FF-8B78-F802A99E510A}"/>
              </a:ext>
            </a:extLst>
          </p:cNvPr>
          <p:cNvSpPr txBox="1"/>
          <p:nvPr/>
        </p:nvSpPr>
        <p:spPr>
          <a:xfrm>
            <a:off x="2208085" y="6501600"/>
            <a:ext cx="13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)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</a:t>
            </a:r>
            <a:endParaRPr lang="ko-KR" altLang="en-US" sz="36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BF8EC6E-B727-47FC-9F3A-62652FAF837B}"/>
              </a:ext>
            </a:extLst>
          </p:cNvPr>
          <p:cNvGraphicFramePr>
            <a:graphicFrameLocks noGrp="1"/>
          </p:cNvGraphicFramePr>
          <p:nvPr/>
        </p:nvGraphicFramePr>
        <p:xfrm>
          <a:off x="8685657" y="3390900"/>
          <a:ext cx="914400" cy="151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1193533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68592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(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043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12E507-C24B-4AEB-90AE-83236F5BA3F0}"/>
              </a:ext>
            </a:extLst>
          </p:cNvPr>
          <p:cNvSpPr txBox="1"/>
          <p:nvPr/>
        </p:nvSpPr>
        <p:spPr>
          <a:xfrm>
            <a:off x="4799457" y="7683386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Not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Empty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85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1FE844-0882-4F10-9892-B61263EB2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A7788-F61D-4711-9E2C-6FB7345FCB1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마무리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5FD7C-DB2F-4771-B6FF-985A6DC4D1FC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정리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A511-0307-4C99-B532-CC6938A86D4E}"/>
              </a:ext>
            </a:extLst>
          </p:cNvPr>
          <p:cNvSpPr txBox="1"/>
          <p:nvPr/>
        </p:nvSpPr>
        <p:spPr>
          <a:xfrm>
            <a:off x="693807" y="5291613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이것도 알아보세요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A349C-250C-49A8-BCF9-C1E815DB16FB}"/>
              </a:ext>
            </a:extLst>
          </p:cNvPr>
          <p:cNvSpPr txBox="1"/>
          <p:nvPr/>
        </p:nvSpPr>
        <p:spPr>
          <a:xfrm>
            <a:off x="698356" y="2823508"/>
            <a:ext cx="16751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큐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덱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모두 연산에서의 시간 복잡도가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O(1)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 자료구조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효율성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보는 문제에 사용되는 경우가 많음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순회는 벡터보다 불편함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무한 루프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(pop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하지 않음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런타임 에러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(empty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체크 안하고 조회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or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 시도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조심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EA89-15D6-4B7D-98D6-6A7FA3F356A2}"/>
              </a:ext>
            </a:extLst>
          </p:cNvPr>
          <p:cNvSpPr txBox="1"/>
          <p:nvPr/>
        </p:nvSpPr>
        <p:spPr>
          <a:xfrm>
            <a:off x="698356" y="6113502"/>
            <a:ext cx="16751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재귀 함수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짠 알고리즘은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구현할 수도 있는 경우가 많아요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예습 할 겸 찾아보세요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0750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39E32-64B0-4EF3-8C8F-B05A59886154}"/>
              </a:ext>
            </a:extLst>
          </p:cNvPr>
          <p:cNvSpPr txBox="1"/>
          <p:nvPr/>
        </p:nvSpPr>
        <p:spPr>
          <a:xfrm>
            <a:off x="693807" y="208299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필수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75B1E-5FBA-43ED-AAEF-034EDDA306B8}"/>
              </a:ext>
            </a:extLst>
          </p:cNvPr>
          <p:cNvSpPr txBox="1"/>
          <p:nvPr/>
        </p:nvSpPr>
        <p:spPr>
          <a:xfrm>
            <a:off x="693807" y="5609689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도전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8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02A37DCD-41B3-4C69-B5F6-E0D15969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371002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CA1435-0550-4782-B184-15D9A3158F6D}"/>
              </a:ext>
            </a:extLst>
          </p:cNvPr>
          <p:cNvSpPr txBox="1"/>
          <p:nvPr/>
        </p:nvSpPr>
        <p:spPr>
          <a:xfrm>
            <a:off x="1649104" y="362983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1158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요세푸스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문제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0" name="Picture 2" descr="글 읽기 - 게시판에 그림/파일 첨부할 수 있습니다">
            <a:hlinkClick r:id="rId4"/>
            <a:extLst>
              <a:ext uri="{FF2B5EF4-FFF2-40B4-BE49-F238E27FC236}">
                <a16:creationId xmlns:a16="http://schemas.microsoft.com/office/drawing/2014/main" id="{88018B28-7791-4B32-BFA1-8FE07EC0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434875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F75E71-F27F-47E5-8352-DB03FF2495E5}"/>
              </a:ext>
            </a:extLst>
          </p:cNvPr>
          <p:cNvSpPr txBox="1"/>
          <p:nvPr/>
        </p:nvSpPr>
        <p:spPr>
          <a:xfrm>
            <a:off x="1649104" y="42685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4949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균형잡힌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세상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2" name="Picture 2" descr="글 읽기 - 게시판에 그림/파일 첨부할 수 있습니다">
            <a:hlinkClick r:id="rId5"/>
            <a:extLst>
              <a:ext uri="{FF2B5EF4-FFF2-40B4-BE49-F238E27FC236}">
                <a16:creationId xmlns:a16="http://schemas.microsoft.com/office/drawing/2014/main" id="{3F604028-6784-4907-909A-C1AE7287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6527299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7A7866-AC24-43C3-91B6-B9BA15965266}"/>
              </a:ext>
            </a:extLst>
          </p:cNvPr>
          <p:cNvSpPr txBox="1"/>
          <p:nvPr/>
        </p:nvSpPr>
        <p:spPr>
          <a:xfrm>
            <a:off x="1649104" y="644711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1918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후위 표기식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CDF80-4082-43E8-A32A-42095416A178}"/>
              </a:ext>
            </a:extLst>
          </p:cNvPr>
          <p:cNvSpPr txBox="1"/>
          <p:nvPr/>
        </p:nvSpPr>
        <p:spPr>
          <a:xfrm>
            <a:off x="1649104" y="7087969"/>
            <a:ext cx="1031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코딩테스트 연습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&gt;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스택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큐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기능개발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Level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30" name="Picture 2" descr="글 읽기 - 게시판에 그림/파일 첨부할 수 있습니다">
            <a:hlinkClick r:id="rId6"/>
            <a:extLst>
              <a:ext uri="{FF2B5EF4-FFF2-40B4-BE49-F238E27FC236}">
                <a16:creationId xmlns:a16="http://schemas.microsoft.com/office/drawing/2014/main" id="{FBB9CB4C-DB94-43E4-81E6-185361C7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2687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1C2D7-00F1-4231-4F4C-4942267AB138}"/>
              </a:ext>
            </a:extLst>
          </p:cNvPr>
          <p:cNvSpPr txBox="1"/>
          <p:nvPr/>
        </p:nvSpPr>
        <p:spPr>
          <a:xfrm>
            <a:off x="1649104" y="297408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10757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큰 수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A+B – Bronze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그림 3" descr="텍스트, 클립아트이(가) 표시된 사진&#10;&#10;자동 생성된 설명">
            <a:hlinkClick r:id="rId7"/>
            <a:extLst>
              <a:ext uri="{FF2B5EF4-FFF2-40B4-BE49-F238E27FC236}">
                <a16:creationId xmlns:a16="http://schemas.microsoft.com/office/drawing/2014/main" id="{060F1DDB-6FE2-53F5-D2B3-FE85408391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16861" r="80409" b="18640"/>
          <a:stretch/>
        </p:blipFill>
        <p:spPr>
          <a:xfrm>
            <a:off x="832800" y="7048500"/>
            <a:ext cx="691200" cy="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187B922-AC9A-40E5-B477-3D756A8B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65D6B-1D9A-47C7-AF26-030B5C3E1F5B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 마감일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2C22-EE0B-5412-F25B-A89867567957}"/>
              </a:ext>
            </a:extLst>
          </p:cNvPr>
          <p:cNvSpPr txBox="1"/>
          <p:nvPr/>
        </p:nvSpPr>
        <p:spPr>
          <a:xfrm>
            <a:off x="693807" y="342093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코드리뷰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E5AA4-39F3-1D2F-E7DF-836E6F0856A2}"/>
              </a:ext>
            </a:extLst>
          </p:cNvPr>
          <p:cNvSpPr txBox="1"/>
          <p:nvPr/>
        </p:nvSpPr>
        <p:spPr>
          <a:xfrm>
            <a:off x="693807" y="468776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추가제출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11CB-DA57-B6F5-24BE-89DDF8BCA045}"/>
              </a:ext>
            </a:extLst>
          </p:cNvPr>
          <p:cNvSpPr txBox="1"/>
          <p:nvPr/>
        </p:nvSpPr>
        <p:spPr>
          <a:xfrm>
            <a:off x="4191000" y="34671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28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화요일 수업 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A6546-45E0-C6A2-55B6-07BE8BDD2C3F}"/>
              </a:ext>
            </a:extLst>
          </p:cNvPr>
          <p:cNvSpPr txBox="1"/>
          <p:nvPr/>
        </p:nvSpPr>
        <p:spPr>
          <a:xfrm>
            <a:off x="4191000" y="4757014"/>
            <a:ext cx="1112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목요일 밤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일로 넘어가는 자정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897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3"/>
            <a:extLst>
              <a:ext uri="{FF2B5EF4-FFF2-40B4-BE49-F238E27FC236}">
                <a16:creationId xmlns:a16="http://schemas.microsoft.com/office/drawing/2014/main" id="{E6248B42-D024-48C8-B98A-A821FEE60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076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8A818-72CB-437E-98FB-FCB76F44C131}"/>
              </a:ext>
            </a:extLst>
          </p:cNvPr>
          <p:cNvSpPr txBox="1"/>
          <p:nvPr/>
        </p:nvSpPr>
        <p:spPr>
          <a:xfrm>
            <a:off x="1676400" y="1415895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10828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스택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68619-9296-468D-8C4F-F038ACA157AF}"/>
              </a:ext>
            </a:extLst>
          </p:cNvPr>
          <p:cNvSpPr txBox="1"/>
          <p:nvPr/>
        </p:nvSpPr>
        <p:spPr>
          <a:xfrm>
            <a:off x="1676400" y="24003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EEBAD-891A-48E6-9FBD-21AC79B152B3}"/>
              </a:ext>
            </a:extLst>
          </p:cNvPr>
          <p:cNvSpPr txBox="1"/>
          <p:nvPr/>
        </p:nvSpPr>
        <p:spPr>
          <a:xfrm>
            <a:off x="1676400" y="3207242"/>
            <a:ext cx="133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다음의 명령을 처리하는 스택 프로그램 만들기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 X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스택에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삽입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스택에서 가장 위에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빼고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스택이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스택에 들어있는 정수의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개수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비었으면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아니라면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971550" lvl="1" indent="-514350">
              <a:buClr>
                <a:srgbClr val="4FACDB"/>
              </a:buClr>
              <a:buFont typeface="+mj-lt"/>
              <a:buAutoNum type="arabicPeriod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top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스택의 가장 위에 있는 정수를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스택이 비었다면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3843B-0C21-4DAA-B12C-3374A15EE1BB}"/>
              </a:ext>
            </a:extLst>
          </p:cNvPr>
          <p:cNvSpPr txBox="1"/>
          <p:nvPr/>
        </p:nvSpPr>
        <p:spPr>
          <a:xfrm>
            <a:off x="1676400" y="6521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5968C-4DFD-4321-9284-A188EF77383D}"/>
              </a:ext>
            </a:extLst>
          </p:cNvPr>
          <p:cNvSpPr txBox="1"/>
          <p:nvPr/>
        </p:nvSpPr>
        <p:spPr>
          <a:xfrm>
            <a:off x="1676400" y="7328237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명령의 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명령과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함께 주어지는 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k &lt;= 100,000</a:t>
            </a:r>
          </a:p>
        </p:txBody>
      </p:sp>
    </p:spTree>
    <p:extLst>
      <p:ext uri="{BB962C8B-B14F-4D97-AF65-F5344CB8AC3E}">
        <p14:creationId xmlns:p14="http://schemas.microsoft.com/office/powerpoint/2010/main" val="35188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AFD4-55BA-4CB6-A96F-D607F3AE388C}"/>
              </a:ext>
            </a:extLst>
          </p:cNvPr>
          <p:cNvSpPr txBox="1"/>
          <p:nvPr/>
        </p:nvSpPr>
        <p:spPr>
          <a:xfrm>
            <a:off x="1520660" y="1333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7691A94D-E1B9-46AF-A452-1671521A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40041"/>
              </p:ext>
            </p:extLst>
          </p:nvPr>
        </p:nvGraphicFramePr>
        <p:xfrm>
          <a:off x="1637619" y="2081670"/>
          <a:ext cx="4115481" cy="69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48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533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1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2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top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pop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push 3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empty</a:t>
                      </a:r>
                    </a:p>
                    <a:p>
                      <a:pPr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top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A1EEC6-D6DB-4DF9-88D7-A81BE5A80809}"/>
              </a:ext>
            </a:extLst>
          </p:cNvPr>
          <p:cNvSpPr txBox="1"/>
          <p:nvPr/>
        </p:nvSpPr>
        <p:spPr>
          <a:xfrm>
            <a:off x="8077200" y="1333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D594C6C-EE59-40AA-96AF-E0A9E89F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96506"/>
              </p:ext>
            </p:extLst>
          </p:nvPr>
        </p:nvGraphicFramePr>
        <p:xfrm>
          <a:off x="8202338" y="2081673"/>
          <a:ext cx="4107302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302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53375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-1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fr-FR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8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스택을 쓸 일이 얼마나 많은데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…!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hlinkClick r:id="rId3"/>
            <a:extLst>
              <a:ext uri="{FF2B5EF4-FFF2-40B4-BE49-F238E27FC236}">
                <a16:creationId xmlns:a16="http://schemas.microsoft.com/office/drawing/2014/main" id="{763C0F0C-773A-4D0F-9693-E04EAB8E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902" y="1385859"/>
            <a:ext cx="11187909" cy="75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std::stack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6195-94D7-4BDE-8739-F1B43FA35DD0}"/>
              </a:ext>
            </a:extLst>
          </p:cNvPr>
          <p:cNvSpPr txBox="1"/>
          <p:nvPr/>
        </p:nvSpPr>
        <p:spPr>
          <a:xfrm>
            <a:off x="1828800" y="310720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std::stack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71F3-8E70-46F5-88BC-D63D1BAA3143}"/>
              </a:ext>
            </a:extLst>
          </p:cNvPr>
          <p:cNvSpPr txBox="1"/>
          <p:nvPr/>
        </p:nvSpPr>
        <p:spPr>
          <a:xfrm>
            <a:off x="1828800" y="4152900"/>
            <a:ext cx="89860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push(element): top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pop(): top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top(): top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empty():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스택이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비어있는지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확인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비어있으면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true)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size(): </a:t>
            </a:r>
            <a:r>
              <a:rPr lang="ko-KR" altLang="en-US" sz="300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 사이즈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반환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58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파이썬은요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…?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6195-94D7-4BDE-8739-F1B43FA35DD0}"/>
              </a:ext>
            </a:extLst>
          </p:cNvPr>
          <p:cNvSpPr txBox="1"/>
          <p:nvPr/>
        </p:nvSpPr>
        <p:spPr>
          <a:xfrm>
            <a:off x="1676400" y="371680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list()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71F3-8E70-46F5-88BC-D63D1BAA3143}"/>
              </a:ext>
            </a:extLst>
          </p:cNvPr>
          <p:cNvSpPr txBox="1"/>
          <p:nvPr/>
        </p:nvSpPr>
        <p:spPr>
          <a:xfrm>
            <a:off x="1676400" y="4762500"/>
            <a:ext cx="1318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 = list()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…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stack.append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(element): top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추가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stack.pop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(): top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있는 원소를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반환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하고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삭제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stack[-1]: top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있는 원소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len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(stack): </a:t>
            </a:r>
            <a:r>
              <a:rPr lang="ko-KR" altLang="en-US" sz="3000" dirty="0">
                <a:solidFill>
                  <a:srgbClr val="65C0ED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 사이즈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반환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len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(stack) == 0: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스택이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비어있는지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확인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936C-5EB8-4880-88C4-5CC0C1CB1AEE}"/>
              </a:ext>
            </a:extLst>
          </p:cNvPr>
          <p:cNvSpPr txBox="1"/>
          <p:nvPr/>
        </p:nvSpPr>
        <p:spPr>
          <a:xfrm>
            <a:off x="1600200" y="1638300"/>
            <a:ext cx="1318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파이썬은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따로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Stack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자료구조를 제공하지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이미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list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모두 구현되어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5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1932</Words>
  <Application>Microsoft Office PowerPoint</Application>
  <PresentationFormat>사용자 지정</PresentationFormat>
  <Paragraphs>437</Paragraphs>
  <Slides>45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Calibri</vt:lpstr>
      <vt:lpstr>맑은 고딕</vt:lpstr>
      <vt:lpstr>나눔스퀘어라운드 Bold</vt:lpstr>
      <vt:lpstr>Arial</vt:lpstr>
      <vt:lpstr>Wingdings</vt:lpstr>
      <vt:lpstr>나눔스퀘어라운드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유정</cp:lastModifiedBy>
  <cp:revision>260</cp:revision>
  <dcterms:created xsi:type="dcterms:W3CDTF">2021-08-21T18:40:45Z</dcterms:created>
  <dcterms:modified xsi:type="dcterms:W3CDTF">2023-02-20T12:14:26Z</dcterms:modified>
</cp:coreProperties>
</file>