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aleway"/>
      <p:regular r:id="rId28"/>
      <p:bold r:id="rId29"/>
      <p:italic r:id="rId30"/>
      <p:boldItalic r:id="rId31"/>
    </p:embeddedFon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7.xml"/><Relationship Id="rId33" Type="http://schemas.openxmlformats.org/officeDocument/2006/relationships/font" Target="fonts/Nunito-bold.fntdata"/><Relationship Id="rId10" Type="http://schemas.openxmlformats.org/officeDocument/2006/relationships/slide" Target="slides/slide6.xml"/><Relationship Id="rId32" Type="http://schemas.openxmlformats.org/officeDocument/2006/relationships/font" Target="fonts/Nunito-regular.fntdata"/><Relationship Id="rId13" Type="http://schemas.openxmlformats.org/officeDocument/2006/relationships/slide" Target="slides/slide9.xml"/><Relationship Id="rId35" Type="http://schemas.openxmlformats.org/officeDocument/2006/relationships/font" Target="fonts/Nunito-boldItalic.fntdata"/><Relationship Id="rId12" Type="http://schemas.openxmlformats.org/officeDocument/2006/relationships/slide" Target="slides/slide8.xml"/><Relationship Id="rId34" Type="http://schemas.openxmlformats.org/officeDocument/2006/relationships/font" Target="fonts/Nunito-italic.fntdata"/><Relationship Id="rId15" Type="http://schemas.openxmlformats.org/officeDocument/2006/relationships/slide" Target="slides/slide11.xml"/><Relationship Id="rId37" Type="http://schemas.openxmlformats.org/officeDocument/2006/relationships/font" Target="fonts/MavenPro-bold.fntdata"/><Relationship Id="rId14" Type="http://schemas.openxmlformats.org/officeDocument/2006/relationships/slide" Target="slides/slide10.xml"/><Relationship Id="rId36" Type="http://schemas.openxmlformats.org/officeDocument/2006/relationships/font" Target="fonts/MavenPr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311700" y="441250"/>
            <a:ext cx="8520600" cy="165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b="1" sz="4000">
              <a:latin typeface="Raleway"/>
              <a:ea typeface="Raleway"/>
              <a:cs typeface="Raleway"/>
              <a:sym typeface="Raleway"/>
            </a:endParaRPr>
          </a:p>
          <a:p>
            <a:pPr indent="0" lvl="0" marL="0">
              <a:spcBef>
                <a:spcPts val="0"/>
              </a:spcBef>
              <a:spcAft>
                <a:spcPts val="0"/>
              </a:spcAft>
              <a:buClr>
                <a:schemeClr val="dk1"/>
              </a:buClr>
              <a:buSzPts val="1100"/>
              <a:buFont typeface="Arial"/>
              <a:buNone/>
            </a:pPr>
            <a:r>
              <a:rPr b="1" lang="en" sz="4000">
                <a:latin typeface="Raleway"/>
                <a:ea typeface="Raleway"/>
                <a:cs typeface="Raleway"/>
                <a:sym typeface="Raleway"/>
              </a:rPr>
              <a:t>CS 347 Assignment 2</a:t>
            </a:r>
            <a:endParaRPr b="1" sz="4000">
              <a:latin typeface="Raleway"/>
              <a:ea typeface="Raleway"/>
              <a:cs typeface="Raleway"/>
              <a:sym typeface="Raleway"/>
            </a:endParaRPr>
          </a:p>
          <a:p>
            <a:pPr indent="0" lvl="0" marL="0">
              <a:spcBef>
                <a:spcPts val="0"/>
              </a:spcBef>
              <a:spcAft>
                <a:spcPts val="0"/>
              </a:spcAft>
              <a:buClr>
                <a:schemeClr val="dk1"/>
              </a:buClr>
              <a:buSzPts val="1100"/>
              <a:buFont typeface="Arial"/>
              <a:buNone/>
            </a:pPr>
            <a:r>
              <a:rPr lang="en" sz="4000">
                <a:latin typeface="Raleway"/>
                <a:ea typeface="Raleway"/>
                <a:cs typeface="Raleway"/>
                <a:sym typeface="Raleway"/>
              </a:rPr>
              <a:t>Compilers Lab</a:t>
            </a:r>
            <a:endParaRPr sz="4000">
              <a:latin typeface="Raleway"/>
              <a:ea typeface="Raleway"/>
              <a:cs typeface="Raleway"/>
              <a:sym typeface="Raleway"/>
            </a:endParaRPr>
          </a:p>
        </p:txBody>
      </p:sp>
      <p:sp>
        <p:nvSpPr>
          <p:cNvPr id="278" name="Shape 278"/>
          <p:cNvSpPr txBox="1"/>
          <p:nvPr>
            <p:ph idx="1" type="subTitle"/>
          </p:nvPr>
        </p:nvSpPr>
        <p:spPr>
          <a:xfrm>
            <a:off x="311700" y="2145100"/>
            <a:ext cx="8520600" cy="2696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b="1">
              <a:solidFill>
                <a:srgbClr val="000000"/>
              </a:solidFill>
              <a:latin typeface="Raleway"/>
              <a:ea typeface="Raleway"/>
              <a:cs typeface="Raleway"/>
              <a:sym typeface="Raleway"/>
            </a:endParaRPr>
          </a:p>
          <a:p>
            <a:pPr indent="0" lvl="0" marL="0">
              <a:spcBef>
                <a:spcPts val="0"/>
              </a:spcBef>
              <a:spcAft>
                <a:spcPts val="0"/>
              </a:spcAft>
              <a:buClr>
                <a:schemeClr val="dk1"/>
              </a:buClr>
              <a:buSzPts val="1100"/>
              <a:buFont typeface="Arial"/>
              <a:buNone/>
            </a:pPr>
            <a:r>
              <a:rPr b="1" lang="en" sz="2200">
                <a:solidFill>
                  <a:srgbClr val="000000"/>
                </a:solidFill>
                <a:latin typeface="Raleway"/>
                <a:ea typeface="Raleway"/>
                <a:cs typeface="Raleway"/>
                <a:sym typeface="Raleway"/>
              </a:rPr>
              <a:t>Anup Agarwal (150101009)</a:t>
            </a:r>
            <a:endParaRPr b="1" sz="2200">
              <a:solidFill>
                <a:srgbClr val="000000"/>
              </a:solidFill>
              <a:latin typeface="Raleway"/>
              <a:ea typeface="Raleway"/>
              <a:cs typeface="Raleway"/>
              <a:sym typeface="Raleway"/>
            </a:endParaRPr>
          </a:p>
          <a:p>
            <a:pPr indent="0" lvl="0" marL="0">
              <a:spcBef>
                <a:spcPts val="0"/>
              </a:spcBef>
              <a:spcAft>
                <a:spcPts val="0"/>
              </a:spcAft>
              <a:buClr>
                <a:schemeClr val="dk1"/>
              </a:buClr>
              <a:buSzPts val="1100"/>
              <a:buFont typeface="Arial"/>
              <a:buNone/>
            </a:pPr>
            <a:r>
              <a:rPr b="1" lang="en" sz="2200">
                <a:solidFill>
                  <a:srgbClr val="000000"/>
                </a:solidFill>
                <a:latin typeface="Raleway"/>
                <a:ea typeface="Raleway"/>
                <a:cs typeface="Raleway"/>
                <a:sym typeface="Raleway"/>
              </a:rPr>
              <a:t>Chandan Satti (150101059)</a:t>
            </a:r>
            <a:endParaRPr b="1" sz="2200">
              <a:solidFill>
                <a:srgbClr val="000000"/>
              </a:solidFill>
              <a:latin typeface="Raleway"/>
              <a:ea typeface="Raleway"/>
              <a:cs typeface="Raleway"/>
              <a:sym typeface="Raleway"/>
            </a:endParaRPr>
          </a:p>
          <a:p>
            <a:pPr indent="0" lvl="0" marL="0">
              <a:spcBef>
                <a:spcPts val="0"/>
              </a:spcBef>
              <a:spcAft>
                <a:spcPts val="0"/>
              </a:spcAft>
              <a:buNone/>
            </a:pPr>
            <a:r>
              <a:rPr b="1" lang="en" sz="2200">
                <a:solidFill>
                  <a:srgbClr val="000000"/>
                </a:solidFill>
                <a:latin typeface="Raleway"/>
                <a:ea typeface="Raleway"/>
                <a:cs typeface="Raleway"/>
                <a:sym typeface="Raleway"/>
              </a:rPr>
              <a:t>Surabhi Gupta (150101078)</a:t>
            </a:r>
            <a:endParaRPr b="1" sz="2200">
              <a:solidFill>
                <a:srgbClr val="000000"/>
              </a:solidFill>
              <a:latin typeface="Raleway"/>
              <a:ea typeface="Raleway"/>
              <a:cs typeface="Raleway"/>
              <a:sym typeface="Raleway"/>
            </a:endParaRPr>
          </a:p>
          <a:p>
            <a:pPr indent="0" lvl="0" marL="0">
              <a:spcBef>
                <a:spcPts val="0"/>
              </a:spcBef>
              <a:spcAft>
                <a:spcPts val="0"/>
              </a:spcAft>
              <a:buNone/>
            </a:pPr>
            <a:r>
              <a:t/>
            </a:r>
            <a:endParaRPr b="1" sz="2400">
              <a:solidFill>
                <a:srgbClr val="000000"/>
              </a:solidFill>
              <a:latin typeface="Raleway"/>
              <a:ea typeface="Raleway"/>
              <a:cs typeface="Raleway"/>
              <a:sym typeface="Raleway"/>
            </a:endParaRPr>
          </a:p>
          <a:p>
            <a:pPr indent="0" lvl="0" marL="0">
              <a:spcBef>
                <a:spcPts val="0"/>
              </a:spcBef>
              <a:spcAft>
                <a:spcPts val="0"/>
              </a:spcAft>
              <a:buNone/>
            </a:pPr>
            <a:r>
              <a:rPr b="1" lang="en" sz="1800">
                <a:solidFill>
                  <a:srgbClr val="000000"/>
                </a:solidFill>
                <a:latin typeface="Raleway"/>
                <a:ea typeface="Raleway"/>
                <a:cs typeface="Raleway"/>
                <a:sym typeface="Raleway"/>
              </a:rPr>
              <a:t>Department Of Computer Science And Engineering</a:t>
            </a:r>
            <a:endParaRPr b="1" sz="1800">
              <a:solidFill>
                <a:srgbClr val="000000"/>
              </a:solidFill>
              <a:latin typeface="Raleway"/>
              <a:ea typeface="Raleway"/>
              <a:cs typeface="Raleway"/>
              <a:sym typeface="Raleway"/>
            </a:endParaRPr>
          </a:p>
          <a:p>
            <a:pPr indent="0" lvl="0" marL="0">
              <a:spcBef>
                <a:spcPts val="0"/>
              </a:spcBef>
              <a:spcAft>
                <a:spcPts val="0"/>
              </a:spcAft>
              <a:buNone/>
            </a:pPr>
            <a:r>
              <a:rPr b="1" lang="en" sz="1800">
                <a:solidFill>
                  <a:srgbClr val="000000"/>
                </a:solidFill>
                <a:latin typeface="Raleway"/>
                <a:ea typeface="Raleway"/>
                <a:cs typeface="Raleway"/>
                <a:sym typeface="Raleway"/>
              </a:rPr>
              <a:t>IIT Guwahati </a:t>
            </a:r>
            <a:endParaRPr b="1" sz="1800">
              <a:solidFill>
                <a:srgbClr val="000000"/>
              </a:solidFill>
              <a:latin typeface="Raleway"/>
              <a:ea typeface="Raleway"/>
              <a:cs typeface="Raleway"/>
              <a:sym typeface="Raleway"/>
            </a:endParaRPr>
          </a:p>
          <a:p>
            <a:pPr indent="0" lvl="0" marL="0">
              <a:spcBef>
                <a:spcPts val="0"/>
              </a:spcBef>
              <a:spcAft>
                <a:spcPts val="0"/>
              </a:spcAft>
              <a:buClr>
                <a:schemeClr val="dk1"/>
              </a:buClr>
              <a:buSzPts val="1100"/>
              <a:buFont typeface="Arial"/>
              <a:buNone/>
            </a:pPr>
            <a:r>
              <a:rPr b="1" lang="en" sz="1800">
                <a:solidFill>
                  <a:srgbClr val="000000"/>
                </a:solidFill>
                <a:latin typeface="Raleway"/>
                <a:ea typeface="Raleway"/>
                <a:cs typeface="Raleway"/>
                <a:sym typeface="Raleway"/>
              </a:rPr>
              <a:t>6 March 2018</a:t>
            </a:r>
            <a:endParaRPr b="1" sz="1800">
              <a:solidFill>
                <a:srgbClr val="000000"/>
              </a:solidFill>
              <a:latin typeface="Raleway"/>
              <a:ea typeface="Raleway"/>
              <a:cs typeface="Raleway"/>
              <a:sym typeface="Raleway"/>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1303800" y="598575"/>
            <a:ext cx="7030500" cy="65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Production Rules</a:t>
            </a:r>
            <a:r>
              <a:rPr lang="en"/>
              <a:t> : </a:t>
            </a:r>
            <a:endParaRPr/>
          </a:p>
        </p:txBody>
      </p:sp>
      <p:sp>
        <p:nvSpPr>
          <p:cNvPr id="331" name="Shape 331"/>
          <p:cNvSpPr txBox="1"/>
          <p:nvPr>
            <p:ph idx="1" type="body"/>
          </p:nvPr>
        </p:nvSpPr>
        <p:spPr>
          <a:xfrm>
            <a:off x="1303800" y="1300950"/>
            <a:ext cx="7030500" cy="365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400">
                <a:solidFill>
                  <a:srgbClr val="000000"/>
                </a:solidFill>
                <a:latin typeface="Arial"/>
                <a:ea typeface="Arial"/>
                <a:cs typeface="Arial"/>
                <a:sym typeface="Arial"/>
              </a:rPr>
              <a:t>statement_list</a:t>
            </a:r>
            <a:r>
              <a:rPr lang="en" sz="1400">
                <a:solidFill>
                  <a:srgbClr val="000000"/>
                </a:solidFill>
                <a:latin typeface="Arial"/>
                <a:ea typeface="Arial"/>
                <a:cs typeface="Arial"/>
                <a:sym typeface="Arial"/>
              </a:rPr>
              <a:t>: statement statement_list </a:t>
            </a:r>
            <a:endParaRPr sz="1400">
              <a:solidFill>
                <a:srgbClr val="000000"/>
              </a:solidFill>
              <a:latin typeface="Arial"/>
              <a:ea typeface="Arial"/>
              <a:cs typeface="Arial"/>
              <a:sym typeface="Arial"/>
            </a:endParaRPr>
          </a:p>
          <a:p>
            <a:pPr indent="457200" lvl="0" marL="457200" rtl="0">
              <a:spcBef>
                <a:spcPts val="0"/>
              </a:spcBef>
              <a:spcAft>
                <a:spcPts val="0"/>
              </a:spcAft>
              <a:buNone/>
            </a:pPr>
            <a:r>
              <a:rPr lang="en" sz="1400">
                <a:solidFill>
                  <a:srgbClr val="000000"/>
                </a:solidFill>
                <a:latin typeface="Arial"/>
                <a:ea typeface="Arial"/>
                <a:cs typeface="Arial"/>
                <a:sym typeface="Arial"/>
              </a:rPr>
              <a:t>| EPSILON</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i="1" lang="en" sz="1400">
                <a:solidFill>
                  <a:srgbClr val="000000"/>
                </a:solidFill>
                <a:latin typeface="Arial"/>
                <a:ea typeface="Arial"/>
                <a:cs typeface="Arial"/>
                <a:sym typeface="Arial"/>
              </a:rPr>
              <a:t>statement</a:t>
            </a:r>
            <a:r>
              <a:rPr lang="en" sz="1400">
                <a:solidFill>
                  <a:srgbClr val="000000"/>
                </a:solidFill>
                <a:latin typeface="Arial"/>
                <a:ea typeface="Arial"/>
                <a:cs typeface="Arial"/>
                <a:sym typeface="Arial"/>
              </a:rPr>
              <a:t>: var_decl;</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expression_statement</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selection_statement</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iteration_statement</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 statement_list ‘}’</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declaration</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The program is essentially a statement_list. Each statement can be either a variable declaration, expression, selection , iteration or a  declaration.</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statement -&gt; ‘{‘ statement_list ’}’ allows provision for nesting and compound statements.</a:t>
            </a: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35" name="Shape 335"/>
        <p:cNvGrpSpPr/>
        <p:nvPr/>
      </p:nvGrpSpPr>
      <p:grpSpPr>
        <a:xfrm>
          <a:off x="0" y="0"/>
          <a:ext cx="0" cy="0"/>
          <a:chOff x="0" y="0"/>
          <a:chExt cx="0" cy="0"/>
        </a:xfrm>
      </p:grpSpPr>
      <p:sp>
        <p:nvSpPr>
          <p:cNvPr id="336" name="Shape 336"/>
          <p:cNvSpPr txBox="1"/>
          <p:nvPr>
            <p:ph idx="1" type="body"/>
          </p:nvPr>
        </p:nvSpPr>
        <p:spPr>
          <a:xfrm>
            <a:off x="1164450" y="171600"/>
            <a:ext cx="7771200" cy="4829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000000"/>
                </a:solidFill>
                <a:latin typeface="Arial"/>
                <a:ea typeface="Arial"/>
                <a:cs typeface="Arial"/>
                <a:sym typeface="Arial"/>
              </a:rPr>
              <a:t>primary_expression</a:t>
            </a:r>
            <a:r>
              <a:rPr lang="en">
                <a:solidFill>
                  <a:srgbClr val="000000"/>
                </a:solidFill>
                <a:latin typeface="Arial"/>
                <a:ea typeface="Arial"/>
                <a:cs typeface="Arial"/>
                <a:sym typeface="Arial"/>
              </a:rPr>
              <a:t>: ID</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CONSTANT</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STRING_LITERAL</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 expression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constructor</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mem_func</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postfix_expression</a:t>
            </a:r>
            <a:r>
              <a:rPr lang="en">
                <a:solidFill>
                  <a:srgbClr val="000000"/>
                </a:solidFill>
                <a:latin typeface="Arial"/>
                <a:ea typeface="Arial"/>
                <a:cs typeface="Arial"/>
                <a:sym typeface="Arial"/>
              </a:rPr>
              <a:t>: primary_expression</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postfix_expression '[' expression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postfix_expression '('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postfix_expression '(' argument_expression_list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postfix_expression '.' ID</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ID ‘.’ mem_func</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postfix_expression PTR_OP IDENTIFIER</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postfix_expression INC_OP</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postfix_expression DEC_OP</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 initializer_list '}'</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These productions match the function calls (including the member functions for classes), arrays, increment operator, decrement operator, pointers, initialiser lists.</a:t>
            </a:r>
            <a:endParaRPr>
              <a:solidFill>
                <a:srgbClr val="000000"/>
              </a:solidFill>
              <a:latin typeface="Arial"/>
              <a:ea typeface="Arial"/>
              <a:cs typeface="Arial"/>
              <a:sym typeface="Arial"/>
            </a:endParaRPr>
          </a:p>
          <a:p>
            <a:pPr indent="0" lvl="0" marL="0">
              <a:spcBef>
                <a:spcPts val="0"/>
              </a:spcBef>
              <a:spcAft>
                <a:spcPts val="0"/>
              </a:spcAft>
              <a:buNone/>
            </a:pPr>
            <a:r>
              <a:t/>
            </a:r>
            <a:endParaRPr>
              <a:latin typeface="Arial"/>
              <a:ea typeface="Arial"/>
              <a:cs typeface="Arial"/>
              <a:sym typeface="Arial"/>
            </a:endParaRPr>
          </a:p>
          <a:p>
            <a:pPr indent="0" lvl="0" marL="0">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40" name="Shape 340"/>
        <p:cNvGrpSpPr/>
        <p:nvPr/>
      </p:nvGrpSpPr>
      <p:grpSpPr>
        <a:xfrm>
          <a:off x="0" y="0"/>
          <a:ext cx="0" cy="0"/>
          <a:chOff x="0" y="0"/>
          <a:chExt cx="0" cy="0"/>
        </a:xfrm>
      </p:grpSpPr>
      <p:sp>
        <p:nvSpPr>
          <p:cNvPr id="341" name="Shape 341"/>
          <p:cNvSpPr txBox="1"/>
          <p:nvPr>
            <p:ph idx="1" type="body"/>
          </p:nvPr>
        </p:nvSpPr>
        <p:spPr>
          <a:xfrm>
            <a:off x="1342100" y="732975"/>
            <a:ext cx="7030500" cy="46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400">
                <a:solidFill>
                  <a:srgbClr val="000000"/>
                </a:solidFill>
                <a:latin typeface="Arial"/>
                <a:ea typeface="Arial"/>
                <a:cs typeface="Arial"/>
                <a:sym typeface="Arial"/>
              </a:rPr>
              <a:t>declaration</a:t>
            </a:r>
            <a:r>
              <a:rPr lang="en" sz="1400">
                <a:solidFill>
                  <a:srgbClr val="000000"/>
                </a:solidFill>
                <a:latin typeface="Arial"/>
                <a:ea typeface="Arial"/>
                <a:cs typeface="Arial"/>
                <a:sym typeface="Arial"/>
              </a:rPr>
              <a:t>: type_specifier declarator ASSIGN assignment_expression ‘;’</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i="1" lang="en" sz="1400">
                <a:solidFill>
                  <a:srgbClr val="000000"/>
                </a:solidFill>
                <a:latin typeface="Arial"/>
                <a:ea typeface="Arial"/>
                <a:cs typeface="Arial"/>
                <a:sym typeface="Arial"/>
              </a:rPr>
              <a:t>declarator</a:t>
            </a:r>
            <a:r>
              <a:rPr lang="en" sz="1400">
                <a:solidFill>
                  <a:srgbClr val="000000"/>
                </a:solidFill>
                <a:latin typeface="Arial"/>
                <a:ea typeface="Arial"/>
                <a:cs typeface="Arial"/>
                <a:sym typeface="Arial"/>
              </a:rPr>
              <a:t>:: ID</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declarator '[' ']'</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i="1" lang="en" sz="1400">
                <a:solidFill>
                  <a:srgbClr val="000000"/>
                </a:solidFill>
                <a:latin typeface="Arial"/>
                <a:ea typeface="Arial"/>
                <a:cs typeface="Arial"/>
                <a:sym typeface="Arial"/>
              </a:rPr>
              <a:t>assignment_expression</a:t>
            </a:r>
            <a:r>
              <a:rPr lang="en" sz="1400">
                <a:solidFill>
                  <a:srgbClr val="000000"/>
                </a:solidFill>
                <a:latin typeface="Arial"/>
                <a:ea typeface="Arial"/>
                <a:cs typeface="Arial"/>
                <a:sym typeface="Arial"/>
              </a:rPr>
              <a:t>: conditional_expression</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unary_expression ’=’ assignment_expression</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conditional_expression</a:t>
            </a:r>
            <a:r>
              <a:rPr lang="en" sz="1400">
                <a:solidFill>
                  <a:srgbClr val="000000"/>
                </a:solidFill>
                <a:latin typeface="Arial"/>
                <a:ea typeface="Arial"/>
                <a:cs typeface="Arial"/>
                <a:sym typeface="Arial"/>
              </a:rPr>
              <a:t>: logical_or_expression</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logical_or_expression '?' expression ':' conditional_expression</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These productions provide for declarations for variables, arrays, functions. </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type_specifier takes one of the types described in the introduction slide. </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assignment_expression defines conditional_expression; which can be further nested as above 6th production</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45" name="Shape 345"/>
        <p:cNvGrpSpPr/>
        <p:nvPr/>
      </p:nvGrpSpPr>
      <p:grpSpPr>
        <a:xfrm>
          <a:off x="0" y="0"/>
          <a:ext cx="0" cy="0"/>
          <a:chOff x="0" y="0"/>
          <a:chExt cx="0" cy="0"/>
        </a:xfrm>
      </p:grpSpPr>
      <p:sp>
        <p:nvSpPr>
          <p:cNvPr id="346" name="Shape 346"/>
          <p:cNvSpPr txBox="1"/>
          <p:nvPr>
            <p:ph idx="1" type="body"/>
          </p:nvPr>
        </p:nvSpPr>
        <p:spPr>
          <a:xfrm>
            <a:off x="1250500" y="764125"/>
            <a:ext cx="7365600" cy="3898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400">
                <a:solidFill>
                  <a:srgbClr val="000000"/>
                </a:solidFill>
                <a:latin typeface="Arial"/>
                <a:ea typeface="Arial"/>
                <a:cs typeface="Arial"/>
                <a:sym typeface="Arial"/>
              </a:rPr>
              <a:t>equality_expression</a:t>
            </a:r>
            <a:r>
              <a:rPr lang="en" sz="1400">
                <a:solidFill>
                  <a:srgbClr val="000000"/>
                </a:solidFill>
                <a:latin typeface="Arial"/>
                <a:ea typeface="Arial"/>
                <a:cs typeface="Arial"/>
                <a:sym typeface="Arial"/>
              </a:rPr>
              <a:t>: relational_expression</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equality_expression EQ_OP / NE_OP  relational_expression</a:t>
            </a:r>
            <a:endParaRPr sz="1400">
              <a:solidFill>
                <a:srgbClr val="000000"/>
              </a:solidFill>
              <a:latin typeface="Arial"/>
              <a:ea typeface="Arial"/>
              <a:cs typeface="Arial"/>
              <a:sym typeface="Arial"/>
            </a:endParaRPr>
          </a:p>
          <a:p>
            <a:pPr indent="0" lvl="0" marL="0" rtl="0">
              <a:spcBef>
                <a:spcPts val="0"/>
              </a:spcBef>
              <a:spcAft>
                <a:spcPts val="0"/>
              </a:spcAft>
              <a:buNone/>
            </a:pPr>
            <a:r>
              <a:rPr i="1" lang="en" sz="1400">
                <a:solidFill>
                  <a:srgbClr val="000000"/>
                </a:solidFill>
                <a:latin typeface="Arial"/>
                <a:ea typeface="Arial"/>
                <a:cs typeface="Arial"/>
                <a:sym typeface="Arial"/>
              </a:rPr>
              <a:t>relational_expression</a:t>
            </a:r>
            <a:r>
              <a:rPr lang="en" sz="1400">
                <a:solidFill>
                  <a:srgbClr val="000000"/>
                </a:solidFill>
                <a:latin typeface="Arial"/>
                <a:ea typeface="Arial"/>
                <a:cs typeface="Arial"/>
                <a:sym typeface="Arial"/>
              </a:rPr>
              <a:t>: additive_expression</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relational_expression '&lt;' / '&gt;' / LE_OP / GE_OP additive_expression</a:t>
            </a:r>
            <a:endParaRPr sz="1400">
              <a:solidFill>
                <a:srgbClr val="000000"/>
              </a:solidFill>
              <a:latin typeface="Arial"/>
              <a:ea typeface="Arial"/>
              <a:cs typeface="Arial"/>
              <a:sym typeface="Arial"/>
            </a:endParaRPr>
          </a:p>
          <a:p>
            <a:pPr indent="0" lvl="0" marL="0" rtl="0">
              <a:spcBef>
                <a:spcPts val="0"/>
              </a:spcBef>
              <a:spcAft>
                <a:spcPts val="0"/>
              </a:spcAft>
              <a:buNone/>
            </a:pPr>
            <a:r>
              <a:rPr i="1" lang="en" sz="1400">
                <a:solidFill>
                  <a:srgbClr val="000000"/>
                </a:solidFill>
                <a:latin typeface="Arial"/>
                <a:ea typeface="Arial"/>
                <a:cs typeface="Arial"/>
                <a:sym typeface="Arial"/>
              </a:rPr>
              <a:t>additive_expression</a:t>
            </a:r>
            <a:r>
              <a:rPr lang="en" sz="1400">
                <a:solidFill>
                  <a:srgbClr val="000000"/>
                </a:solidFill>
                <a:latin typeface="Arial"/>
                <a:ea typeface="Arial"/>
                <a:cs typeface="Arial"/>
                <a:sym typeface="Arial"/>
              </a:rPr>
              <a:t>  : multiplicative_expression</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additive_expression '+' / '-'  multiplicative_expression</a:t>
            </a:r>
            <a:endParaRPr sz="1400">
              <a:solidFill>
                <a:srgbClr val="000000"/>
              </a:solidFill>
              <a:latin typeface="Arial"/>
              <a:ea typeface="Arial"/>
              <a:cs typeface="Arial"/>
              <a:sym typeface="Arial"/>
            </a:endParaRPr>
          </a:p>
          <a:p>
            <a:pPr indent="0" lvl="0" marL="0" rtl="0">
              <a:spcBef>
                <a:spcPts val="0"/>
              </a:spcBef>
              <a:spcAft>
                <a:spcPts val="0"/>
              </a:spcAft>
              <a:buNone/>
            </a:pPr>
            <a:r>
              <a:rPr i="1" lang="en" sz="1400">
                <a:solidFill>
                  <a:srgbClr val="000000"/>
                </a:solidFill>
                <a:latin typeface="Arial"/>
                <a:ea typeface="Arial"/>
                <a:cs typeface="Arial"/>
                <a:sym typeface="Arial"/>
              </a:rPr>
              <a:t>multiplicative_expression</a:t>
            </a:r>
            <a:r>
              <a:rPr lang="en" sz="1400">
                <a:solidFill>
                  <a:srgbClr val="000000"/>
                </a:solidFill>
                <a:latin typeface="Arial"/>
                <a:ea typeface="Arial"/>
                <a:cs typeface="Arial"/>
                <a:sym typeface="Arial"/>
              </a:rPr>
              <a:t> : unary_expression</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multiplicative_expression '*' / '/' / '%' unary_expression</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The above productions deal with the assignment of arithmetic operators, relational operators and split into multiple productions to maintain the precedence order, i.e. multiplicative (*,/,%) have higher precedence over additive(+,-) over relational (&lt;,&gt;,&lt;=,&gt;=) over equality (=,!=).</a:t>
            </a:r>
            <a:endParaRPr sz="1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50" name="Shape 350"/>
        <p:cNvGrpSpPr/>
        <p:nvPr/>
      </p:nvGrpSpPr>
      <p:grpSpPr>
        <a:xfrm>
          <a:off x="0" y="0"/>
          <a:ext cx="0" cy="0"/>
          <a:chOff x="0" y="0"/>
          <a:chExt cx="0" cy="0"/>
        </a:xfrm>
      </p:grpSpPr>
      <p:sp>
        <p:nvSpPr>
          <p:cNvPr id="351" name="Shape 351"/>
          <p:cNvSpPr txBox="1"/>
          <p:nvPr>
            <p:ph idx="1" type="body"/>
          </p:nvPr>
        </p:nvSpPr>
        <p:spPr>
          <a:xfrm>
            <a:off x="1314250" y="815425"/>
            <a:ext cx="7030500" cy="4066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400">
                <a:solidFill>
                  <a:srgbClr val="000000"/>
                </a:solidFill>
                <a:latin typeface="Arial"/>
                <a:ea typeface="Arial"/>
                <a:cs typeface="Arial"/>
                <a:sym typeface="Arial"/>
              </a:rPr>
              <a:t>logical_and_expression</a:t>
            </a:r>
            <a:r>
              <a:rPr lang="en" sz="1400">
                <a:solidFill>
                  <a:srgbClr val="000000"/>
                </a:solidFill>
                <a:latin typeface="Arial"/>
                <a:ea typeface="Arial"/>
                <a:cs typeface="Arial"/>
                <a:sym typeface="Arial"/>
              </a:rPr>
              <a:t>: inclusive_or_expression</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logical_and_expression AND_OP inclusive_or_expression</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i="1" lang="en" sz="1400">
                <a:solidFill>
                  <a:srgbClr val="000000"/>
                </a:solidFill>
                <a:latin typeface="Arial"/>
                <a:ea typeface="Arial"/>
                <a:cs typeface="Arial"/>
                <a:sym typeface="Arial"/>
              </a:rPr>
              <a:t>inclusive_or_expression</a:t>
            </a:r>
            <a:r>
              <a:rPr lang="en" sz="1400">
                <a:solidFill>
                  <a:srgbClr val="000000"/>
                </a:solidFill>
                <a:latin typeface="Arial"/>
                <a:ea typeface="Arial"/>
                <a:cs typeface="Arial"/>
                <a:sym typeface="Arial"/>
              </a:rPr>
              <a:t>: exclusive_or_expression</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inclusive_or_expression '|' exclusive_or_expression</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i="1" lang="en" sz="1400">
                <a:solidFill>
                  <a:srgbClr val="000000"/>
                </a:solidFill>
                <a:latin typeface="Arial"/>
                <a:ea typeface="Arial"/>
                <a:cs typeface="Arial"/>
                <a:sym typeface="Arial"/>
              </a:rPr>
              <a:t>exclusive_or_expression</a:t>
            </a:r>
            <a:r>
              <a:rPr lang="en" sz="1400">
                <a:solidFill>
                  <a:srgbClr val="000000"/>
                </a:solidFill>
                <a:latin typeface="Arial"/>
                <a:ea typeface="Arial"/>
                <a:cs typeface="Arial"/>
                <a:sym typeface="Arial"/>
              </a:rPr>
              <a:t>: and_expression</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exclusive_or_expression '^' and_expression</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i="1" lang="en" sz="1400">
                <a:solidFill>
                  <a:srgbClr val="000000"/>
                </a:solidFill>
                <a:latin typeface="Arial"/>
                <a:ea typeface="Arial"/>
                <a:cs typeface="Arial"/>
                <a:sym typeface="Arial"/>
              </a:rPr>
              <a:t>and_expression</a:t>
            </a:r>
            <a:r>
              <a:rPr lang="en" sz="1400">
                <a:solidFill>
                  <a:srgbClr val="000000"/>
                </a:solidFill>
                <a:latin typeface="Arial"/>
                <a:ea typeface="Arial"/>
                <a:cs typeface="Arial"/>
                <a:sym typeface="Arial"/>
              </a:rPr>
              <a:t> : equality_expression</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	| and_expression '&amp;' equality_expression</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These productions define The logical operators and their precedence.  Those nested deeply in the tree have higher precedence. So, XOR has higher precedence than logical OR which has higher precedence than logical AND</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55" name="Shape 355"/>
        <p:cNvGrpSpPr/>
        <p:nvPr/>
      </p:nvGrpSpPr>
      <p:grpSpPr>
        <a:xfrm>
          <a:off x="0" y="0"/>
          <a:ext cx="0" cy="0"/>
          <a:chOff x="0" y="0"/>
          <a:chExt cx="0" cy="0"/>
        </a:xfrm>
      </p:grpSpPr>
      <p:sp>
        <p:nvSpPr>
          <p:cNvPr id="356" name="Shape 356"/>
          <p:cNvSpPr txBox="1"/>
          <p:nvPr>
            <p:ph idx="1" type="body"/>
          </p:nvPr>
        </p:nvSpPr>
        <p:spPr>
          <a:xfrm>
            <a:off x="1303800" y="651325"/>
            <a:ext cx="7254900" cy="4444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200">
                <a:solidFill>
                  <a:srgbClr val="000000"/>
                </a:solidFill>
                <a:latin typeface="Arial"/>
                <a:ea typeface="Arial"/>
                <a:cs typeface="Arial"/>
                <a:sym typeface="Arial"/>
              </a:rPr>
              <a:t>expression</a:t>
            </a:r>
            <a:r>
              <a:rPr lang="en" sz="1200">
                <a:solidFill>
                  <a:srgbClr val="000000"/>
                </a:solidFill>
                <a:latin typeface="Arial"/>
                <a:ea typeface="Arial"/>
                <a:cs typeface="Arial"/>
                <a:sym typeface="Arial"/>
              </a:rPr>
              <a:t> : assignment_expression</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	| expression ',' assignment_expression</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i="1" lang="en" sz="1200">
                <a:solidFill>
                  <a:srgbClr val="000000"/>
                </a:solidFill>
                <a:latin typeface="Arial"/>
                <a:ea typeface="Arial"/>
                <a:cs typeface="Arial"/>
                <a:sym typeface="Arial"/>
              </a:rPr>
              <a:t>iteration_statement</a:t>
            </a:r>
            <a:r>
              <a:rPr lang="en" sz="1200">
                <a:solidFill>
                  <a:srgbClr val="000000"/>
                </a:solidFill>
                <a:latin typeface="Arial"/>
                <a:ea typeface="Arial"/>
                <a:cs typeface="Arial"/>
                <a:sym typeface="Arial"/>
              </a:rPr>
              <a:t> : WHILE '(' expression ')' statement</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	| DO statement WHILE '(' expression ')'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	| FOR '(' expression_statement expression_statement ')' statement</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	| FOR '(' expression_statement expression_statement expression ')' statement</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	| FOR '(' declaration expression_statement ')' statement</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	| FOR '(' declaration expression_statement expression ')' statement</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i="1" lang="en" sz="1200">
                <a:solidFill>
                  <a:srgbClr val="000000"/>
                </a:solidFill>
                <a:latin typeface="Arial"/>
                <a:ea typeface="Arial"/>
                <a:cs typeface="Arial"/>
                <a:sym typeface="Arial"/>
              </a:rPr>
              <a:t>selection_statement</a:t>
            </a:r>
            <a:r>
              <a:rPr lang="en" sz="1200">
                <a:solidFill>
                  <a:srgbClr val="000000"/>
                </a:solidFill>
                <a:latin typeface="Arial"/>
                <a:ea typeface="Arial"/>
                <a:cs typeface="Arial"/>
                <a:sym typeface="Arial"/>
              </a:rPr>
              <a:t> : IF '(' expression ')' statement ELSE statement</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	| IF '(' expression ')' statement</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i="1" lang="en" sz="1200">
                <a:solidFill>
                  <a:srgbClr val="000000"/>
                </a:solidFill>
                <a:latin typeface="Arial"/>
                <a:ea typeface="Arial"/>
                <a:cs typeface="Arial"/>
                <a:sym typeface="Arial"/>
              </a:rPr>
              <a:t>expression_statement</a:t>
            </a:r>
            <a:r>
              <a:rPr lang="en" sz="1200">
                <a:solidFill>
                  <a:srgbClr val="000000"/>
                </a:solidFill>
                <a:latin typeface="Arial"/>
                <a:ea typeface="Arial"/>
                <a:cs typeface="Arial"/>
                <a:sym typeface="Arial"/>
              </a:rPr>
              <a:t> : ';'</a:t>
            </a:r>
            <a:endParaRPr sz="1200">
              <a:solidFill>
                <a:srgbClr val="000000"/>
              </a:solidFill>
              <a:latin typeface="Arial"/>
              <a:ea typeface="Arial"/>
              <a:cs typeface="Arial"/>
              <a:sym typeface="Arial"/>
            </a:endParaRPr>
          </a:p>
          <a:p>
            <a:pPr indent="457200" lvl="0" marL="0" rtl="0">
              <a:spcBef>
                <a:spcPts val="0"/>
              </a:spcBef>
              <a:spcAft>
                <a:spcPts val="0"/>
              </a:spcAft>
              <a:buNone/>
            </a:pPr>
            <a:r>
              <a:rPr lang="en" sz="1200">
                <a:solidFill>
                  <a:srgbClr val="000000"/>
                </a:solidFill>
                <a:latin typeface="Arial"/>
                <a:ea typeface="Arial"/>
                <a:cs typeface="Arial"/>
                <a:sym typeface="Arial"/>
              </a:rPr>
              <a:t>| expression ';'</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The first production details what an expression is ********* , and iteration_statements deals with loops in which we have done the while, do while and the for loop. Multiple declarations for the FOR loops are cases in which FOR() has 2 or 3 arguments and the first argument can also be a declaration.</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Also there is the selection i.e. the if else statements which are called from primary_expression.</a:t>
            </a:r>
            <a:endParaRPr sz="12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60" name="Shape 360"/>
        <p:cNvGrpSpPr/>
        <p:nvPr/>
      </p:nvGrpSpPr>
      <p:grpSpPr>
        <a:xfrm>
          <a:off x="0" y="0"/>
          <a:ext cx="0" cy="0"/>
          <a:chOff x="0" y="0"/>
          <a:chExt cx="0" cy="0"/>
        </a:xfrm>
      </p:grpSpPr>
      <p:sp>
        <p:nvSpPr>
          <p:cNvPr id="361" name="Shape 361"/>
          <p:cNvSpPr txBox="1"/>
          <p:nvPr>
            <p:ph idx="1" type="body"/>
          </p:nvPr>
        </p:nvSpPr>
        <p:spPr>
          <a:xfrm>
            <a:off x="1262675" y="232825"/>
            <a:ext cx="7304700" cy="476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000000"/>
                </a:solidFill>
                <a:latin typeface="Arial"/>
                <a:ea typeface="Arial"/>
                <a:cs typeface="Arial"/>
                <a:sym typeface="Arial"/>
              </a:rPr>
              <a:t>constructor</a:t>
            </a:r>
            <a:r>
              <a:rPr lang="en">
                <a:solidFill>
                  <a:srgbClr val="000000"/>
                </a:solidFill>
                <a:latin typeface="Arial"/>
                <a:ea typeface="Arial"/>
                <a:cs typeface="Arial"/>
                <a:sym typeface="Arial"/>
              </a:rPr>
              <a:t>: PROCESSOR ‘(‘ param_list_proc ‘)’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MEMORY ’(‘ param_list_mem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JOB ‘(‘ param_list_job ‘)’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LINK ‘(‘ param_list_link ‘)’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CLUSTER ‘(‘ param_list_cluster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 SCHEDULER ‘(‘ param_list_scheduler ‘)’</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param_list_job</a:t>
            </a:r>
            <a:r>
              <a:rPr lang="en">
                <a:solidFill>
                  <a:srgbClr val="000000"/>
                </a:solidFill>
                <a:latin typeface="Arial"/>
                <a:ea typeface="Arial"/>
                <a:cs typeface="Arial"/>
                <a:sym typeface="Arial"/>
              </a:rPr>
              <a:t> :  job_param1 ‘,’ job_param2 ‘,’ job_param3 ‘,’ job_param4 ‘,’ job_param5</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param_list_proc</a:t>
            </a:r>
            <a:r>
              <a:rPr lang="en">
                <a:solidFill>
                  <a:srgbClr val="000000"/>
                </a:solidFill>
                <a:latin typeface="Arial"/>
                <a:ea typeface="Arial"/>
                <a:cs typeface="Arial"/>
                <a:sym typeface="Arial"/>
              </a:rPr>
              <a:t> :  proc_param1 ’,’ proc_param2 ‘,’ proc_param3 opt_proc_param4 opt_proc_param5</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param_list_mem</a:t>
            </a:r>
            <a:r>
              <a:rPr lang="en">
                <a:solidFill>
                  <a:srgbClr val="000000"/>
                </a:solidFill>
                <a:latin typeface="Arial"/>
                <a:ea typeface="Arial"/>
                <a:cs typeface="Arial"/>
                <a:sym typeface="Arial"/>
              </a:rPr>
              <a:t> :   mem_param1, mem_param2 opt_mem_param3</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param_list_link</a:t>
            </a:r>
            <a:r>
              <a:rPr lang="en">
                <a:solidFill>
                  <a:srgbClr val="000000"/>
                </a:solidFill>
                <a:latin typeface="Arial"/>
                <a:ea typeface="Arial"/>
                <a:cs typeface="Arial"/>
                <a:sym typeface="Arial"/>
              </a:rPr>
              <a:t> :   link_param1, link_param2, link_param3, link_param4 opt_link_param5</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cluster_param_list</a:t>
            </a:r>
            <a:r>
              <a:rPr lang="en">
                <a:solidFill>
                  <a:srgbClr val="000000"/>
                </a:solidFill>
                <a:latin typeface="Arial"/>
                <a:ea typeface="Arial"/>
                <a:cs typeface="Arial"/>
                <a:sym typeface="Arial"/>
              </a:rPr>
              <a:t> :  cluster_param1, cluster_param2, cluster_param3, cluster_param4 opt_cluster_param5</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param_list_scheduler : schedule_param1 ‘,’ schedule_param2 ‘,’ schedule_param3 ‘,’ opt_schedule_param4 opt_schedule_param5 </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First production in this slide provides for creating objects of the inbuilt classes (Processor, Memory, Job, Link, Cluster)</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The later productions are for the parameter lists of respective classes. </a:t>
            </a:r>
            <a:endParaRPr>
              <a:solidFill>
                <a:srgbClr val="000000"/>
              </a:solidFill>
              <a:latin typeface="Arial"/>
              <a:ea typeface="Arial"/>
              <a:cs typeface="Arial"/>
              <a:sym typeface="Arial"/>
            </a:endParaRPr>
          </a:p>
          <a:p>
            <a:pPr indent="0" lvl="0" marL="0">
              <a:spcBef>
                <a:spcPts val="0"/>
              </a:spcBef>
              <a:spcAft>
                <a:spcPts val="1600"/>
              </a:spcAft>
              <a:buNone/>
            </a:pPr>
            <a:r>
              <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65" name="Shape 365"/>
        <p:cNvGrpSpPr/>
        <p:nvPr/>
      </p:nvGrpSpPr>
      <p:grpSpPr>
        <a:xfrm>
          <a:off x="0" y="0"/>
          <a:ext cx="0" cy="0"/>
          <a:chOff x="0" y="0"/>
          <a:chExt cx="0" cy="0"/>
        </a:xfrm>
      </p:grpSpPr>
      <p:sp>
        <p:nvSpPr>
          <p:cNvPr id="366" name="Shape 366"/>
          <p:cNvSpPr txBox="1"/>
          <p:nvPr>
            <p:ph idx="1" type="body"/>
          </p:nvPr>
        </p:nvSpPr>
        <p:spPr>
          <a:xfrm>
            <a:off x="1303800" y="232900"/>
            <a:ext cx="7030500" cy="4755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000000"/>
                </a:solidFill>
                <a:latin typeface="Arial"/>
                <a:ea typeface="Arial"/>
                <a:cs typeface="Arial"/>
                <a:sym typeface="Arial"/>
              </a:rPr>
              <a:t>job_param1</a:t>
            </a:r>
            <a:r>
              <a:rPr lang="en">
                <a:solidFill>
                  <a:srgbClr val="000000"/>
                </a:solidFill>
                <a:latin typeface="Arial"/>
                <a:ea typeface="Arial"/>
                <a:cs typeface="Arial"/>
                <a:sym typeface="Arial"/>
              </a:rPr>
              <a:t>: JOB_ID ASSIGN assignment_expression</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assignment_expression</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job_param2</a:t>
            </a:r>
            <a:r>
              <a:rPr lang="en">
                <a:solidFill>
                  <a:srgbClr val="000000"/>
                </a:solidFill>
                <a:latin typeface="Arial"/>
                <a:ea typeface="Arial"/>
                <a:cs typeface="Arial"/>
                <a:sym typeface="Arial"/>
              </a:rPr>
              <a:t>: FLOPS_REQUIRED ASSIGN expression</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assignment_expression</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job_param3</a:t>
            </a:r>
            <a:r>
              <a:rPr lang="en">
                <a:solidFill>
                  <a:srgbClr val="000000"/>
                </a:solidFill>
                <a:latin typeface="Arial"/>
                <a:ea typeface="Arial"/>
                <a:cs typeface="Arial"/>
                <a:sym typeface="Arial"/>
              </a:rPr>
              <a:t>: DEADLINE ASSIGN assignment_expression</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assignment_expression</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job_param4</a:t>
            </a:r>
            <a:r>
              <a:rPr lang="en">
                <a:solidFill>
                  <a:srgbClr val="000000"/>
                </a:solidFill>
                <a:latin typeface="Arial"/>
                <a:ea typeface="Arial"/>
                <a:cs typeface="Arial"/>
                <a:sym typeface="Arial"/>
              </a:rPr>
              <a:t>: MEM_REQUIRED assignment_expression</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assignment_expression</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job_param5</a:t>
            </a:r>
            <a:r>
              <a:rPr lang="en">
                <a:solidFill>
                  <a:srgbClr val="000000"/>
                </a:solidFill>
                <a:latin typeface="Arial"/>
                <a:ea typeface="Arial"/>
                <a:cs typeface="Arial"/>
                <a:sym typeface="Arial"/>
              </a:rPr>
              <a:t>: AFFINITY ASSIGN ‘[‘ assignment_expression‘,’ assignment_expression‘,’ assignment_expression‘,’ assignment_expression]’</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 assignment_expression‘,’ assignment_expression‘,’ assignment_expression‘,’ assignment_expression]’</a:t>
            </a:r>
            <a:endParaRPr>
              <a:solidFill>
                <a:srgbClr val="000000"/>
              </a:solidFill>
              <a:latin typeface="Arial"/>
              <a:ea typeface="Arial"/>
              <a:cs typeface="Arial"/>
              <a:sym typeface="Arial"/>
            </a:endParaRPr>
          </a:p>
          <a:p>
            <a:pPr indent="45720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These productions define the arguments for the job class.  The grammar allows arguments to be passed in two ways. (either explicitly write the parameter and its value or just write the value. Order must be maintained as in prototype).</a:t>
            </a:r>
            <a:endParaRPr>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70" name="Shape 370"/>
        <p:cNvGrpSpPr/>
        <p:nvPr/>
      </p:nvGrpSpPr>
      <p:grpSpPr>
        <a:xfrm>
          <a:off x="0" y="0"/>
          <a:ext cx="0" cy="0"/>
          <a:chOff x="0" y="0"/>
          <a:chExt cx="0" cy="0"/>
        </a:xfrm>
      </p:grpSpPr>
      <p:sp>
        <p:nvSpPr>
          <p:cNvPr id="371" name="Shape 371"/>
          <p:cNvSpPr txBox="1"/>
          <p:nvPr>
            <p:ph idx="1" type="body"/>
          </p:nvPr>
        </p:nvSpPr>
        <p:spPr>
          <a:xfrm>
            <a:off x="1303800" y="183850"/>
            <a:ext cx="7558200" cy="4792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100">
                <a:solidFill>
                  <a:srgbClr val="000000"/>
                </a:solidFill>
                <a:latin typeface="Arial"/>
                <a:ea typeface="Arial"/>
                <a:cs typeface="Arial"/>
                <a:sym typeface="Arial"/>
              </a:rPr>
              <a:t>proc_param1</a:t>
            </a:r>
            <a:r>
              <a:rPr lang="en" sz="1100">
                <a:solidFill>
                  <a:srgbClr val="000000"/>
                </a:solidFill>
                <a:latin typeface="Arial"/>
                <a:ea typeface="Arial"/>
                <a:cs typeface="Arial"/>
                <a:sym typeface="Arial"/>
              </a:rPr>
              <a:t>: ISA ASSIGN assignment_expression </a:t>
            </a:r>
            <a:endParaRPr sz="1100">
              <a:solidFill>
                <a:srgbClr val="000000"/>
              </a:solidFill>
              <a:latin typeface="Arial"/>
              <a:ea typeface="Arial"/>
              <a:cs typeface="Arial"/>
              <a:sym typeface="Arial"/>
            </a:endParaRPr>
          </a:p>
          <a:p>
            <a:pPr indent="457200" lvl="0" marL="0" rtl="0">
              <a:spcBef>
                <a:spcPts val="0"/>
              </a:spcBef>
              <a:spcAft>
                <a:spcPts val="0"/>
              </a:spcAft>
              <a:buNone/>
            </a:pPr>
            <a:r>
              <a:rPr lang="en" sz="1100">
                <a:solidFill>
                  <a:srgbClr val="000000"/>
                </a:solidFill>
                <a:latin typeface="Arial"/>
                <a:ea typeface="Arial"/>
                <a:cs typeface="Arial"/>
                <a:sym typeface="Arial"/>
              </a:rPr>
              <a:t>| assignment_expression </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i="1" lang="en" sz="1100">
                <a:solidFill>
                  <a:srgbClr val="000000"/>
                </a:solidFill>
                <a:latin typeface="Arial"/>
                <a:ea typeface="Arial"/>
                <a:cs typeface="Arial"/>
                <a:sym typeface="Arial"/>
              </a:rPr>
              <a:t>proc_param2</a:t>
            </a:r>
            <a:r>
              <a:rPr lang="en" sz="1100">
                <a:solidFill>
                  <a:srgbClr val="000000"/>
                </a:solidFill>
                <a:latin typeface="Arial"/>
                <a:ea typeface="Arial"/>
                <a:cs typeface="Arial"/>
                <a:sym typeface="Arial"/>
              </a:rPr>
              <a:t>: CLOCK_SPEED ASSIGN FLOAT</a:t>
            </a:r>
            <a:endParaRPr sz="1100">
              <a:solidFill>
                <a:srgbClr val="000000"/>
              </a:solidFill>
              <a:latin typeface="Arial"/>
              <a:ea typeface="Arial"/>
              <a:cs typeface="Arial"/>
              <a:sym typeface="Arial"/>
            </a:endParaRPr>
          </a:p>
          <a:p>
            <a:pPr indent="457200" lvl="0" marL="0" rtl="0">
              <a:spcBef>
                <a:spcPts val="0"/>
              </a:spcBef>
              <a:spcAft>
                <a:spcPts val="0"/>
              </a:spcAft>
              <a:buNone/>
            </a:pPr>
            <a:r>
              <a:rPr lang="en" sz="1100">
                <a:solidFill>
                  <a:srgbClr val="000000"/>
                </a:solidFill>
                <a:latin typeface="Arial"/>
                <a:ea typeface="Arial"/>
                <a:cs typeface="Arial"/>
                <a:sym typeface="Arial"/>
              </a:rPr>
              <a:t>| CLOCK_SPEED ASSIGN assignment_expression</a:t>
            </a:r>
            <a:endParaRPr sz="1100">
              <a:solidFill>
                <a:srgbClr val="000000"/>
              </a:solidFill>
              <a:latin typeface="Arial"/>
              <a:ea typeface="Arial"/>
              <a:cs typeface="Arial"/>
              <a:sym typeface="Arial"/>
            </a:endParaRPr>
          </a:p>
          <a:p>
            <a:pPr indent="457200" lvl="0" marL="0" rtl="0">
              <a:spcBef>
                <a:spcPts val="0"/>
              </a:spcBef>
              <a:spcAft>
                <a:spcPts val="0"/>
              </a:spcAft>
              <a:buNone/>
            </a:pPr>
            <a:r>
              <a:rPr lang="en" sz="1100">
                <a:solidFill>
                  <a:srgbClr val="000000"/>
                </a:solidFill>
                <a:latin typeface="Arial"/>
                <a:ea typeface="Arial"/>
                <a:cs typeface="Arial"/>
                <a:sym typeface="Arial"/>
              </a:rPr>
              <a:t>| FLOAT</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i="1" lang="en" sz="1100">
                <a:solidFill>
                  <a:srgbClr val="000000"/>
                </a:solidFill>
                <a:latin typeface="Arial"/>
                <a:ea typeface="Arial"/>
                <a:cs typeface="Arial"/>
                <a:sym typeface="Arial"/>
              </a:rPr>
              <a:t>proc_param3</a:t>
            </a:r>
            <a:r>
              <a:rPr lang="en" sz="1100">
                <a:solidFill>
                  <a:srgbClr val="000000"/>
                </a:solidFill>
                <a:latin typeface="Arial"/>
                <a:ea typeface="Arial"/>
                <a:cs typeface="Arial"/>
                <a:sym typeface="Arial"/>
              </a:rPr>
              <a:t>: L1_MEMORY ASSIGN assignment_expression</a:t>
            </a:r>
            <a:endParaRPr sz="1100">
              <a:solidFill>
                <a:srgbClr val="000000"/>
              </a:solidFill>
              <a:latin typeface="Arial"/>
              <a:ea typeface="Arial"/>
              <a:cs typeface="Arial"/>
              <a:sym typeface="Arial"/>
            </a:endParaRPr>
          </a:p>
          <a:p>
            <a:pPr indent="457200" lvl="0" marL="0" rtl="0">
              <a:spcBef>
                <a:spcPts val="0"/>
              </a:spcBef>
              <a:spcAft>
                <a:spcPts val="0"/>
              </a:spcAft>
              <a:buNone/>
            </a:pPr>
            <a:r>
              <a:rPr lang="en" sz="1100">
                <a:solidFill>
                  <a:srgbClr val="000000"/>
                </a:solidFill>
                <a:latin typeface="Arial"/>
                <a:ea typeface="Arial"/>
                <a:cs typeface="Arial"/>
                <a:sym typeface="Arial"/>
              </a:rPr>
              <a:t>| assignment_expression</a:t>
            </a:r>
            <a:endParaRPr sz="1100">
              <a:solidFill>
                <a:srgbClr val="000000"/>
              </a:solidFill>
              <a:latin typeface="Arial"/>
              <a:ea typeface="Arial"/>
              <a:cs typeface="Arial"/>
              <a:sym typeface="Arial"/>
            </a:endParaRPr>
          </a:p>
          <a:p>
            <a:pPr indent="457200" lvl="0" marL="0" rtl="0">
              <a:spcBef>
                <a:spcPts val="0"/>
              </a:spcBef>
              <a:spcAft>
                <a:spcPts val="0"/>
              </a:spcAft>
              <a:buNone/>
            </a:pPr>
            <a:r>
              <a:rPr lang="en" sz="1100">
                <a:solidFill>
                  <a:srgbClr val="000000"/>
                </a:solidFill>
                <a:latin typeface="Arial"/>
                <a:ea typeface="Arial"/>
                <a:cs typeface="Arial"/>
                <a:sym typeface="Arial"/>
              </a:rPr>
              <a:t>| L1_MEMORY ASSIGN assignment_expression ‘,’</a:t>
            </a:r>
            <a:endParaRPr sz="1100">
              <a:solidFill>
                <a:srgbClr val="000000"/>
              </a:solidFill>
              <a:latin typeface="Arial"/>
              <a:ea typeface="Arial"/>
              <a:cs typeface="Arial"/>
              <a:sym typeface="Arial"/>
            </a:endParaRPr>
          </a:p>
          <a:p>
            <a:pPr indent="457200" lvl="0" marL="0" rtl="0">
              <a:spcBef>
                <a:spcPts val="0"/>
              </a:spcBef>
              <a:spcAft>
                <a:spcPts val="0"/>
              </a:spcAft>
              <a:buNone/>
            </a:pPr>
            <a:r>
              <a:rPr lang="en" sz="1100">
                <a:solidFill>
                  <a:srgbClr val="000000"/>
                </a:solidFill>
                <a:latin typeface="Arial"/>
                <a:ea typeface="Arial"/>
                <a:cs typeface="Arial"/>
                <a:sym typeface="Arial"/>
              </a:rPr>
              <a:t>| assignment_expression ‘,’</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i="1" lang="en" sz="1100">
                <a:solidFill>
                  <a:srgbClr val="000000"/>
                </a:solidFill>
                <a:latin typeface="Arial"/>
                <a:ea typeface="Arial"/>
                <a:cs typeface="Arial"/>
                <a:sym typeface="Arial"/>
              </a:rPr>
              <a:t>opt_proc_param4</a:t>
            </a:r>
            <a:r>
              <a:rPr lang="en" sz="1100">
                <a:solidFill>
                  <a:srgbClr val="000000"/>
                </a:solidFill>
                <a:latin typeface="Arial"/>
                <a:ea typeface="Arial"/>
                <a:cs typeface="Arial"/>
                <a:sym typeface="Arial"/>
              </a:rPr>
              <a:t>: L2_MEMORY ASSIGN assignment_expression </a:t>
            </a:r>
            <a:endParaRPr sz="1100">
              <a:solidFill>
                <a:srgbClr val="000000"/>
              </a:solidFill>
              <a:latin typeface="Arial"/>
              <a:ea typeface="Arial"/>
              <a:cs typeface="Arial"/>
              <a:sym typeface="Arial"/>
            </a:endParaRPr>
          </a:p>
          <a:p>
            <a:pPr indent="457200" lvl="0" marL="0" rtl="0">
              <a:spcBef>
                <a:spcPts val="0"/>
              </a:spcBef>
              <a:spcAft>
                <a:spcPts val="0"/>
              </a:spcAft>
              <a:buNone/>
            </a:pPr>
            <a:r>
              <a:rPr lang="en" sz="1100">
                <a:solidFill>
                  <a:srgbClr val="000000"/>
                </a:solidFill>
                <a:latin typeface="Arial"/>
                <a:ea typeface="Arial"/>
                <a:cs typeface="Arial"/>
                <a:sym typeface="Arial"/>
              </a:rPr>
              <a:t>| L2_MEMORY ASSIGN assignment_expression ‘,’</a:t>
            </a:r>
            <a:endParaRPr sz="1100">
              <a:solidFill>
                <a:srgbClr val="000000"/>
              </a:solidFill>
              <a:latin typeface="Arial"/>
              <a:ea typeface="Arial"/>
              <a:cs typeface="Arial"/>
              <a:sym typeface="Arial"/>
            </a:endParaRPr>
          </a:p>
          <a:p>
            <a:pPr indent="457200" lvl="0" marL="0" rtl="0">
              <a:spcBef>
                <a:spcPts val="0"/>
              </a:spcBef>
              <a:spcAft>
                <a:spcPts val="0"/>
              </a:spcAft>
              <a:buNone/>
            </a:pPr>
            <a:r>
              <a:rPr lang="en" sz="1100">
                <a:solidFill>
                  <a:srgbClr val="000000"/>
                </a:solidFill>
                <a:latin typeface="Arial"/>
                <a:ea typeface="Arial"/>
                <a:cs typeface="Arial"/>
                <a:sym typeface="Arial"/>
              </a:rPr>
              <a:t>| assignment_expression</a:t>
            </a:r>
            <a:endParaRPr sz="1100">
              <a:solidFill>
                <a:srgbClr val="000000"/>
              </a:solidFill>
              <a:latin typeface="Arial"/>
              <a:ea typeface="Arial"/>
              <a:cs typeface="Arial"/>
              <a:sym typeface="Arial"/>
            </a:endParaRPr>
          </a:p>
          <a:p>
            <a:pPr indent="457200" lvl="0" marL="0" rtl="0">
              <a:spcBef>
                <a:spcPts val="0"/>
              </a:spcBef>
              <a:spcAft>
                <a:spcPts val="0"/>
              </a:spcAft>
              <a:buNone/>
            </a:pPr>
            <a:r>
              <a:rPr lang="en" sz="1100">
                <a:solidFill>
                  <a:srgbClr val="000000"/>
                </a:solidFill>
                <a:latin typeface="Arial"/>
                <a:ea typeface="Arial"/>
                <a:cs typeface="Arial"/>
                <a:sym typeface="Arial"/>
              </a:rPr>
              <a:t>| assignment_expression ‘,’</a:t>
            </a:r>
            <a:endParaRPr sz="1100">
              <a:solidFill>
                <a:srgbClr val="000000"/>
              </a:solidFill>
              <a:latin typeface="Arial"/>
              <a:ea typeface="Arial"/>
              <a:cs typeface="Arial"/>
              <a:sym typeface="Arial"/>
            </a:endParaRPr>
          </a:p>
          <a:p>
            <a:pPr indent="457200" lvl="0" marL="0" rtl="0">
              <a:spcBef>
                <a:spcPts val="0"/>
              </a:spcBef>
              <a:spcAft>
                <a:spcPts val="0"/>
              </a:spcAft>
              <a:buNone/>
            </a:pPr>
            <a:r>
              <a:rPr lang="en" sz="1100">
                <a:solidFill>
                  <a:srgbClr val="000000"/>
                </a:solidFill>
                <a:latin typeface="Arial"/>
                <a:ea typeface="Arial"/>
                <a:cs typeface="Arial"/>
                <a:sym typeface="Arial"/>
              </a:rPr>
              <a:t>| EPSILON</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i="1" lang="en" sz="1100">
                <a:solidFill>
                  <a:srgbClr val="000000"/>
                </a:solidFill>
                <a:latin typeface="Arial"/>
                <a:ea typeface="Arial"/>
                <a:cs typeface="Arial"/>
                <a:sym typeface="Arial"/>
              </a:rPr>
              <a:t>opt_proc_param5</a:t>
            </a:r>
            <a:r>
              <a:rPr lang="en" sz="1100">
                <a:solidFill>
                  <a:srgbClr val="000000"/>
                </a:solidFill>
                <a:latin typeface="Arial"/>
                <a:ea typeface="Arial"/>
                <a:cs typeface="Arial"/>
                <a:sym typeface="Arial"/>
              </a:rPr>
              <a:t>: NAME ASSIGN assignment_expression</a:t>
            </a:r>
            <a:endParaRPr sz="1100">
              <a:solidFill>
                <a:srgbClr val="000000"/>
              </a:solidFill>
              <a:latin typeface="Arial"/>
              <a:ea typeface="Arial"/>
              <a:cs typeface="Arial"/>
              <a:sym typeface="Arial"/>
            </a:endParaRPr>
          </a:p>
          <a:p>
            <a:pPr indent="0" lvl="0" marL="0" rtl="0">
              <a:spcBef>
                <a:spcPts val="0"/>
              </a:spcBef>
              <a:spcAft>
                <a:spcPts val="0"/>
              </a:spcAft>
              <a:buNone/>
            </a:pPr>
            <a:r>
              <a:rPr lang="en" sz="1100">
                <a:solidFill>
                  <a:srgbClr val="000000"/>
                </a:solidFill>
                <a:latin typeface="Arial"/>
                <a:ea typeface="Arial"/>
                <a:cs typeface="Arial"/>
                <a:sym typeface="Arial"/>
              </a:rPr>
              <a:t>	| assignment_expression</a:t>
            </a:r>
            <a:endParaRPr sz="1100">
              <a:solidFill>
                <a:srgbClr val="000000"/>
              </a:solidFill>
              <a:latin typeface="Arial"/>
              <a:ea typeface="Arial"/>
              <a:cs typeface="Arial"/>
              <a:sym typeface="Arial"/>
            </a:endParaRPr>
          </a:p>
          <a:p>
            <a:pPr indent="457200" lvl="0" marL="0" rtl="0">
              <a:spcBef>
                <a:spcPts val="0"/>
              </a:spcBef>
              <a:spcAft>
                <a:spcPts val="0"/>
              </a:spcAft>
              <a:buNone/>
            </a:pPr>
            <a:r>
              <a:rPr lang="en" sz="1100">
                <a:solidFill>
                  <a:srgbClr val="000000"/>
                </a:solidFill>
                <a:latin typeface="Arial"/>
                <a:ea typeface="Arial"/>
                <a:cs typeface="Arial"/>
                <a:sym typeface="Arial"/>
              </a:rPr>
              <a:t>| EPSILON</a:t>
            </a:r>
            <a:endParaRPr sz="1100">
              <a:solidFill>
                <a:srgbClr val="000000"/>
              </a:solidFill>
              <a:latin typeface="Arial"/>
              <a:ea typeface="Arial"/>
              <a:cs typeface="Arial"/>
              <a:sym typeface="Arial"/>
            </a:endParaRPr>
          </a:p>
          <a:p>
            <a:pPr indent="45720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These productions define the arguments for the processor class. Those with prefix ’opt’ are optional parameters and can take null values. </a:t>
            </a:r>
            <a:endParaRPr sz="11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75" name="Shape 375"/>
        <p:cNvGrpSpPr/>
        <p:nvPr/>
      </p:nvGrpSpPr>
      <p:grpSpPr>
        <a:xfrm>
          <a:off x="0" y="0"/>
          <a:ext cx="0" cy="0"/>
          <a:chOff x="0" y="0"/>
          <a:chExt cx="0" cy="0"/>
        </a:xfrm>
      </p:grpSpPr>
      <p:sp>
        <p:nvSpPr>
          <p:cNvPr id="376" name="Shape 376"/>
          <p:cNvSpPr txBox="1"/>
          <p:nvPr>
            <p:ph idx="1" type="body"/>
          </p:nvPr>
        </p:nvSpPr>
        <p:spPr>
          <a:xfrm>
            <a:off x="1282900" y="665700"/>
            <a:ext cx="7644000" cy="3812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400">
                <a:solidFill>
                  <a:srgbClr val="000000"/>
                </a:solidFill>
                <a:latin typeface="Arial"/>
                <a:ea typeface="Arial"/>
                <a:cs typeface="Arial"/>
                <a:sym typeface="Arial"/>
              </a:rPr>
              <a:t>mem_param1</a:t>
            </a:r>
            <a:r>
              <a:rPr lang="en" sz="1400">
                <a:solidFill>
                  <a:srgbClr val="000000"/>
                </a:solidFill>
                <a:latin typeface="Arial"/>
                <a:ea typeface="Arial"/>
                <a:cs typeface="Arial"/>
                <a:sym typeface="Arial"/>
              </a:rPr>
              <a:t>: memory_type ASSIGN assignment_expression </a:t>
            </a:r>
            <a:endParaRPr sz="1400">
              <a:solidFill>
                <a:srgbClr val="000000"/>
              </a:solidFill>
              <a:latin typeface="Arial"/>
              <a:ea typeface="Arial"/>
              <a:cs typeface="Arial"/>
              <a:sym typeface="Arial"/>
            </a:endParaRPr>
          </a:p>
          <a:p>
            <a:pPr indent="457200" lvl="0" marL="0" rtl="0">
              <a:spcBef>
                <a:spcPts val="0"/>
              </a:spcBef>
              <a:spcAft>
                <a:spcPts val="0"/>
              </a:spcAft>
              <a:buNone/>
            </a:pPr>
            <a:r>
              <a:rPr lang="en" sz="1400">
                <a:solidFill>
                  <a:srgbClr val="000000"/>
                </a:solidFill>
                <a:latin typeface="Arial"/>
                <a:ea typeface="Arial"/>
                <a:cs typeface="Arial"/>
                <a:sym typeface="Arial"/>
              </a:rPr>
              <a:t>| assignment_expression </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i="1" lang="en" sz="1400">
                <a:solidFill>
                  <a:srgbClr val="000000"/>
                </a:solidFill>
                <a:latin typeface="Arial"/>
                <a:ea typeface="Arial"/>
                <a:cs typeface="Arial"/>
                <a:sym typeface="Arial"/>
              </a:rPr>
              <a:t>mem_param2</a:t>
            </a:r>
            <a:r>
              <a:rPr lang="en" sz="1400">
                <a:solidFill>
                  <a:srgbClr val="000000"/>
                </a:solidFill>
                <a:latin typeface="Arial"/>
                <a:ea typeface="Arial"/>
                <a:cs typeface="Arial"/>
                <a:sym typeface="Arial"/>
              </a:rPr>
              <a:t>: MEM_SIZE ASSIGN assignment_expression </a:t>
            </a:r>
            <a:endParaRPr sz="1400">
              <a:solidFill>
                <a:srgbClr val="000000"/>
              </a:solidFill>
              <a:latin typeface="Arial"/>
              <a:ea typeface="Arial"/>
              <a:cs typeface="Arial"/>
              <a:sym typeface="Arial"/>
            </a:endParaRPr>
          </a:p>
          <a:p>
            <a:pPr indent="457200" lvl="0" marL="0" rtl="0">
              <a:spcBef>
                <a:spcPts val="0"/>
              </a:spcBef>
              <a:spcAft>
                <a:spcPts val="0"/>
              </a:spcAft>
              <a:buNone/>
            </a:pPr>
            <a:r>
              <a:rPr lang="en" sz="1400">
                <a:solidFill>
                  <a:srgbClr val="000000"/>
                </a:solidFill>
                <a:latin typeface="Arial"/>
                <a:ea typeface="Arial"/>
                <a:cs typeface="Arial"/>
                <a:sym typeface="Arial"/>
              </a:rPr>
              <a:t>| assignment_expression </a:t>
            </a:r>
            <a:endParaRPr sz="1400">
              <a:solidFill>
                <a:srgbClr val="000000"/>
              </a:solidFill>
              <a:latin typeface="Arial"/>
              <a:ea typeface="Arial"/>
              <a:cs typeface="Arial"/>
              <a:sym typeface="Arial"/>
            </a:endParaRPr>
          </a:p>
          <a:p>
            <a:pPr indent="457200" lvl="0" marL="0" rtl="0">
              <a:spcBef>
                <a:spcPts val="0"/>
              </a:spcBef>
              <a:spcAft>
                <a:spcPts val="0"/>
              </a:spcAft>
              <a:buNone/>
            </a:pPr>
            <a:r>
              <a:rPr lang="en" sz="1400">
                <a:solidFill>
                  <a:srgbClr val="000000"/>
                </a:solidFill>
                <a:latin typeface="Arial"/>
                <a:ea typeface="Arial"/>
                <a:cs typeface="Arial"/>
                <a:sym typeface="Arial"/>
              </a:rPr>
              <a:t>| MEM_SIZE ASSIGN assignment_expression ‘,’ </a:t>
            </a:r>
            <a:endParaRPr sz="1400">
              <a:solidFill>
                <a:srgbClr val="000000"/>
              </a:solidFill>
              <a:latin typeface="Arial"/>
              <a:ea typeface="Arial"/>
              <a:cs typeface="Arial"/>
              <a:sym typeface="Arial"/>
            </a:endParaRPr>
          </a:p>
          <a:p>
            <a:pPr indent="457200" lvl="0" marL="0" rtl="0">
              <a:spcBef>
                <a:spcPts val="0"/>
              </a:spcBef>
              <a:spcAft>
                <a:spcPts val="0"/>
              </a:spcAft>
              <a:buNone/>
            </a:pPr>
            <a:r>
              <a:rPr lang="en" sz="1400">
                <a:solidFill>
                  <a:srgbClr val="000000"/>
                </a:solidFill>
                <a:latin typeface="Arial"/>
                <a:ea typeface="Arial"/>
                <a:cs typeface="Arial"/>
                <a:sym typeface="Arial"/>
              </a:rPr>
              <a:t>| assignment_expression ‘,’</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i="1" lang="en" sz="1400">
                <a:solidFill>
                  <a:srgbClr val="000000"/>
                </a:solidFill>
                <a:latin typeface="Arial"/>
                <a:ea typeface="Arial"/>
                <a:cs typeface="Arial"/>
                <a:sym typeface="Arial"/>
              </a:rPr>
              <a:t>opt_mem_param3</a:t>
            </a:r>
            <a:r>
              <a:rPr lang="en" sz="1400">
                <a:solidFill>
                  <a:srgbClr val="000000"/>
                </a:solidFill>
                <a:latin typeface="Arial"/>
                <a:ea typeface="Arial"/>
                <a:cs typeface="Arial"/>
                <a:sym typeface="Arial"/>
              </a:rPr>
              <a:t>: NAME ASSIGN assignment_expression </a:t>
            </a:r>
            <a:endParaRPr sz="1400">
              <a:solidFill>
                <a:srgbClr val="000000"/>
              </a:solidFill>
              <a:latin typeface="Arial"/>
              <a:ea typeface="Arial"/>
              <a:cs typeface="Arial"/>
              <a:sym typeface="Arial"/>
            </a:endParaRPr>
          </a:p>
          <a:p>
            <a:pPr indent="457200" lvl="0" marL="0" rtl="0">
              <a:spcBef>
                <a:spcPts val="0"/>
              </a:spcBef>
              <a:spcAft>
                <a:spcPts val="0"/>
              </a:spcAft>
              <a:buNone/>
            </a:pPr>
            <a:r>
              <a:rPr lang="en" sz="1400">
                <a:solidFill>
                  <a:srgbClr val="000000"/>
                </a:solidFill>
                <a:latin typeface="Arial"/>
                <a:ea typeface="Arial"/>
                <a:cs typeface="Arial"/>
                <a:sym typeface="Arial"/>
              </a:rPr>
              <a:t>| assignment_expression</a:t>
            </a:r>
            <a:endParaRPr sz="1400">
              <a:solidFill>
                <a:srgbClr val="000000"/>
              </a:solidFill>
              <a:latin typeface="Arial"/>
              <a:ea typeface="Arial"/>
              <a:cs typeface="Arial"/>
              <a:sym typeface="Arial"/>
            </a:endParaRPr>
          </a:p>
          <a:p>
            <a:pPr indent="457200" lvl="0" marL="0" rtl="0">
              <a:spcBef>
                <a:spcPts val="0"/>
              </a:spcBef>
              <a:spcAft>
                <a:spcPts val="0"/>
              </a:spcAft>
              <a:buNone/>
            </a:pPr>
            <a:r>
              <a:rPr lang="en" sz="1400">
                <a:solidFill>
                  <a:srgbClr val="000000"/>
                </a:solidFill>
                <a:latin typeface="Arial"/>
                <a:ea typeface="Arial"/>
                <a:cs typeface="Arial"/>
                <a:sym typeface="Arial"/>
              </a:rPr>
              <a:t>| EPSILON</a:t>
            </a:r>
            <a:endParaRPr sz="1400">
              <a:solidFill>
                <a:srgbClr val="000000"/>
              </a:solidFill>
              <a:latin typeface="Arial"/>
              <a:ea typeface="Arial"/>
              <a:cs typeface="Arial"/>
              <a:sym typeface="Arial"/>
            </a:endParaRPr>
          </a:p>
          <a:p>
            <a:pPr indent="45720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These productions define the arguments for the memory class. Those with prefix ’opt’ are optional parameters and can take null values</a:t>
            </a:r>
            <a:r>
              <a:rPr lang="en">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457200" lvl="0" marL="0" rtl="0">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282" name="Shape 282"/>
        <p:cNvGrpSpPr/>
        <p:nvPr/>
      </p:nvGrpSpPr>
      <p:grpSpPr>
        <a:xfrm>
          <a:off x="0" y="0"/>
          <a:ext cx="0" cy="0"/>
          <a:chOff x="0" y="0"/>
          <a:chExt cx="0" cy="0"/>
        </a:xfrm>
      </p:grpSpPr>
      <p:sp>
        <p:nvSpPr>
          <p:cNvPr id="283" name="Shape 283"/>
          <p:cNvSpPr txBox="1"/>
          <p:nvPr>
            <p:ph idx="1" type="body"/>
          </p:nvPr>
        </p:nvSpPr>
        <p:spPr>
          <a:xfrm>
            <a:off x="1303800" y="1238000"/>
            <a:ext cx="7030500" cy="3677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000000"/>
                </a:solidFill>
                <a:latin typeface="Raleway"/>
                <a:ea typeface="Raleway"/>
                <a:cs typeface="Raleway"/>
                <a:sym typeface="Raleway"/>
              </a:rPr>
              <a:t>We have designed grammar for an extension of the C language which has the following features : </a:t>
            </a:r>
            <a:endParaRPr sz="1800">
              <a:solidFill>
                <a:srgbClr val="000000"/>
              </a:solidFill>
              <a:latin typeface="Raleway"/>
              <a:ea typeface="Raleway"/>
              <a:cs typeface="Raleway"/>
              <a:sym typeface="Raleway"/>
            </a:endParaRPr>
          </a:p>
          <a:p>
            <a:pPr indent="-342900" lvl="0" marL="457200" rtl="0">
              <a:spcBef>
                <a:spcPts val="1600"/>
              </a:spcBef>
              <a:spcAft>
                <a:spcPts val="0"/>
              </a:spcAft>
              <a:buClr>
                <a:srgbClr val="000000"/>
              </a:buClr>
              <a:buSzPts val="1800"/>
              <a:buFont typeface="Raleway"/>
              <a:buChar char="●"/>
            </a:pPr>
            <a:r>
              <a:rPr lang="en" sz="1800">
                <a:solidFill>
                  <a:srgbClr val="000000"/>
                </a:solidFill>
                <a:latin typeface="Raleway"/>
                <a:ea typeface="Raleway"/>
                <a:cs typeface="Raleway"/>
                <a:sym typeface="Raleway"/>
              </a:rPr>
              <a:t>Arithmetic and logical operations (including ++ , --, &amp;&amp;, ||, xor)</a:t>
            </a:r>
            <a:endParaRPr sz="1800">
              <a:solidFill>
                <a:srgbClr val="000000"/>
              </a:solidFill>
              <a:latin typeface="Raleway"/>
              <a:ea typeface="Raleway"/>
              <a:cs typeface="Raleway"/>
              <a:sym typeface="Raleway"/>
            </a:endParaRPr>
          </a:p>
          <a:p>
            <a:pPr indent="-342900" lvl="0" marL="457200" rtl="0">
              <a:spcBef>
                <a:spcPts val="0"/>
              </a:spcBef>
              <a:spcAft>
                <a:spcPts val="0"/>
              </a:spcAft>
              <a:buClr>
                <a:srgbClr val="000000"/>
              </a:buClr>
              <a:buSzPts val="1800"/>
              <a:buFont typeface="Raleway"/>
              <a:buChar char="●"/>
            </a:pPr>
            <a:r>
              <a:rPr lang="en" sz="1800">
                <a:solidFill>
                  <a:srgbClr val="000000"/>
                </a:solidFill>
                <a:latin typeface="Raleway"/>
                <a:ea typeface="Raleway"/>
                <a:cs typeface="Raleway"/>
                <a:sym typeface="Raleway"/>
              </a:rPr>
              <a:t>Relational and unary operators (&lt;, &gt;, = , ! , &amp;, | , +, - , *, ~)</a:t>
            </a:r>
            <a:endParaRPr sz="1800">
              <a:solidFill>
                <a:srgbClr val="000000"/>
              </a:solidFill>
              <a:latin typeface="Raleway"/>
              <a:ea typeface="Raleway"/>
              <a:cs typeface="Raleway"/>
              <a:sym typeface="Raleway"/>
            </a:endParaRPr>
          </a:p>
          <a:p>
            <a:pPr indent="-342900" lvl="0" marL="457200" rtl="0">
              <a:spcBef>
                <a:spcPts val="0"/>
              </a:spcBef>
              <a:spcAft>
                <a:spcPts val="0"/>
              </a:spcAft>
              <a:buClr>
                <a:srgbClr val="000000"/>
              </a:buClr>
              <a:buSzPts val="1800"/>
              <a:buFont typeface="Raleway"/>
              <a:buChar char="●"/>
            </a:pPr>
            <a:r>
              <a:rPr lang="en" sz="1800">
                <a:solidFill>
                  <a:srgbClr val="000000"/>
                </a:solidFill>
                <a:latin typeface="Raleway"/>
                <a:ea typeface="Raleway"/>
                <a:cs typeface="Raleway"/>
                <a:sym typeface="Raleway"/>
              </a:rPr>
              <a:t>Iteration statements (for, while, do-while)</a:t>
            </a:r>
            <a:endParaRPr sz="1800">
              <a:solidFill>
                <a:srgbClr val="000000"/>
              </a:solidFill>
              <a:latin typeface="Raleway"/>
              <a:ea typeface="Raleway"/>
              <a:cs typeface="Raleway"/>
              <a:sym typeface="Raleway"/>
            </a:endParaRPr>
          </a:p>
          <a:p>
            <a:pPr indent="-342900" lvl="0" marL="457200" rtl="0">
              <a:spcBef>
                <a:spcPts val="0"/>
              </a:spcBef>
              <a:spcAft>
                <a:spcPts val="0"/>
              </a:spcAft>
              <a:buClr>
                <a:srgbClr val="000000"/>
              </a:buClr>
              <a:buSzPts val="1800"/>
              <a:buFont typeface="Raleway"/>
              <a:buChar char="●"/>
            </a:pPr>
            <a:r>
              <a:rPr lang="en" sz="1800">
                <a:solidFill>
                  <a:srgbClr val="000000"/>
                </a:solidFill>
                <a:latin typeface="Raleway"/>
                <a:ea typeface="Raleway"/>
                <a:cs typeface="Raleway"/>
                <a:sym typeface="Raleway"/>
              </a:rPr>
              <a:t>conditional statements (including support for   ?    :  )</a:t>
            </a:r>
            <a:endParaRPr sz="1800">
              <a:solidFill>
                <a:srgbClr val="000000"/>
              </a:solidFill>
              <a:latin typeface="Raleway"/>
              <a:ea typeface="Raleway"/>
              <a:cs typeface="Raleway"/>
              <a:sym typeface="Raleway"/>
            </a:endParaRPr>
          </a:p>
          <a:p>
            <a:pPr indent="-342900" lvl="0" marL="457200" rtl="0">
              <a:spcBef>
                <a:spcPts val="0"/>
              </a:spcBef>
              <a:spcAft>
                <a:spcPts val="0"/>
              </a:spcAft>
              <a:buClr>
                <a:srgbClr val="000000"/>
              </a:buClr>
              <a:buSzPts val="1800"/>
              <a:buFont typeface="Raleway"/>
              <a:buChar char="●"/>
            </a:pPr>
            <a:r>
              <a:rPr lang="en" sz="1800">
                <a:solidFill>
                  <a:srgbClr val="000000"/>
                </a:solidFill>
                <a:latin typeface="Raleway"/>
                <a:ea typeface="Raleway"/>
                <a:cs typeface="Raleway"/>
                <a:sym typeface="Raleway"/>
              </a:rPr>
              <a:t>nested loops, expressions and conditionals</a:t>
            </a:r>
            <a:endParaRPr sz="1800">
              <a:solidFill>
                <a:srgbClr val="000000"/>
              </a:solidFill>
              <a:latin typeface="Raleway"/>
              <a:ea typeface="Raleway"/>
              <a:cs typeface="Raleway"/>
              <a:sym typeface="Raleway"/>
            </a:endParaRPr>
          </a:p>
          <a:p>
            <a:pPr indent="-342900" lvl="0" marL="457200" rtl="0">
              <a:spcBef>
                <a:spcPts val="0"/>
              </a:spcBef>
              <a:spcAft>
                <a:spcPts val="0"/>
              </a:spcAft>
              <a:buClr>
                <a:srgbClr val="000000"/>
              </a:buClr>
              <a:buSzPts val="1800"/>
              <a:buFont typeface="Raleway"/>
              <a:buChar char="●"/>
            </a:pPr>
            <a:r>
              <a:rPr lang="en" sz="1800">
                <a:solidFill>
                  <a:srgbClr val="000000"/>
                </a:solidFill>
                <a:latin typeface="Raleway"/>
                <a:ea typeface="Raleway"/>
                <a:cs typeface="Raleway"/>
                <a:sym typeface="Raleway"/>
              </a:rPr>
              <a:t>pointers and arrays</a:t>
            </a:r>
            <a:endParaRPr sz="1800">
              <a:solidFill>
                <a:srgbClr val="000000"/>
              </a:solidFill>
              <a:latin typeface="Raleway"/>
              <a:ea typeface="Raleway"/>
              <a:cs typeface="Raleway"/>
              <a:sym typeface="Raleway"/>
            </a:endParaRPr>
          </a:p>
          <a:p>
            <a:pPr indent="-342900" lvl="0" marL="457200" rtl="0">
              <a:spcBef>
                <a:spcPts val="0"/>
              </a:spcBef>
              <a:spcAft>
                <a:spcPts val="0"/>
              </a:spcAft>
              <a:buClr>
                <a:srgbClr val="000000"/>
              </a:buClr>
              <a:buSzPts val="1800"/>
              <a:buFont typeface="Raleway"/>
              <a:buChar char="●"/>
            </a:pPr>
            <a:r>
              <a:rPr lang="en" sz="1800">
                <a:solidFill>
                  <a:srgbClr val="000000"/>
                </a:solidFill>
                <a:latin typeface="Raleway"/>
                <a:ea typeface="Raleway"/>
                <a:cs typeface="Raleway"/>
                <a:sym typeface="Raleway"/>
              </a:rPr>
              <a:t>Function declaration and parameter passing</a:t>
            </a:r>
            <a:endParaRPr sz="1800">
              <a:solidFill>
                <a:srgbClr val="000000"/>
              </a:solidFill>
              <a:latin typeface="Raleway"/>
              <a:ea typeface="Raleway"/>
              <a:cs typeface="Raleway"/>
              <a:sym typeface="Raleway"/>
            </a:endParaRPr>
          </a:p>
          <a:p>
            <a:pPr indent="-342900" lvl="0" marL="457200" rtl="0">
              <a:spcBef>
                <a:spcPts val="0"/>
              </a:spcBef>
              <a:spcAft>
                <a:spcPts val="0"/>
              </a:spcAft>
              <a:buClr>
                <a:srgbClr val="000000"/>
              </a:buClr>
              <a:buSzPts val="1800"/>
              <a:buFont typeface="Raleway"/>
              <a:buChar char="●"/>
            </a:pPr>
            <a:r>
              <a:rPr lang="en" sz="1800">
                <a:solidFill>
                  <a:srgbClr val="000000"/>
                </a:solidFill>
                <a:latin typeface="Raleway"/>
                <a:ea typeface="Raleway"/>
                <a:cs typeface="Raleway"/>
                <a:sym typeface="Raleway"/>
              </a:rPr>
              <a:t>Type Specifiers : {void, bool, int, float, char, Processor, Link, Cluster, Job, Memory}</a:t>
            </a:r>
            <a:endParaRPr sz="1800">
              <a:solidFill>
                <a:srgbClr val="000000"/>
              </a:solidFill>
              <a:latin typeface="Raleway"/>
              <a:ea typeface="Raleway"/>
              <a:cs typeface="Raleway"/>
              <a:sym typeface="Raleway"/>
            </a:endParaRPr>
          </a:p>
          <a:p>
            <a:pPr indent="0" lvl="0" marL="0">
              <a:spcBef>
                <a:spcPts val="1600"/>
              </a:spcBef>
              <a:spcAft>
                <a:spcPts val="1600"/>
              </a:spcAft>
              <a:buNone/>
            </a:pPr>
            <a:r>
              <a:rPr lang="en" sz="1800">
                <a:solidFill>
                  <a:srgbClr val="000000"/>
                </a:solidFill>
                <a:latin typeface="Raleway"/>
                <a:ea typeface="Raleway"/>
                <a:cs typeface="Raleway"/>
                <a:sym typeface="Raleway"/>
              </a:rPr>
              <a:t> </a:t>
            </a:r>
            <a:endParaRPr sz="1800">
              <a:solidFill>
                <a:srgbClr val="000000"/>
              </a:solidFill>
              <a:latin typeface="Raleway"/>
              <a:ea typeface="Raleway"/>
              <a:cs typeface="Raleway"/>
              <a:sym typeface="Raleway"/>
            </a:endParaRPr>
          </a:p>
        </p:txBody>
      </p:sp>
      <p:sp>
        <p:nvSpPr>
          <p:cNvPr id="284" name="Shape 284"/>
          <p:cNvSpPr txBox="1"/>
          <p:nvPr>
            <p:ph type="title"/>
          </p:nvPr>
        </p:nvSpPr>
        <p:spPr>
          <a:xfrm>
            <a:off x="1303800" y="598575"/>
            <a:ext cx="7030500" cy="63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Introduction :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80" name="Shape 380"/>
        <p:cNvGrpSpPr/>
        <p:nvPr/>
      </p:nvGrpSpPr>
      <p:grpSpPr>
        <a:xfrm>
          <a:off x="0" y="0"/>
          <a:ext cx="0" cy="0"/>
          <a:chOff x="0" y="0"/>
          <a:chExt cx="0" cy="0"/>
        </a:xfrm>
      </p:grpSpPr>
      <p:sp>
        <p:nvSpPr>
          <p:cNvPr id="381" name="Shape 381"/>
          <p:cNvSpPr txBox="1"/>
          <p:nvPr>
            <p:ph idx="1" type="body"/>
          </p:nvPr>
        </p:nvSpPr>
        <p:spPr>
          <a:xfrm>
            <a:off x="1328300" y="661900"/>
            <a:ext cx="7030500" cy="44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200">
                <a:solidFill>
                  <a:srgbClr val="000000"/>
                </a:solidFill>
                <a:latin typeface="Arial"/>
                <a:ea typeface="Arial"/>
                <a:cs typeface="Arial"/>
                <a:sym typeface="Arial"/>
              </a:rPr>
              <a:t>link_param1</a:t>
            </a:r>
            <a:r>
              <a:rPr lang="en" sz="1200">
                <a:solidFill>
                  <a:srgbClr val="000000"/>
                </a:solidFill>
                <a:latin typeface="Arial"/>
                <a:ea typeface="Arial"/>
                <a:cs typeface="Arial"/>
                <a:sym typeface="Arial"/>
              </a:rPr>
              <a:t>: START_POINT ASSIGN assignment_expression </a:t>
            </a:r>
            <a:endParaRPr sz="1200">
              <a:solidFill>
                <a:srgbClr val="000000"/>
              </a:solidFill>
              <a:latin typeface="Arial"/>
              <a:ea typeface="Arial"/>
              <a:cs typeface="Arial"/>
              <a:sym typeface="Arial"/>
            </a:endParaRPr>
          </a:p>
          <a:p>
            <a:pPr indent="457200" lvl="0" marL="0" rtl="0">
              <a:spcBef>
                <a:spcPts val="0"/>
              </a:spcBef>
              <a:spcAft>
                <a:spcPts val="0"/>
              </a:spcAft>
              <a:buNone/>
            </a:pPr>
            <a:r>
              <a:rPr lang="en" sz="1200">
                <a:solidFill>
                  <a:srgbClr val="000000"/>
                </a:solidFill>
                <a:latin typeface="Arial"/>
                <a:ea typeface="Arial"/>
                <a:cs typeface="Arial"/>
                <a:sym typeface="Arial"/>
              </a:rPr>
              <a:t>| assignment_expression</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i="1" lang="en" sz="1200">
                <a:solidFill>
                  <a:srgbClr val="000000"/>
                </a:solidFill>
                <a:latin typeface="Arial"/>
                <a:ea typeface="Arial"/>
                <a:cs typeface="Arial"/>
                <a:sym typeface="Arial"/>
              </a:rPr>
              <a:t>link_param2</a:t>
            </a:r>
            <a:r>
              <a:rPr lang="en" sz="1200">
                <a:solidFill>
                  <a:srgbClr val="000000"/>
                </a:solidFill>
                <a:latin typeface="Arial"/>
                <a:ea typeface="Arial"/>
                <a:cs typeface="Arial"/>
                <a:sym typeface="Arial"/>
              </a:rPr>
              <a:t>: END_POINT ASSIGN assignment_expression </a:t>
            </a:r>
            <a:endParaRPr sz="1200">
              <a:solidFill>
                <a:srgbClr val="000000"/>
              </a:solidFill>
              <a:latin typeface="Arial"/>
              <a:ea typeface="Arial"/>
              <a:cs typeface="Arial"/>
              <a:sym typeface="Arial"/>
            </a:endParaRPr>
          </a:p>
          <a:p>
            <a:pPr indent="457200" lvl="0" marL="0" rtl="0">
              <a:spcBef>
                <a:spcPts val="0"/>
              </a:spcBef>
              <a:spcAft>
                <a:spcPts val="0"/>
              </a:spcAft>
              <a:buNone/>
            </a:pPr>
            <a:r>
              <a:rPr lang="en" sz="1200">
                <a:solidFill>
                  <a:srgbClr val="000000"/>
                </a:solidFill>
                <a:latin typeface="Arial"/>
                <a:ea typeface="Arial"/>
                <a:cs typeface="Arial"/>
                <a:sym typeface="Arial"/>
              </a:rPr>
              <a:t>| assignment_expression</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i="1" lang="en" sz="1200">
                <a:solidFill>
                  <a:srgbClr val="000000"/>
                </a:solidFill>
                <a:latin typeface="Arial"/>
                <a:ea typeface="Arial"/>
                <a:cs typeface="Arial"/>
                <a:sym typeface="Arial"/>
              </a:rPr>
              <a:t>link_param3</a:t>
            </a:r>
            <a:r>
              <a:rPr lang="en" sz="1200">
                <a:solidFill>
                  <a:srgbClr val="000000"/>
                </a:solidFill>
                <a:latin typeface="Arial"/>
                <a:ea typeface="Arial"/>
                <a:cs typeface="Arial"/>
                <a:sym typeface="Arial"/>
              </a:rPr>
              <a:t>: BANDWIDTH ASSIGN assignment_expression </a:t>
            </a:r>
            <a:endParaRPr sz="1200">
              <a:solidFill>
                <a:srgbClr val="000000"/>
              </a:solidFill>
              <a:latin typeface="Arial"/>
              <a:ea typeface="Arial"/>
              <a:cs typeface="Arial"/>
              <a:sym typeface="Arial"/>
            </a:endParaRPr>
          </a:p>
          <a:p>
            <a:pPr indent="457200" lvl="0" marL="0" rtl="0">
              <a:spcBef>
                <a:spcPts val="0"/>
              </a:spcBef>
              <a:spcAft>
                <a:spcPts val="0"/>
              </a:spcAft>
              <a:buNone/>
            </a:pPr>
            <a:r>
              <a:rPr lang="en" sz="1200">
                <a:solidFill>
                  <a:srgbClr val="000000"/>
                </a:solidFill>
                <a:latin typeface="Arial"/>
                <a:ea typeface="Arial"/>
                <a:cs typeface="Arial"/>
                <a:sym typeface="Arial"/>
              </a:rPr>
              <a:t>| assignment_expression</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i="1" lang="en" sz="1200">
                <a:solidFill>
                  <a:srgbClr val="000000"/>
                </a:solidFill>
                <a:latin typeface="Arial"/>
                <a:ea typeface="Arial"/>
                <a:cs typeface="Arial"/>
                <a:sym typeface="Arial"/>
              </a:rPr>
              <a:t>link_param4</a:t>
            </a:r>
            <a:r>
              <a:rPr lang="en" sz="1200">
                <a:solidFill>
                  <a:srgbClr val="000000"/>
                </a:solidFill>
                <a:latin typeface="Arial"/>
                <a:ea typeface="Arial"/>
                <a:cs typeface="Arial"/>
                <a:sym typeface="Arial"/>
              </a:rPr>
              <a:t>: CHANNEL_CAPACITY ASSIGN assignment_expression </a:t>
            </a:r>
            <a:endParaRPr sz="1200">
              <a:solidFill>
                <a:srgbClr val="000000"/>
              </a:solidFill>
              <a:latin typeface="Arial"/>
              <a:ea typeface="Arial"/>
              <a:cs typeface="Arial"/>
              <a:sym typeface="Arial"/>
            </a:endParaRPr>
          </a:p>
          <a:p>
            <a:pPr indent="457200" lvl="0" marL="0" rtl="0">
              <a:spcBef>
                <a:spcPts val="0"/>
              </a:spcBef>
              <a:spcAft>
                <a:spcPts val="0"/>
              </a:spcAft>
              <a:buNone/>
            </a:pPr>
            <a:r>
              <a:rPr lang="en" sz="1200">
                <a:solidFill>
                  <a:srgbClr val="000000"/>
                </a:solidFill>
                <a:latin typeface="Arial"/>
                <a:ea typeface="Arial"/>
                <a:cs typeface="Arial"/>
                <a:sym typeface="Arial"/>
              </a:rPr>
              <a:t>| assignment_expression</a:t>
            </a:r>
            <a:endParaRPr sz="1200">
              <a:solidFill>
                <a:srgbClr val="000000"/>
              </a:solidFill>
              <a:latin typeface="Arial"/>
              <a:ea typeface="Arial"/>
              <a:cs typeface="Arial"/>
              <a:sym typeface="Arial"/>
            </a:endParaRPr>
          </a:p>
          <a:p>
            <a:pPr indent="457200" lvl="0" marL="0" rtl="0">
              <a:spcBef>
                <a:spcPts val="0"/>
              </a:spcBef>
              <a:spcAft>
                <a:spcPts val="0"/>
              </a:spcAft>
              <a:buNone/>
            </a:pPr>
            <a:r>
              <a:rPr lang="en" sz="1200">
                <a:solidFill>
                  <a:srgbClr val="000000"/>
                </a:solidFill>
                <a:latin typeface="Arial"/>
                <a:ea typeface="Arial"/>
                <a:cs typeface="Arial"/>
                <a:sym typeface="Arial"/>
              </a:rPr>
              <a:t>| CHANNEL_CAPACITY ASSIGN assignment_expression ‘,’ </a:t>
            </a:r>
            <a:endParaRPr sz="1200">
              <a:solidFill>
                <a:srgbClr val="000000"/>
              </a:solidFill>
              <a:latin typeface="Arial"/>
              <a:ea typeface="Arial"/>
              <a:cs typeface="Arial"/>
              <a:sym typeface="Arial"/>
            </a:endParaRPr>
          </a:p>
          <a:p>
            <a:pPr indent="457200" lvl="0" marL="0" rtl="0">
              <a:spcBef>
                <a:spcPts val="0"/>
              </a:spcBef>
              <a:spcAft>
                <a:spcPts val="0"/>
              </a:spcAft>
              <a:buNone/>
            </a:pPr>
            <a:r>
              <a:rPr lang="en" sz="1200">
                <a:solidFill>
                  <a:srgbClr val="000000"/>
                </a:solidFill>
                <a:latin typeface="Arial"/>
                <a:ea typeface="Arial"/>
                <a:cs typeface="Arial"/>
                <a:sym typeface="Arial"/>
              </a:rPr>
              <a:t>| assignment_expression ‘,’</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i="1" lang="en" sz="1200">
                <a:solidFill>
                  <a:srgbClr val="000000"/>
                </a:solidFill>
                <a:latin typeface="Arial"/>
                <a:ea typeface="Arial"/>
                <a:cs typeface="Arial"/>
                <a:sym typeface="Arial"/>
              </a:rPr>
              <a:t>opt_link_param5</a:t>
            </a:r>
            <a:r>
              <a:rPr lang="en" sz="1200">
                <a:solidFill>
                  <a:srgbClr val="000000"/>
                </a:solidFill>
                <a:latin typeface="Arial"/>
                <a:ea typeface="Arial"/>
                <a:cs typeface="Arial"/>
                <a:sym typeface="Arial"/>
              </a:rPr>
              <a:t>: NAME ASSIGN assignment_expression</a:t>
            </a:r>
            <a:endParaRPr sz="1200">
              <a:solidFill>
                <a:srgbClr val="000000"/>
              </a:solidFill>
              <a:latin typeface="Arial"/>
              <a:ea typeface="Arial"/>
              <a:cs typeface="Arial"/>
              <a:sym typeface="Arial"/>
            </a:endParaRPr>
          </a:p>
          <a:p>
            <a:pPr indent="457200" lvl="0" marL="0" rtl="0">
              <a:spcBef>
                <a:spcPts val="0"/>
              </a:spcBef>
              <a:spcAft>
                <a:spcPts val="0"/>
              </a:spcAft>
              <a:buNone/>
            </a:pPr>
            <a:r>
              <a:rPr lang="en" sz="1200">
                <a:solidFill>
                  <a:srgbClr val="000000"/>
                </a:solidFill>
                <a:latin typeface="Arial"/>
                <a:ea typeface="Arial"/>
                <a:cs typeface="Arial"/>
                <a:sym typeface="Arial"/>
              </a:rPr>
              <a:t>| assignment_expression</a:t>
            </a:r>
            <a:endParaRPr sz="1200">
              <a:solidFill>
                <a:srgbClr val="000000"/>
              </a:solidFill>
              <a:latin typeface="Arial"/>
              <a:ea typeface="Arial"/>
              <a:cs typeface="Arial"/>
              <a:sym typeface="Arial"/>
            </a:endParaRPr>
          </a:p>
          <a:p>
            <a:pPr indent="457200" lvl="0" marL="0" rtl="0">
              <a:spcBef>
                <a:spcPts val="0"/>
              </a:spcBef>
              <a:spcAft>
                <a:spcPts val="0"/>
              </a:spcAft>
              <a:buNone/>
            </a:pPr>
            <a:r>
              <a:rPr lang="en" sz="1200">
                <a:solidFill>
                  <a:srgbClr val="000000"/>
                </a:solidFill>
                <a:latin typeface="Arial"/>
                <a:ea typeface="Arial"/>
                <a:cs typeface="Arial"/>
                <a:sym typeface="Arial"/>
              </a:rPr>
              <a:t>| EPSILON</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These productions define the arguments for the Link class. Those with prefix ’opt’ are optional parameters and can take null values</a:t>
            </a:r>
            <a:r>
              <a:rPr lang="en">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85" name="Shape 385"/>
        <p:cNvGrpSpPr/>
        <p:nvPr/>
      </p:nvGrpSpPr>
      <p:grpSpPr>
        <a:xfrm>
          <a:off x="0" y="0"/>
          <a:ext cx="0" cy="0"/>
          <a:chOff x="0" y="0"/>
          <a:chExt cx="0" cy="0"/>
        </a:xfrm>
      </p:grpSpPr>
      <p:sp>
        <p:nvSpPr>
          <p:cNvPr id="386" name="Shape 386"/>
          <p:cNvSpPr txBox="1"/>
          <p:nvPr>
            <p:ph idx="1" type="body"/>
          </p:nvPr>
        </p:nvSpPr>
        <p:spPr>
          <a:xfrm>
            <a:off x="1303800" y="230000"/>
            <a:ext cx="7030500" cy="444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cluster_param1</a:t>
            </a:r>
            <a:r>
              <a:rPr lang="en">
                <a:solidFill>
                  <a:srgbClr val="000000"/>
                </a:solidFill>
                <a:latin typeface="Arial"/>
                <a:ea typeface="Arial"/>
                <a:cs typeface="Arial"/>
                <a:sym typeface="Arial"/>
              </a:rPr>
              <a:t>: assignment_expression</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cluster_param2</a:t>
            </a:r>
            <a:r>
              <a:rPr lang="en">
                <a:solidFill>
                  <a:srgbClr val="000000"/>
                </a:solidFill>
                <a:latin typeface="Arial"/>
                <a:ea typeface="Arial"/>
                <a:cs typeface="Arial"/>
                <a:sym typeface="Arial"/>
              </a:rPr>
              <a:t>: TOPOLOGY ASSIGN assignment_expression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assignment_expression</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cluster_param3</a:t>
            </a:r>
            <a:r>
              <a:rPr lang="en">
                <a:solidFill>
                  <a:srgbClr val="000000"/>
                </a:solidFill>
                <a:latin typeface="Arial"/>
                <a:ea typeface="Arial"/>
                <a:cs typeface="Arial"/>
                <a:sym typeface="Arial"/>
              </a:rPr>
              <a:t>: LINK_BANDWIDTH ASSIGN assignment_expression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assignment_expression</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cluster_param4</a:t>
            </a:r>
            <a:r>
              <a:rPr lang="en">
                <a:solidFill>
                  <a:srgbClr val="000000"/>
                </a:solidFill>
                <a:latin typeface="Arial"/>
                <a:ea typeface="Arial"/>
                <a:cs typeface="Arial"/>
                <a:sym typeface="Arial"/>
              </a:rPr>
              <a:t>: LINK_CAPACITY ASSIGN assignment_expression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assignment_expression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LINK_CAPACITY ASSIGN assignment_expression ‘,’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assignment_expression ‘,’</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opt_cluster_param5</a:t>
            </a:r>
            <a:r>
              <a:rPr lang="en">
                <a:solidFill>
                  <a:srgbClr val="000000"/>
                </a:solidFill>
                <a:latin typeface="Arial"/>
                <a:ea typeface="Arial"/>
                <a:cs typeface="Arial"/>
                <a:sym typeface="Arial"/>
              </a:rPr>
              <a:t>: NAME ASSIGN assignment_expression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EPSILON</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These productions define the arguments for the Cluster class. Those with prefix ’opt’ are optional parameters and can take null values.</a:t>
            </a:r>
            <a:endParaRPr>
              <a:solidFill>
                <a:srgbClr val="000000"/>
              </a:solidFill>
              <a:latin typeface="Arial"/>
              <a:ea typeface="Arial"/>
              <a:cs typeface="Arial"/>
              <a:sym typeface="Arial"/>
            </a:endParaRPr>
          </a:p>
          <a:p>
            <a:pPr indent="0" lvl="0" marL="0">
              <a:spcBef>
                <a:spcPts val="0"/>
              </a:spcBef>
              <a:spcAft>
                <a:spcPts val="1600"/>
              </a:spcAft>
              <a:buNone/>
            </a:pPr>
            <a:r>
              <a:t/>
            </a: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90" name="Shape 390"/>
        <p:cNvGrpSpPr/>
        <p:nvPr/>
      </p:nvGrpSpPr>
      <p:grpSpPr>
        <a:xfrm>
          <a:off x="0" y="0"/>
          <a:ext cx="0" cy="0"/>
          <a:chOff x="0" y="0"/>
          <a:chExt cx="0" cy="0"/>
        </a:xfrm>
      </p:grpSpPr>
      <p:sp>
        <p:nvSpPr>
          <p:cNvPr id="391" name="Shape 391"/>
          <p:cNvSpPr txBox="1"/>
          <p:nvPr>
            <p:ph idx="1" type="body"/>
          </p:nvPr>
        </p:nvSpPr>
        <p:spPr>
          <a:xfrm>
            <a:off x="1303800" y="454350"/>
            <a:ext cx="7030500" cy="4077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schedule_param1: JOB_ARRAY ASSIGN assignment_expression</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	| assignment_expression</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schedule_param2: AFFINITY_ARRAY ASSIGN assignment_expression</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	| assignment_expression</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schedule_param3: CLUSTER_ARRAY ASSIGN assignment_expression</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	| assignment_expression</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opt_schedule_param4: ALGO ASSIGN assignment_expression</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	| assignment_expression</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	| EPSILON</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opt_schedule_param5: ALGO_USER ASSIGN assignment_expression</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	| assignment_expression</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rPr lang="en" sz="1200">
                <a:solidFill>
                  <a:srgbClr val="000000"/>
                </a:solidFill>
                <a:latin typeface="Arial"/>
                <a:ea typeface="Arial"/>
                <a:cs typeface="Arial"/>
                <a:sym typeface="Arial"/>
              </a:rPr>
              <a:t>	| EPSILON	</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n" sz="1200">
                <a:solidFill>
                  <a:srgbClr val="000000"/>
                </a:solidFill>
                <a:latin typeface="Arial"/>
                <a:ea typeface="Arial"/>
                <a:cs typeface="Arial"/>
                <a:sym typeface="Arial"/>
              </a:rPr>
              <a:t>These productions define the arguments for the scheduler class. Those with prefix ’opt’ are optional parameters and can take null values.</a:t>
            </a:r>
            <a:endParaRPr sz="1200">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path path="circle">
            <a:fillToRect b="50%" l="50%" r="50%" t="50%"/>
          </a:path>
          <a:tileRect/>
        </a:gradFill>
      </p:bgPr>
    </p:bg>
    <p:spTree>
      <p:nvGrpSpPr>
        <p:cNvPr id="395" name="Shape 395"/>
        <p:cNvGrpSpPr/>
        <p:nvPr/>
      </p:nvGrpSpPr>
      <p:grpSpPr>
        <a:xfrm>
          <a:off x="0" y="0"/>
          <a:ext cx="0" cy="0"/>
          <a:chOff x="0" y="0"/>
          <a:chExt cx="0" cy="0"/>
        </a:xfrm>
      </p:grpSpPr>
      <p:sp>
        <p:nvSpPr>
          <p:cNvPr id="396" name="Shape 396"/>
          <p:cNvSpPr txBox="1"/>
          <p:nvPr>
            <p:ph idx="1" type="body"/>
          </p:nvPr>
        </p:nvSpPr>
        <p:spPr>
          <a:xfrm>
            <a:off x="1303800" y="785425"/>
            <a:ext cx="7030500" cy="374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000000"/>
                </a:solidFill>
                <a:latin typeface="Arial"/>
                <a:ea typeface="Arial"/>
                <a:cs typeface="Arial"/>
                <a:sym typeface="Arial"/>
              </a:rPr>
              <a:t>mem_func</a:t>
            </a:r>
            <a:r>
              <a:rPr lang="en">
                <a:solidFill>
                  <a:srgbClr val="000000"/>
                </a:solidFill>
                <a:latin typeface="Arial"/>
                <a:ea typeface="Arial"/>
                <a:cs typeface="Arial"/>
                <a:sym typeface="Arial"/>
              </a:rPr>
              <a:t>:  GET_AVAILABLE_MEMORY ‘(‘ ‘)’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GET_MEMORY ‘(‘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IS_RUNNING ‘(‘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SUBMIT_JOBS ‘(‘ assignment_expression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GET_CLOCK_SPEED ‘(‘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RUN ‘(‘ assignment_expression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 DISCARD_JOB‘(‘ assignment_expression ’)’</a:t>
            </a:r>
            <a:endParaRPr>
              <a:solidFill>
                <a:srgbClr val="000000"/>
              </a:solidFill>
              <a:latin typeface="Arial"/>
              <a:ea typeface="Arial"/>
              <a:cs typeface="Arial"/>
              <a:sym typeface="Arial"/>
            </a:endParaRPr>
          </a:p>
          <a:p>
            <a:pPr indent="45720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Above is the production enumerating the member functions of the Processor, Job and Memory class.</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Those in caps are Terminals and submit_jobs, run, and discard_job take in parameter/s and hence generated by the assignment_expression.</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D0D0"/>
            </a:gs>
            <a:gs pos="100000">
              <a:srgbClr val="D96868"/>
            </a:gs>
          </a:gsLst>
          <a:path path="circle">
            <a:fillToRect b="50%" l="50%" r="50%" t="50%"/>
          </a:path>
          <a:tileRect/>
        </a:gradFill>
      </p:bgPr>
    </p:bg>
    <p:spTree>
      <p:nvGrpSpPr>
        <p:cNvPr id="288" name="Shape 288"/>
        <p:cNvGrpSpPr/>
        <p:nvPr/>
      </p:nvGrpSpPr>
      <p:grpSpPr>
        <a:xfrm>
          <a:off x="0" y="0"/>
          <a:ext cx="0" cy="0"/>
          <a:chOff x="0" y="0"/>
          <a:chExt cx="0" cy="0"/>
        </a:xfrm>
      </p:grpSpPr>
      <p:sp>
        <p:nvSpPr>
          <p:cNvPr id="289" name="Shape 289"/>
          <p:cNvSpPr txBox="1"/>
          <p:nvPr>
            <p:ph type="title"/>
          </p:nvPr>
        </p:nvSpPr>
        <p:spPr>
          <a:xfrm>
            <a:off x="1303800" y="659550"/>
            <a:ext cx="7030500" cy="3824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600">
                <a:solidFill>
                  <a:srgbClr val="000000"/>
                </a:solidFill>
              </a:rPr>
              <a:t>Extensions</a:t>
            </a:r>
            <a:r>
              <a:rPr b="0" lang="en" sz="1800">
                <a:solidFill>
                  <a:srgbClr val="000000"/>
                </a:solidFill>
              </a:rPr>
              <a:t> </a:t>
            </a:r>
            <a:endParaRPr b="0" sz="1800">
              <a:solidFill>
                <a:srgbClr val="000000"/>
              </a:solidFill>
            </a:endParaRPr>
          </a:p>
          <a:p>
            <a:pPr indent="0" lvl="0" marL="0" algn="ctr">
              <a:spcBef>
                <a:spcPts val="0"/>
              </a:spcBef>
              <a:spcAft>
                <a:spcPts val="0"/>
              </a:spcAft>
              <a:buNone/>
            </a:pPr>
            <a:r>
              <a:t/>
            </a:r>
            <a:endParaRPr b="0" sz="1800">
              <a:solidFill>
                <a:srgbClr val="000000"/>
              </a:solidFill>
            </a:endParaRPr>
          </a:p>
          <a:p>
            <a:pPr indent="0" lvl="0" marL="0" algn="ctr">
              <a:spcBef>
                <a:spcPts val="0"/>
              </a:spcBef>
              <a:spcAft>
                <a:spcPts val="0"/>
              </a:spcAft>
              <a:buNone/>
            </a:pPr>
            <a:r>
              <a:rPr b="0" lang="en" sz="2400">
                <a:solidFill>
                  <a:srgbClr val="000000"/>
                </a:solidFill>
              </a:rPr>
              <a:t>Apart from the usual C constructs described previously, The language supports class declarations with member functions. </a:t>
            </a:r>
            <a:endParaRPr b="0" sz="2400">
              <a:solidFill>
                <a:srgbClr val="000000"/>
              </a:solidFill>
            </a:endParaRPr>
          </a:p>
          <a:p>
            <a:pPr indent="0" lvl="0" marL="0" algn="ctr">
              <a:spcBef>
                <a:spcPts val="0"/>
              </a:spcBef>
              <a:spcAft>
                <a:spcPts val="0"/>
              </a:spcAft>
              <a:buNone/>
            </a:pPr>
            <a:r>
              <a:t/>
            </a:r>
            <a:endParaRPr b="0" sz="2400">
              <a:solidFill>
                <a:srgbClr val="000000"/>
              </a:solidFill>
            </a:endParaRPr>
          </a:p>
          <a:p>
            <a:pPr indent="0" lvl="0" marL="0" algn="ctr">
              <a:spcBef>
                <a:spcPts val="0"/>
              </a:spcBef>
              <a:spcAft>
                <a:spcPts val="0"/>
              </a:spcAft>
              <a:buNone/>
            </a:pPr>
            <a:r>
              <a:rPr b="0" lang="en" sz="2400">
                <a:solidFill>
                  <a:srgbClr val="000000"/>
                </a:solidFill>
              </a:rPr>
              <a:t>Here we describe the inbuilt classes and their member functions</a:t>
            </a:r>
            <a:r>
              <a:rPr b="0" lang="en" sz="1800">
                <a:solidFill>
                  <a:srgbClr val="000000"/>
                </a:solidFill>
              </a:rPr>
              <a:t> </a:t>
            </a:r>
            <a:endParaRPr b="0"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path path="circle">
            <a:fillToRect b="50%" l="50%" r="50%" t="50%"/>
          </a:path>
          <a:tileRect/>
        </a:gradFill>
      </p:bgPr>
    </p:bg>
    <p:spTree>
      <p:nvGrpSpPr>
        <p:cNvPr id="293" name="Shape 293"/>
        <p:cNvGrpSpPr/>
        <p:nvPr/>
      </p:nvGrpSpPr>
      <p:grpSpPr>
        <a:xfrm>
          <a:off x="0" y="0"/>
          <a:ext cx="0" cy="0"/>
          <a:chOff x="0" y="0"/>
          <a:chExt cx="0" cy="0"/>
        </a:xfrm>
      </p:grpSpPr>
      <p:sp>
        <p:nvSpPr>
          <p:cNvPr id="294" name="Shape 294"/>
          <p:cNvSpPr txBox="1"/>
          <p:nvPr>
            <p:ph type="title"/>
          </p:nvPr>
        </p:nvSpPr>
        <p:spPr>
          <a:xfrm>
            <a:off x="1303800" y="608400"/>
            <a:ext cx="7030500" cy="73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Processor class </a:t>
            </a:r>
            <a:endParaRPr>
              <a:solidFill>
                <a:srgbClr val="000000"/>
              </a:solidFill>
            </a:endParaRPr>
          </a:p>
        </p:txBody>
      </p:sp>
      <p:sp>
        <p:nvSpPr>
          <p:cNvPr id="295" name="Shape 295"/>
          <p:cNvSpPr txBox="1"/>
          <p:nvPr>
            <p:ph idx="1" type="body"/>
          </p:nvPr>
        </p:nvSpPr>
        <p:spPr>
          <a:xfrm>
            <a:off x="1303800" y="1343700"/>
            <a:ext cx="7030500" cy="37998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800">
                <a:solidFill>
                  <a:srgbClr val="000000"/>
                </a:solidFill>
              </a:rPr>
              <a:t>Parameters</a:t>
            </a:r>
            <a:r>
              <a:rPr lang="en">
                <a:solidFill>
                  <a:srgbClr val="000000"/>
                </a:solidFill>
              </a:rPr>
              <a:t> : 												        isa : ARM,AMD,CDC,MIPS(string)                             						clock_speed : (float)											l1_memory : (Memory object name or definition)							l2_memory : (Memory object name or definition) or None					name:(string) or None</a:t>
            </a:r>
            <a:endParaRPr>
              <a:solidFill>
                <a:srgbClr val="000000"/>
              </a:solidFill>
            </a:endParaRPr>
          </a:p>
          <a:p>
            <a:pPr indent="0" lvl="0" marL="0" rtl="0">
              <a:lnSpc>
                <a:spcPct val="100000"/>
              </a:lnSpc>
              <a:spcBef>
                <a:spcPts val="1600"/>
              </a:spcBef>
              <a:spcAft>
                <a:spcPts val="0"/>
              </a:spcAft>
              <a:buNone/>
            </a:pPr>
            <a:r>
              <a:rPr lang="en" sz="1800">
                <a:solidFill>
                  <a:srgbClr val="000000"/>
                </a:solidFill>
              </a:rPr>
              <a:t>Constructor</a:t>
            </a:r>
            <a:r>
              <a:rPr lang="en">
                <a:solidFill>
                  <a:srgbClr val="000000"/>
                </a:solidFill>
              </a:rPr>
              <a:t> :												Processor( isa = “ARM”, clock_speed : 40, l1_memory = Mem1)</a:t>
            </a:r>
            <a:endParaRPr>
              <a:solidFill>
                <a:srgbClr val="000000"/>
              </a:solidFill>
            </a:endParaRPr>
          </a:p>
          <a:p>
            <a:pPr indent="0" lvl="0" marL="0" rtl="0">
              <a:lnSpc>
                <a:spcPct val="100000"/>
              </a:lnSpc>
              <a:spcBef>
                <a:spcPts val="1600"/>
              </a:spcBef>
              <a:spcAft>
                <a:spcPts val="0"/>
              </a:spcAft>
              <a:buNone/>
            </a:pPr>
            <a:r>
              <a:rPr lang="en" sz="1800">
                <a:solidFill>
                  <a:srgbClr val="000000"/>
                </a:solidFill>
              </a:rPr>
              <a:t>Member functions:	</a:t>
            </a:r>
            <a:r>
              <a:rPr lang="en">
                <a:solidFill>
                  <a:srgbClr val="000000"/>
                </a:solidFill>
              </a:rPr>
              <a:t>									is_running() : return true or false							submit_jobs(job_id)								submit_jobs([job_id1,job_id2])									get_clock_speed()												run(proc1) , run ([proc1, proc2, ...., procN])							discard_job(job1)</a:t>
            </a:r>
            <a:endParaRPr>
              <a:solidFill>
                <a:srgbClr val="000000"/>
              </a:solidFill>
            </a:endParaRPr>
          </a:p>
          <a:p>
            <a:pPr indent="0" lvl="0" marL="0">
              <a:lnSpc>
                <a:spcPct val="100000"/>
              </a:lnSpc>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path path="circle">
            <a:fillToRect b="50%" l="50%" r="50%" t="50%"/>
          </a:path>
          <a:tileRect/>
        </a:gradFill>
      </p:bgPr>
    </p:bg>
    <p:spTree>
      <p:nvGrpSpPr>
        <p:cNvPr id="299" name="Shape 299"/>
        <p:cNvGrpSpPr/>
        <p:nvPr/>
      </p:nvGrpSpPr>
      <p:grpSpPr>
        <a:xfrm>
          <a:off x="0" y="0"/>
          <a:ext cx="0" cy="0"/>
          <a:chOff x="0" y="0"/>
          <a:chExt cx="0" cy="0"/>
        </a:xfrm>
      </p:grpSpPr>
      <p:sp>
        <p:nvSpPr>
          <p:cNvPr id="300" name="Shape 300"/>
          <p:cNvSpPr txBox="1"/>
          <p:nvPr>
            <p:ph idx="1" type="body"/>
          </p:nvPr>
        </p:nvSpPr>
        <p:spPr>
          <a:xfrm>
            <a:off x="1303800" y="1250250"/>
            <a:ext cx="7030500" cy="3015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rgbClr val="000000"/>
                </a:solidFill>
              </a:rPr>
              <a:t>Parameters : 											</a:t>
            </a:r>
            <a:r>
              <a:rPr lang="en" sz="1800">
                <a:solidFill>
                  <a:srgbClr val="000000"/>
                </a:solidFill>
              </a:rPr>
              <a:t>	        </a:t>
            </a:r>
            <a:r>
              <a:rPr lang="en" sz="1400">
                <a:solidFill>
                  <a:srgbClr val="000000"/>
                </a:solidFill>
              </a:rPr>
              <a:t>start_point : (string)											end_point : (string)											bandwidth : (float)											channel_capacity : (float)    									name:(string) or None</a:t>
            </a:r>
            <a:endParaRPr sz="1400">
              <a:solidFill>
                <a:srgbClr val="000000"/>
              </a:solidFill>
            </a:endParaRPr>
          </a:p>
          <a:p>
            <a:pPr indent="0" lvl="0" marL="0" rtl="0">
              <a:lnSpc>
                <a:spcPct val="100000"/>
              </a:lnSpc>
              <a:spcBef>
                <a:spcPts val="1600"/>
              </a:spcBef>
              <a:spcAft>
                <a:spcPts val="0"/>
              </a:spcAft>
              <a:buNone/>
            </a:pPr>
            <a:r>
              <a:rPr lang="en" sz="1800">
                <a:solidFill>
                  <a:srgbClr val="000000"/>
                </a:solidFill>
              </a:rPr>
              <a:t>Constructor :												</a:t>
            </a:r>
            <a:r>
              <a:rPr lang="en" sz="1400">
                <a:solidFill>
                  <a:srgbClr val="000000"/>
                </a:solidFill>
              </a:rPr>
              <a:t>Link(start_point=“proc1”, end_point=“ram”, bandwidth=55 , 44, “link1”)</a:t>
            </a:r>
            <a:endParaRPr sz="1400">
              <a:solidFill>
                <a:srgbClr val="000000"/>
              </a:solidFill>
            </a:endParaRPr>
          </a:p>
          <a:p>
            <a:pPr indent="0" lvl="0" marL="0" rtl="0">
              <a:lnSpc>
                <a:spcPct val="100000"/>
              </a:lnSpc>
              <a:spcBef>
                <a:spcPts val="1600"/>
              </a:spcBef>
              <a:spcAft>
                <a:spcPts val="1600"/>
              </a:spcAft>
              <a:buNone/>
            </a:pPr>
            <a:r>
              <a:t/>
            </a:r>
            <a:endParaRPr>
              <a:solidFill>
                <a:srgbClr val="000000"/>
              </a:solidFill>
            </a:endParaRPr>
          </a:p>
        </p:txBody>
      </p:sp>
      <p:sp>
        <p:nvSpPr>
          <p:cNvPr id="301" name="Shape 301"/>
          <p:cNvSpPr txBox="1"/>
          <p:nvPr>
            <p:ph type="title"/>
          </p:nvPr>
        </p:nvSpPr>
        <p:spPr>
          <a:xfrm>
            <a:off x="1303800" y="625150"/>
            <a:ext cx="7030500" cy="735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Link </a:t>
            </a:r>
            <a:r>
              <a:rPr lang="en">
                <a:solidFill>
                  <a:srgbClr val="000000"/>
                </a:solidFill>
              </a:rPr>
              <a:t>class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path path="circle">
            <a:fillToRect b="50%" l="50%" r="50%" t="50%"/>
          </a:path>
          <a:tileRect/>
        </a:gradFill>
      </p:bgPr>
    </p:bg>
    <p:spTree>
      <p:nvGrpSpPr>
        <p:cNvPr id="305" name="Shape 305"/>
        <p:cNvGrpSpPr/>
        <p:nvPr/>
      </p:nvGrpSpPr>
      <p:grpSpPr>
        <a:xfrm>
          <a:off x="0" y="0"/>
          <a:ext cx="0" cy="0"/>
          <a:chOff x="0" y="0"/>
          <a:chExt cx="0" cy="0"/>
        </a:xfrm>
      </p:grpSpPr>
      <p:sp>
        <p:nvSpPr>
          <p:cNvPr id="306" name="Shape 306"/>
          <p:cNvSpPr txBox="1"/>
          <p:nvPr>
            <p:ph type="title"/>
          </p:nvPr>
        </p:nvSpPr>
        <p:spPr>
          <a:xfrm>
            <a:off x="1303800" y="649650"/>
            <a:ext cx="7030500" cy="735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Memory </a:t>
            </a:r>
            <a:r>
              <a:rPr lang="en">
                <a:solidFill>
                  <a:srgbClr val="000000"/>
                </a:solidFill>
              </a:rPr>
              <a:t>class </a:t>
            </a:r>
            <a:endParaRPr>
              <a:solidFill>
                <a:srgbClr val="000000"/>
              </a:solidFill>
            </a:endParaRPr>
          </a:p>
        </p:txBody>
      </p:sp>
      <p:sp>
        <p:nvSpPr>
          <p:cNvPr id="307" name="Shape 307"/>
          <p:cNvSpPr txBox="1"/>
          <p:nvPr>
            <p:ph idx="1" type="body"/>
          </p:nvPr>
        </p:nvSpPr>
        <p:spPr>
          <a:xfrm>
            <a:off x="1303800" y="1434100"/>
            <a:ext cx="7030500" cy="2990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000">
                <a:solidFill>
                  <a:srgbClr val="000000"/>
                </a:solidFill>
              </a:rPr>
              <a:t>Parameters</a:t>
            </a:r>
            <a:r>
              <a:rPr lang="en" sz="1800">
                <a:solidFill>
                  <a:srgbClr val="000000"/>
                </a:solidFill>
              </a:rPr>
              <a:t> : 											</a:t>
            </a:r>
            <a:r>
              <a:rPr lang="en" sz="1600">
                <a:solidFill>
                  <a:srgbClr val="000000"/>
                </a:solidFill>
              </a:rPr>
              <a:t>memory_type :primary, secondary, cache (string) 				mem_size: (int) in bytes								</a:t>
            </a:r>
            <a:r>
              <a:rPr lang="en" sz="1600">
                <a:solidFill>
                  <a:srgbClr val="000000"/>
                </a:solidFill>
              </a:rPr>
              <a:t>	name:(string) or None</a:t>
            </a:r>
            <a:endParaRPr sz="1600">
              <a:solidFill>
                <a:srgbClr val="000000"/>
              </a:solidFill>
            </a:endParaRPr>
          </a:p>
          <a:p>
            <a:pPr indent="0" lvl="0" marL="0" rtl="0">
              <a:lnSpc>
                <a:spcPct val="100000"/>
              </a:lnSpc>
              <a:spcBef>
                <a:spcPts val="1600"/>
              </a:spcBef>
              <a:spcAft>
                <a:spcPts val="0"/>
              </a:spcAft>
              <a:buNone/>
            </a:pPr>
            <a:r>
              <a:rPr lang="en" sz="2000">
                <a:solidFill>
                  <a:srgbClr val="000000"/>
                </a:solidFill>
              </a:rPr>
              <a:t>Constructor</a:t>
            </a:r>
            <a:r>
              <a:rPr lang="en" sz="1800">
                <a:solidFill>
                  <a:srgbClr val="000000"/>
                </a:solidFill>
              </a:rPr>
              <a:t> :											</a:t>
            </a:r>
            <a:r>
              <a:rPr lang="en" sz="1600">
                <a:solidFill>
                  <a:srgbClr val="000000"/>
                </a:solidFill>
              </a:rPr>
              <a:t>Memory(memory_type=”primary”, mem_size = 512 )</a:t>
            </a:r>
            <a:endParaRPr sz="1600">
              <a:solidFill>
                <a:srgbClr val="000000"/>
              </a:solidFill>
            </a:endParaRPr>
          </a:p>
          <a:p>
            <a:pPr indent="0" lvl="0" marL="0" rtl="0">
              <a:lnSpc>
                <a:spcPct val="100000"/>
              </a:lnSpc>
              <a:spcBef>
                <a:spcPts val="1600"/>
              </a:spcBef>
              <a:spcAft>
                <a:spcPts val="0"/>
              </a:spcAft>
              <a:buNone/>
            </a:pPr>
            <a:r>
              <a:rPr lang="en" sz="2000">
                <a:solidFill>
                  <a:srgbClr val="000000"/>
                </a:solidFill>
              </a:rPr>
              <a:t>Member functions:</a:t>
            </a:r>
            <a:r>
              <a:rPr lang="en" sz="1800">
                <a:solidFill>
                  <a:srgbClr val="000000"/>
                </a:solidFill>
              </a:rPr>
              <a:t>										</a:t>
            </a:r>
            <a:r>
              <a:rPr lang="en" sz="1600">
                <a:solidFill>
                  <a:srgbClr val="000000"/>
                </a:solidFill>
              </a:rPr>
              <a:t>get_available_memory()</a:t>
            </a:r>
            <a:endParaRPr sz="1600">
              <a:solidFill>
                <a:srgbClr val="000000"/>
              </a:solidFill>
            </a:endParaRPr>
          </a:p>
          <a:p>
            <a:pPr indent="0" lvl="0" marL="0" rtl="0">
              <a:lnSpc>
                <a:spcPct val="100000"/>
              </a:lnSpc>
              <a:spcBef>
                <a:spcPts val="1600"/>
              </a:spcBef>
              <a:spcAft>
                <a:spcPts val="1600"/>
              </a:spcAft>
              <a:buNone/>
            </a:pPr>
            <a:r>
              <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path path="circle">
            <a:fillToRect b="50%" l="50%" r="50%" t="50%"/>
          </a:path>
          <a:tileRect/>
        </a:gra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1303800" y="616250"/>
            <a:ext cx="7030500" cy="735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Job </a:t>
            </a:r>
            <a:r>
              <a:rPr lang="en">
                <a:solidFill>
                  <a:srgbClr val="000000"/>
                </a:solidFill>
              </a:rPr>
              <a:t>class </a:t>
            </a:r>
            <a:endParaRPr>
              <a:solidFill>
                <a:srgbClr val="000000"/>
              </a:solidFill>
            </a:endParaRPr>
          </a:p>
        </p:txBody>
      </p:sp>
      <p:sp>
        <p:nvSpPr>
          <p:cNvPr id="313" name="Shape 313"/>
          <p:cNvSpPr txBox="1"/>
          <p:nvPr>
            <p:ph idx="1" type="body"/>
          </p:nvPr>
        </p:nvSpPr>
        <p:spPr>
          <a:xfrm>
            <a:off x="1303800" y="1278375"/>
            <a:ext cx="7030500" cy="3762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000">
                <a:solidFill>
                  <a:srgbClr val="000000"/>
                </a:solidFill>
              </a:rPr>
              <a:t>Parameters</a:t>
            </a:r>
            <a:r>
              <a:rPr lang="en" sz="1600">
                <a:solidFill>
                  <a:srgbClr val="000000"/>
                </a:solidFill>
              </a:rPr>
              <a:t> : 											</a:t>
            </a:r>
            <a:r>
              <a:rPr lang="en" sz="1600">
                <a:solidFill>
                  <a:srgbClr val="000000"/>
                </a:solidFill>
              </a:rPr>
              <a:t>job_id: (int)											flops_required:(int) or (float)									 deadline:(int) or (float)										mem_required (int)											affinity(float array) : (an array of floats indicating how efficiently the job executes on processors having different instruction set. The order of processors will be AMD,CDC,MIPS,DEC)</a:t>
            </a:r>
            <a:endParaRPr sz="1600">
              <a:solidFill>
                <a:srgbClr val="000000"/>
              </a:solidFill>
            </a:endParaRPr>
          </a:p>
          <a:p>
            <a:pPr indent="0" lvl="0" marL="0" rtl="0">
              <a:lnSpc>
                <a:spcPct val="100000"/>
              </a:lnSpc>
              <a:spcBef>
                <a:spcPts val="1600"/>
              </a:spcBef>
              <a:spcAft>
                <a:spcPts val="0"/>
              </a:spcAft>
              <a:buNone/>
            </a:pPr>
            <a:r>
              <a:rPr lang="en" sz="2000">
                <a:solidFill>
                  <a:srgbClr val="000000"/>
                </a:solidFill>
              </a:rPr>
              <a:t>Constructor</a:t>
            </a:r>
            <a:r>
              <a:rPr lang="en" sz="1600">
                <a:solidFill>
                  <a:srgbClr val="000000"/>
                </a:solidFill>
              </a:rPr>
              <a:t> :											</a:t>
            </a:r>
            <a:r>
              <a:rPr lang="en" sz="1600">
                <a:solidFill>
                  <a:srgbClr val="000000"/>
                </a:solidFill>
              </a:rPr>
              <a:t>Job(job_id=1, flops_required= 100, deadline = 50, mem_required = 512,affinity = [0.2,0.5,1,2])</a:t>
            </a:r>
            <a:endParaRPr sz="1600">
              <a:solidFill>
                <a:srgbClr val="000000"/>
              </a:solidFill>
            </a:endParaRPr>
          </a:p>
          <a:p>
            <a:pPr indent="0" lvl="0" marL="0" rtl="0">
              <a:lnSpc>
                <a:spcPct val="100000"/>
              </a:lnSpc>
              <a:spcBef>
                <a:spcPts val="1600"/>
              </a:spcBef>
              <a:spcAft>
                <a:spcPts val="0"/>
              </a:spcAft>
              <a:buNone/>
            </a:pPr>
            <a:r>
              <a:rPr lang="en" sz="2000">
                <a:solidFill>
                  <a:srgbClr val="000000"/>
                </a:solidFill>
              </a:rPr>
              <a:t>Member functions:</a:t>
            </a:r>
            <a:r>
              <a:rPr lang="en" sz="1600">
                <a:solidFill>
                  <a:srgbClr val="000000"/>
                </a:solidFill>
              </a:rPr>
              <a:t>										get_memory()</a:t>
            </a:r>
            <a:endParaRPr sz="1600">
              <a:solidFill>
                <a:srgbClr val="000000"/>
              </a:solidFill>
            </a:endParaRPr>
          </a:p>
          <a:p>
            <a:pPr indent="0" lvl="0" marL="0" rtl="0">
              <a:lnSpc>
                <a:spcPct val="100000"/>
              </a:lnSpc>
              <a:spcBef>
                <a:spcPts val="1600"/>
              </a:spcBef>
              <a:spcAft>
                <a:spcPts val="160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path path="circle">
            <a:fillToRect b="50%" l="50%" r="50%" t="50%"/>
          </a:path>
          <a:tileRect/>
        </a:gra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1303800" y="710925"/>
            <a:ext cx="7030500" cy="735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Cluster</a:t>
            </a:r>
            <a:r>
              <a:rPr lang="en">
                <a:solidFill>
                  <a:srgbClr val="000000"/>
                </a:solidFill>
              </a:rPr>
              <a:t> class </a:t>
            </a:r>
            <a:endParaRPr>
              <a:solidFill>
                <a:srgbClr val="000000"/>
              </a:solidFill>
            </a:endParaRPr>
          </a:p>
        </p:txBody>
      </p:sp>
      <p:sp>
        <p:nvSpPr>
          <p:cNvPr id="319" name="Shape 319"/>
          <p:cNvSpPr txBox="1"/>
          <p:nvPr>
            <p:ph idx="1" type="body"/>
          </p:nvPr>
        </p:nvSpPr>
        <p:spPr>
          <a:xfrm>
            <a:off x="1303800" y="1446225"/>
            <a:ext cx="7030500" cy="3321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000">
                <a:solidFill>
                  <a:srgbClr val="000000"/>
                </a:solidFill>
              </a:rPr>
              <a:t>Parameters</a:t>
            </a:r>
            <a:r>
              <a:rPr lang="en" sz="1800">
                <a:solidFill>
                  <a:srgbClr val="000000"/>
                </a:solidFill>
              </a:rPr>
              <a:t> : 											</a:t>
            </a:r>
            <a:r>
              <a:rPr lang="en" sz="1600">
                <a:solidFill>
                  <a:srgbClr val="000000"/>
                </a:solidFill>
              </a:rPr>
              <a:t>processors : [proc1, proc2, ... , procN] (list of processor objects or List of Clusters )</a:t>
            </a:r>
            <a:endParaRPr sz="1600">
              <a:solidFill>
                <a:srgbClr val="000000"/>
              </a:solidFill>
            </a:endParaRPr>
          </a:p>
          <a:p>
            <a:pPr indent="0" lvl="0" marL="0" rtl="0">
              <a:lnSpc>
                <a:spcPct val="100000"/>
              </a:lnSpc>
              <a:spcBef>
                <a:spcPts val="0"/>
              </a:spcBef>
              <a:spcAft>
                <a:spcPts val="0"/>
              </a:spcAft>
              <a:buNone/>
            </a:pPr>
            <a:r>
              <a:rPr lang="en" sz="1600">
                <a:solidFill>
                  <a:srgbClr val="000000"/>
                </a:solidFill>
              </a:rPr>
              <a:t>topology : (string) [star, bus, ring etc..]</a:t>
            </a:r>
            <a:endParaRPr sz="1600">
              <a:solidFill>
                <a:srgbClr val="000000"/>
              </a:solidFill>
            </a:endParaRPr>
          </a:p>
          <a:p>
            <a:pPr indent="0" lvl="0" marL="0" rtl="0">
              <a:lnSpc>
                <a:spcPct val="100000"/>
              </a:lnSpc>
              <a:spcBef>
                <a:spcPts val="0"/>
              </a:spcBef>
              <a:spcAft>
                <a:spcPts val="0"/>
              </a:spcAft>
              <a:buNone/>
            </a:pPr>
            <a:r>
              <a:rPr lang="en" sz="1600">
                <a:solidFill>
                  <a:srgbClr val="000000"/>
                </a:solidFill>
              </a:rPr>
              <a:t>link_bandwidth : (float)</a:t>
            </a:r>
            <a:endParaRPr sz="1600">
              <a:solidFill>
                <a:srgbClr val="000000"/>
              </a:solidFill>
            </a:endParaRPr>
          </a:p>
          <a:p>
            <a:pPr indent="0" lvl="0" marL="0" rtl="0">
              <a:lnSpc>
                <a:spcPct val="100000"/>
              </a:lnSpc>
              <a:spcBef>
                <a:spcPts val="0"/>
              </a:spcBef>
              <a:spcAft>
                <a:spcPts val="0"/>
              </a:spcAft>
              <a:buNone/>
            </a:pPr>
            <a:r>
              <a:rPr lang="en" sz="1600">
                <a:solidFill>
                  <a:srgbClr val="000000"/>
                </a:solidFill>
              </a:rPr>
              <a:t>link_capacity : (float)</a:t>
            </a:r>
            <a:endParaRPr sz="1600">
              <a:solidFill>
                <a:srgbClr val="000000"/>
              </a:solidFill>
            </a:endParaRPr>
          </a:p>
          <a:p>
            <a:pPr indent="0" lvl="0" marL="0" rtl="0">
              <a:lnSpc>
                <a:spcPct val="100000"/>
              </a:lnSpc>
              <a:spcBef>
                <a:spcPts val="0"/>
              </a:spcBef>
              <a:spcAft>
                <a:spcPts val="0"/>
              </a:spcAft>
              <a:buNone/>
            </a:pPr>
            <a:r>
              <a:rPr lang="en" sz="1600">
                <a:solidFill>
                  <a:srgbClr val="000000"/>
                </a:solidFill>
              </a:rPr>
              <a:t>name : (string) or None</a:t>
            </a:r>
            <a:endParaRPr sz="1600">
              <a:solidFill>
                <a:srgbClr val="000000"/>
              </a:solidFill>
            </a:endParaRPr>
          </a:p>
          <a:p>
            <a:pPr indent="0" lvl="0" marL="0" rtl="0">
              <a:lnSpc>
                <a:spcPct val="100000"/>
              </a:lnSpc>
              <a:spcBef>
                <a:spcPts val="0"/>
              </a:spcBef>
              <a:spcAft>
                <a:spcPts val="0"/>
              </a:spcAft>
              <a:buNone/>
            </a:pPr>
            <a:r>
              <a:t/>
            </a:r>
            <a:endParaRPr sz="1800">
              <a:solidFill>
                <a:srgbClr val="000000"/>
              </a:solidFill>
            </a:endParaRPr>
          </a:p>
          <a:p>
            <a:pPr indent="0" lvl="0" marL="0" rtl="0">
              <a:lnSpc>
                <a:spcPct val="100000"/>
              </a:lnSpc>
              <a:spcBef>
                <a:spcPts val="0"/>
              </a:spcBef>
              <a:spcAft>
                <a:spcPts val="0"/>
              </a:spcAft>
              <a:buNone/>
            </a:pPr>
            <a:r>
              <a:rPr lang="en" sz="2000">
                <a:solidFill>
                  <a:srgbClr val="000000"/>
                </a:solidFill>
              </a:rPr>
              <a:t>Constructor</a:t>
            </a:r>
            <a:r>
              <a:rPr lang="en" sz="1800">
                <a:solidFill>
                  <a:srgbClr val="000000"/>
                </a:solidFill>
              </a:rPr>
              <a:t> :											</a:t>
            </a:r>
            <a:r>
              <a:rPr lang="en" sz="1600">
                <a:solidFill>
                  <a:srgbClr val="000000"/>
                </a:solidFill>
              </a:rPr>
              <a:t>Cluster(processors=processor_array1,topology = “ring”, 50, 40, name = “cluster1”)</a:t>
            </a:r>
            <a:endParaRPr sz="1600">
              <a:solidFill>
                <a:srgbClr val="000000"/>
              </a:solidFill>
            </a:endParaRPr>
          </a:p>
          <a:p>
            <a:pPr indent="0" lvl="0" marL="0" rtl="0">
              <a:lnSpc>
                <a:spcPct val="100000"/>
              </a:lnSpc>
              <a:spcBef>
                <a:spcPts val="0"/>
              </a:spcBef>
              <a:spcAft>
                <a:spcPts val="0"/>
              </a:spcAft>
              <a:buNone/>
            </a:pPr>
            <a:r>
              <a:t/>
            </a:r>
            <a:endParaRPr sz="1800">
              <a:solidFill>
                <a:srgbClr val="000000"/>
              </a:solidFill>
            </a:endParaRPr>
          </a:p>
          <a:p>
            <a:pPr indent="0" lvl="0" marL="0" rtl="0">
              <a:lnSpc>
                <a:spcPct val="100000"/>
              </a:lnSpc>
              <a:spcBef>
                <a:spcPts val="0"/>
              </a:spcBef>
              <a:spcAft>
                <a:spcPts val="0"/>
              </a:spcAft>
              <a:buNone/>
            </a:pPr>
            <a:r>
              <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path path="circle">
            <a:fillToRect b="50%" l="50%" r="50%" t="50%"/>
          </a:path>
          <a:tileRect/>
        </a:gra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scheduler class</a:t>
            </a:r>
            <a:endParaRPr/>
          </a:p>
        </p:txBody>
      </p:sp>
      <p:sp>
        <p:nvSpPr>
          <p:cNvPr id="325" name="Shape 325"/>
          <p:cNvSpPr txBox="1"/>
          <p:nvPr>
            <p:ph idx="1" type="body"/>
          </p:nvPr>
        </p:nvSpPr>
        <p:spPr>
          <a:xfrm>
            <a:off x="1260925" y="1235675"/>
            <a:ext cx="7030500" cy="35136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2000"/>
              <a:t>Parameters : </a:t>
            </a:r>
            <a:endParaRPr sz="2000"/>
          </a:p>
          <a:p>
            <a:pPr indent="0" lvl="0" marL="0" rtl="0">
              <a:lnSpc>
                <a:spcPct val="100000"/>
              </a:lnSpc>
              <a:spcBef>
                <a:spcPts val="0"/>
              </a:spcBef>
              <a:spcAft>
                <a:spcPts val="0"/>
              </a:spcAft>
              <a:buNone/>
            </a:pPr>
            <a:r>
              <a:rPr lang="en" sz="1600"/>
              <a:t>job_array : list of jobs that need to be scheduled</a:t>
            </a:r>
            <a:endParaRPr sz="1600"/>
          </a:p>
          <a:p>
            <a:pPr indent="0" lvl="0" marL="0" rtl="0">
              <a:lnSpc>
                <a:spcPct val="100000"/>
              </a:lnSpc>
              <a:spcBef>
                <a:spcPts val="0"/>
              </a:spcBef>
              <a:spcAft>
                <a:spcPts val="0"/>
              </a:spcAft>
              <a:buNone/>
            </a:pPr>
            <a:r>
              <a:rPr lang="en" sz="1600"/>
              <a:t>Cluster_array : list of clusters/processors on which to schedule</a:t>
            </a:r>
            <a:endParaRPr sz="1600"/>
          </a:p>
          <a:p>
            <a:pPr indent="0" lvl="0" marL="0" rtl="0">
              <a:lnSpc>
                <a:spcPct val="100000"/>
              </a:lnSpc>
              <a:spcBef>
                <a:spcPts val="0"/>
              </a:spcBef>
              <a:spcAft>
                <a:spcPts val="0"/>
              </a:spcAft>
              <a:buNone/>
            </a:pPr>
            <a:r>
              <a:rPr lang="en" sz="1600"/>
              <a:t>algo_user : function pointer to user defined algorithm for scheduling</a:t>
            </a:r>
            <a:endParaRPr sz="1600"/>
          </a:p>
          <a:p>
            <a:pPr indent="0" lvl="0" marL="0" rtl="0">
              <a:lnSpc>
                <a:spcPct val="100000"/>
              </a:lnSpc>
              <a:spcBef>
                <a:spcPts val="0"/>
              </a:spcBef>
              <a:spcAft>
                <a:spcPts val="0"/>
              </a:spcAft>
              <a:buNone/>
            </a:pPr>
            <a:r>
              <a:rPr lang="en" sz="1600"/>
              <a:t>algo : common algorithms like “sjf”, “fcfs”, “round_robin”</a:t>
            </a:r>
            <a:endParaRPr sz="1600"/>
          </a:p>
          <a:p>
            <a:pPr indent="0" lvl="0" marL="0" rtl="0">
              <a:lnSpc>
                <a:spcPct val="100000"/>
              </a:lnSpc>
              <a:spcBef>
                <a:spcPts val="0"/>
              </a:spcBef>
              <a:spcAft>
                <a:spcPts val="0"/>
              </a:spcAft>
              <a:buNone/>
            </a:pPr>
            <a:r>
              <a:rPr lang="en" sz="1600"/>
              <a:t>affinity_array : affinity array of each job.(a 2-D array)</a:t>
            </a:r>
            <a:endParaRPr sz="1600"/>
          </a:p>
          <a:p>
            <a:pPr indent="0" lvl="0" marL="0" rtl="0">
              <a:lnSpc>
                <a:spcPct val="100000"/>
              </a:lnSpc>
              <a:spcBef>
                <a:spcPts val="0"/>
              </a:spcBef>
              <a:spcAft>
                <a:spcPts val="0"/>
              </a:spcAft>
              <a:buNone/>
            </a:pPr>
            <a:r>
              <a:t/>
            </a:r>
            <a:endParaRPr sz="2000"/>
          </a:p>
          <a:p>
            <a:pPr indent="0" lvl="0" marL="0" rtl="0">
              <a:lnSpc>
                <a:spcPct val="100000"/>
              </a:lnSpc>
              <a:spcBef>
                <a:spcPts val="0"/>
              </a:spcBef>
              <a:spcAft>
                <a:spcPts val="0"/>
              </a:spcAft>
              <a:buNone/>
            </a:pPr>
            <a:r>
              <a:rPr lang="en" sz="2000"/>
              <a:t>Constructor : </a:t>
            </a:r>
            <a:endParaRPr sz="2000"/>
          </a:p>
          <a:p>
            <a:pPr indent="0" lvl="0" marL="0" rtl="0">
              <a:lnSpc>
                <a:spcPct val="100000"/>
              </a:lnSpc>
              <a:spcBef>
                <a:spcPts val="0"/>
              </a:spcBef>
              <a:spcAft>
                <a:spcPts val="0"/>
              </a:spcAft>
              <a:buNone/>
            </a:pPr>
            <a:r>
              <a:rPr lang="en" sz="1600"/>
              <a:t>Scheduler (job_array = jobarray1, affinity_array = affinityarray1, cluster_array = clusterarra1, algo = “sjf”)</a:t>
            </a:r>
            <a:endParaRPr sz="1600"/>
          </a:p>
          <a:p>
            <a:pPr indent="0" lvl="0" marL="0" rtl="0">
              <a:lnSpc>
                <a:spcPct val="100000"/>
              </a:lnSpc>
              <a:spcBef>
                <a:spcPts val="0"/>
              </a:spcBef>
              <a:spcAft>
                <a:spcPts val="0"/>
              </a:spcAft>
              <a:buNone/>
            </a:pPr>
            <a:r>
              <a:t/>
            </a:r>
            <a:endParaRPr sz="2000"/>
          </a:p>
          <a:p>
            <a:pPr indent="0" lvl="0" marL="0" rtl="0">
              <a:lnSpc>
                <a:spcPct val="100000"/>
              </a:lnSpc>
              <a:spcBef>
                <a:spcPts val="0"/>
              </a:spcBef>
              <a:spcAft>
                <a:spcPts val="16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