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38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3.xml.rels" ContentType="application/vnd.openxmlformats-package.relationships+xml"/>
  <Override PartName="/ppt/notesSlides/notesSlide23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21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0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7.xml" ContentType="application/vnd.openxmlformats-officedocument.presentationml.slide+xml"/>
  <Override PartName="/ppt/slides/_rels/slide49.xml.rels" ContentType="application/vnd.openxmlformats-package.relationships+xml"/>
  <Override PartName="/ppt/slides/_rels/slide48.xml.rels" ContentType="application/vnd.openxmlformats-package.relationships+xml"/>
  <Override PartName="/ppt/slides/_rels/slide47.xml.rels" ContentType="application/vnd.openxmlformats-package.relationships+xml"/>
  <Override PartName="/ppt/slides/_rels/slide46.xml.rels" ContentType="application/vnd.openxmlformats-package.relationships+xml"/>
  <Override PartName="/ppt/slides/_rels/slide43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36.xml.rels" ContentType="application/vnd.openxmlformats-package.relationships+xml"/>
  <Override PartName="/ppt/slides/_rels/slide35.xml.rels" ContentType="application/vnd.openxmlformats-package.relationships+xml"/>
  <Override PartName="/ppt/slides/_rels/slide45.xml.rels" ContentType="application/vnd.openxmlformats-package.relationships+xml"/>
  <Override PartName="/ppt/slides/_rels/slide34.xml.rels" ContentType="application/vnd.openxmlformats-package.relationships+xml"/>
  <Override PartName="/ppt/slides/_rels/slide4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9.xml.rels" ContentType="application/vnd.openxmlformats-package.relationships+xml"/>
  <Override PartName="/ppt/slides/_rels/slide10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slide5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_rels/presentation.xml.rels" ContentType="application/vnd.openxmlformats-package.relationships+xml"/>
  <Override PartName="/ppt/media/image13.png" ContentType="image/png"/>
  <Override PartName="/ppt/media/image4.png" ContentType="image/png"/>
  <Override PartName="/ppt/media/image11.jpeg" ContentType="image/jpe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5.png" ContentType="image/png"/>
  <Override PartName="/ppt/media/image12.png" ContentType="image/png"/>
  <Override PartName="/ppt/media/image6.jpeg" ContentType="image/jpeg"/>
  <Override PartName="/ppt/media/image3.png" ContentType="image/png"/>
  <Override PartName="/ppt/media/image2.png" ContentType="image/png"/>
  <Override PartName="/ppt/media/image1.png" ContentType="image/png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1D1656A6-7896-487C-A077-750DD5342B29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9DF4036-25FC-4709-BCB7-E47D30705A60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D6903C4-C1AE-413C-BB27-3AFD255C259B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6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25B89FC-EFE6-497B-9B50-84CCD01E6160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225A751-D6FE-4A4C-94A3-C0AB2ED09BCC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F02D1DC-2727-4B1A-8465-8E490AC27A65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608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6" descr=""/>
          <p:cNvPicPr/>
          <p:nvPr/>
        </p:nvPicPr>
        <p:blipFill>
          <a:blip r:embed="rId2"/>
          <a:stretch/>
        </p:blipFill>
        <p:spPr>
          <a:xfrm>
            <a:off x="7067160" y="205920"/>
            <a:ext cx="1927080" cy="443160"/>
          </a:xfrm>
          <a:prstGeom prst="rect">
            <a:avLst/>
          </a:prstGeom>
          <a:ln>
            <a:noFill/>
          </a:ln>
        </p:spPr>
      </p:pic>
      <p:sp>
        <p:nvSpPr>
          <p:cNvPr id="37" name="Line 1"/>
          <p:cNvSpPr/>
          <p:nvPr/>
        </p:nvSpPr>
        <p:spPr>
          <a:xfrm>
            <a:off x="0" y="914400"/>
            <a:ext cx="9144000" cy="36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8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hyperlink" Target="https://git-scm.com/" TargetMode="External"/><Relationship Id="rId2" Type="http://schemas.openxmlformats.org/officeDocument/2006/relationships/hyperlink" Target="https://habrahabr.ru/post/141160/" TargetMode="External"/><Relationship Id="rId3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6520" y="1430280"/>
            <a:ext cx="6230880" cy="161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5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Java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512280" y="4509360"/>
            <a:ext cx="43527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Сергей Рыбалкин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3"/>
          <p:cNvSpPr/>
          <p:nvPr/>
        </p:nvSpPr>
        <p:spPr>
          <a:xfrm>
            <a:off x="518400" y="3419280"/>
            <a:ext cx="643104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Collections, Reflection, Web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Random access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7EA82245-09BC-4E00-9F2D-4F5C24D61ACB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interface RandomAccess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Marker interface.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Indicate that List support fast (generally constant time) random access.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For generics algorithms.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ArrayList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094B12B8-35D4-4C29-9FAA-65C1811EB7DD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class ArrayList&lt;E&gt;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implements List&lt;E&gt;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Also: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extends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AbstractList&lt;E&gt;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Implements RandomAccess, Cloneable, Serializable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ArrayList is a Dynamic array.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548640" y="3657600"/>
            <a:ext cx="4066920" cy="731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ArrayList. Complexity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7FA5B0CF-360E-44FF-82A8-86111F564A6F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31" name="Table 4"/>
          <p:cNvGraphicFramePr/>
          <p:nvPr/>
        </p:nvGraphicFramePr>
        <p:xfrm>
          <a:off x="955440" y="2234880"/>
          <a:ext cx="5719680" cy="1422720"/>
        </p:xfrm>
        <a:graphic>
          <a:graphicData uri="http://schemas.openxmlformats.org/drawingml/2006/table">
            <a:tbl>
              <a:tblPr/>
              <a:tblGrid>
                <a:gridCol w="1143360"/>
                <a:gridCol w="1143360"/>
                <a:gridCol w="1143360"/>
                <a:gridCol w="1143360"/>
                <a:gridCol w="1146240"/>
              </a:tblGrid>
              <a:tr h="711360"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contains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add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get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remove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1360"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O(n)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O(1)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O(1)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O(1)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O(n)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CopyOnWriteArrayList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F5E1A77B-71F3-43DA-8D2D-9D0231510D89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class CopyOnWriteArrayList&lt;E&gt;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      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implements List&lt;E&gt;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Also: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Implements RandomAccess, Cloneable, Serializable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thread-safe variant of ArrayList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CopyOnWriteArrayList. Complexity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446B2BF0-8610-4991-8069-9B3E9EEF65C4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38" name="Table 4"/>
          <p:cNvGraphicFramePr/>
          <p:nvPr/>
        </p:nvGraphicFramePr>
        <p:xfrm>
          <a:off x="955440" y="2234880"/>
          <a:ext cx="5719680" cy="1422720"/>
        </p:xfrm>
        <a:graphic>
          <a:graphicData uri="http://schemas.openxmlformats.org/drawingml/2006/table">
            <a:tbl>
              <a:tblPr/>
              <a:tblGrid>
                <a:gridCol w="1143360"/>
                <a:gridCol w="1143360"/>
                <a:gridCol w="1143360"/>
                <a:gridCol w="1143360"/>
                <a:gridCol w="1146240"/>
              </a:tblGrid>
              <a:tr h="711360"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contains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add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get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remove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1360"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O(n)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O(n)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O(1)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O(n)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O(n)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Git. Checkout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202003D6-3FD0-4C07-9FBA-52FDDA9F9001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git checkout &lt;branch&gt;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Переключается на ветку.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Например,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git checkout master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Git. Create branch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C766A1B2-B5C4-49BB-BB4B-400C137166FC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git checkout –b &lt;name&gt;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Создает новую ветку и переключается на нее.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Например,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git checkout –b feature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Git. Add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8788A538-1004-44A8-9B72-C4F7AF7D06CB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git add &lt;file1 file2 …&gt;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Помечает файлы для сохранения.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Например,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git add 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git add –all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git add Main.java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Git. Commit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A89B89CC-6239-4F19-BBE9-A15EDE3E1DB3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git commit –m “Message”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Сохраняет помеченные файлы.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Например,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git commit –m “bug #312 NPE fix”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Git. Push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27B36ADC-5EB0-45E1-9521-9B9808562165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git push &lt;to&gt; &lt;branch&gt;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Отправляет изменения из локального репозитория в удаленный.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Например,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git push origin master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git push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Collections, Reflection, Web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03D37CBA-B929-432D-B468-B995A4954817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457200" y="1200240"/>
            <a:ext cx="8228880" cy="29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 algn="ctr">
              <a:lnSpc>
                <a:spcPct val="15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Отметьтесь на портале.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Git. Pull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FE54E836-8C4E-4948-80B0-760D46D7DA6A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git pull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Затягивает изменения из удаленной ветки в локальную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Git. Status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8E06A37C-F773-4BC3-90A2-EBFC5943E067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git status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Отображает изменения в локальном репозитории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MORE Git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D0313BDC-6E8B-454D-A627-2FB851E4863E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Полная документация: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1"/>
              </a:rPr>
              <a:t>https://git-scm.com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Почитать: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2"/>
              </a:rPr>
              <a:t>https://habrahabr.ru/post/141160/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 flipH="1">
            <a:off x="456480" y="3997800"/>
            <a:ext cx="8228880" cy="91404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457200">
              <a:lnSpc>
                <a:spcPct val="100000"/>
              </a:lnSpc>
            </a:pPr>
            <a:r>
              <a:rPr b="0" lang="en-US" sz="28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Generics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 flipH="1">
            <a:off x="456480" y="3051000"/>
            <a:ext cx="8228880" cy="91404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457200">
              <a:lnSpc>
                <a:spcPct val="100000"/>
              </a:lnSpc>
            </a:pPr>
            <a:r>
              <a:rPr b="0" lang="en-US" sz="28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Исключения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 flipH="1">
            <a:off x="456480" y="2099160"/>
            <a:ext cx="8228880" cy="914040"/>
          </a:xfrm>
          <a:prstGeom prst="rect">
            <a:avLst/>
          </a:prstGeom>
          <a:solidFill>
            <a:srgbClr val="554294">
              <a:alpha val="61000"/>
            </a:srgb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457200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Классы. Инстанцирование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4"/>
          <p:cNvSpPr/>
          <p:nvPr/>
        </p:nvSpPr>
        <p:spPr>
          <a:xfrm flipH="1">
            <a:off x="456480" y="1167840"/>
            <a:ext cx="8228880" cy="914040"/>
          </a:xfrm>
          <a:prstGeom prst="rect">
            <a:avLst/>
          </a:prstGeom>
          <a:solidFill>
            <a:srgbClr val="eaf0f7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457200">
              <a:lnSpc>
                <a:spcPct val="100000"/>
              </a:lnSpc>
            </a:pPr>
            <a:r>
              <a:rPr b="0" lang="en-US" sz="28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Система контроля версий. Git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5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План лекции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6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BB9EC2D8-9200-4483-B4D3-C8F90224A1DB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7"/>
          <p:cNvSpPr/>
          <p:nvPr/>
        </p:nvSpPr>
        <p:spPr>
          <a:xfrm>
            <a:off x="165240" y="3043080"/>
            <a:ext cx="589680" cy="91836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8"/>
          <p:cNvSpPr/>
          <p:nvPr/>
        </p:nvSpPr>
        <p:spPr>
          <a:xfrm>
            <a:off x="159120" y="2105280"/>
            <a:ext cx="589680" cy="91836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9"/>
          <p:cNvSpPr/>
          <p:nvPr/>
        </p:nvSpPr>
        <p:spPr>
          <a:xfrm>
            <a:off x="159120" y="1164600"/>
            <a:ext cx="589680" cy="91836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10"/>
          <p:cNvSpPr/>
          <p:nvPr/>
        </p:nvSpPr>
        <p:spPr>
          <a:xfrm>
            <a:off x="165240" y="3985200"/>
            <a:ext cx="589680" cy="91836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Классы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A1C21446-1F44-45ED-8457-72B7967FE44F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Override</a:t>
            </a:r>
            <a:r>
              <a:rPr b="0" lang="en-US" sz="28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— позволяет классу наследнику предоставлять реализацию метода, ранее описанного или задекларированного в базовом классе или интерфейсе.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@Override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Классы.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7828AC45-A241-421D-85E4-8B8DC726114C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457200" y="1225800"/>
            <a:ext cx="8228880" cy="29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Overload</a:t>
            </a:r>
            <a:r>
              <a:rPr b="0" lang="en-US" sz="28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— позволяет классу иметь несколько методов с одинаковым именем и разным набором параметров.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Классы. Методы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DEEAC544-39B6-45CA-8437-300396198F08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457200" y="1225800"/>
            <a:ext cx="8228880" cy="29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Override</a:t>
            </a:r>
            <a:r>
              <a:rPr b="0" lang="en-US" sz="28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— выбор исполняемого метода осуществляется на этапе исполнения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Overload</a:t>
            </a:r>
            <a:r>
              <a:rPr b="0" lang="en-US" sz="28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— выбор осуществляется в момент компиляции.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Классы. Enum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619CF204-D77E-4504-BA29-5C2634C604E4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457200" y="1225800"/>
            <a:ext cx="8228880" cy="350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enum Gender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28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MALE,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28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FEMALE,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28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OTHER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Нет наследования.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Могут реализовывать интерфейсы.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Классы. Инстанцирование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3D1A9E19-1F06-4A38-886B-86D62C97B3C8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457200" y="1225800"/>
            <a:ext cx="8228880" cy="356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T val = new T();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T val = new T(arg1, arg2, ...);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Например,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File file = new File(“input.txt“);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Классы. Инстанцирование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0108E678-589F-4BD6-A64E-9C9C550293EB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457200" y="1225800"/>
            <a:ext cx="8228880" cy="400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class sub extends Base { 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Base instance = new Sub();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class ApiImpl implements Api { 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Api instance = new ApiImpl();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 flipH="1">
            <a:off x="456480" y="3997800"/>
            <a:ext cx="8228880" cy="91404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457200">
              <a:lnSpc>
                <a:spcPct val="100000"/>
              </a:lnSpc>
            </a:pPr>
            <a:r>
              <a:rPr b="0" lang="en-US" sz="28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Generics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 flipH="1">
            <a:off x="456480" y="3051000"/>
            <a:ext cx="8228880" cy="91404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457200">
              <a:lnSpc>
                <a:spcPct val="100000"/>
              </a:lnSpc>
            </a:pPr>
            <a:r>
              <a:rPr b="0" lang="en-US" sz="28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Исключения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 flipH="1">
            <a:off x="456480" y="2099160"/>
            <a:ext cx="8228880" cy="91404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457200">
              <a:lnSpc>
                <a:spcPct val="100000"/>
              </a:lnSpc>
            </a:pPr>
            <a:r>
              <a:rPr b="0" lang="en-US" sz="28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Классы. Инстанцирование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4"/>
          <p:cNvSpPr/>
          <p:nvPr/>
        </p:nvSpPr>
        <p:spPr>
          <a:xfrm flipH="1">
            <a:off x="456480" y="1167840"/>
            <a:ext cx="8228880" cy="91404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457200">
              <a:lnSpc>
                <a:spcPct val="100000"/>
              </a:lnSpc>
            </a:pPr>
            <a:r>
              <a:rPr b="0" lang="en-US" sz="28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Collection Framework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5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План лекции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6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701A64C6-B587-42F1-B436-82289679B8B1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7"/>
          <p:cNvSpPr/>
          <p:nvPr/>
        </p:nvSpPr>
        <p:spPr>
          <a:xfrm>
            <a:off x="165240" y="3043080"/>
            <a:ext cx="589680" cy="91836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8"/>
          <p:cNvSpPr/>
          <p:nvPr/>
        </p:nvSpPr>
        <p:spPr>
          <a:xfrm>
            <a:off x="159120" y="2105280"/>
            <a:ext cx="589680" cy="91836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9"/>
          <p:cNvSpPr/>
          <p:nvPr/>
        </p:nvSpPr>
        <p:spPr>
          <a:xfrm>
            <a:off x="159120" y="1164600"/>
            <a:ext cx="589680" cy="91836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10"/>
          <p:cNvSpPr/>
          <p:nvPr/>
        </p:nvSpPr>
        <p:spPr>
          <a:xfrm>
            <a:off x="165240" y="3985200"/>
            <a:ext cx="589680" cy="91836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Классы. Инстанцирование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18FA88F5-7200-4D71-BFE6-4D43D6EE3A1D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457200" y="1225800"/>
            <a:ext cx="8228880" cy="29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@see ru.atom.samples.instantiation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Классы. Primitive types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8AFD368C-E675-415F-A87B-A0D19BCC1C3C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613080" y="3789360"/>
            <a:ext cx="8228880" cy="29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immutable types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boxing / unboxing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7" name="Picture 2" descr=""/>
          <p:cNvPicPr/>
          <p:nvPr/>
        </p:nvPicPr>
        <p:blipFill>
          <a:blip r:embed="rId1"/>
          <a:stretch/>
        </p:blipFill>
        <p:spPr>
          <a:xfrm>
            <a:off x="613080" y="1297440"/>
            <a:ext cx="5190840" cy="2238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 flipH="1">
            <a:off x="456480" y="3997800"/>
            <a:ext cx="8228880" cy="91404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457200">
              <a:lnSpc>
                <a:spcPct val="100000"/>
              </a:lnSpc>
            </a:pPr>
            <a:r>
              <a:rPr b="0" lang="en-US" sz="28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Generics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 flipH="1">
            <a:off x="456480" y="3051000"/>
            <a:ext cx="8228880" cy="914040"/>
          </a:xfrm>
          <a:prstGeom prst="rect">
            <a:avLst/>
          </a:prstGeom>
          <a:solidFill>
            <a:srgbClr val="554294">
              <a:alpha val="61000"/>
            </a:srgb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457200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Исключения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3"/>
          <p:cNvSpPr/>
          <p:nvPr/>
        </p:nvSpPr>
        <p:spPr>
          <a:xfrm flipH="1">
            <a:off x="456480" y="2099160"/>
            <a:ext cx="8228880" cy="91404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457200">
              <a:lnSpc>
                <a:spcPct val="100000"/>
              </a:lnSpc>
            </a:pPr>
            <a:r>
              <a:rPr b="0" lang="en-US" sz="28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Классы. Инстанцирование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4"/>
          <p:cNvSpPr/>
          <p:nvPr/>
        </p:nvSpPr>
        <p:spPr>
          <a:xfrm flipH="1">
            <a:off x="456480" y="1167840"/>
            <a:ext cx="8228880" cy="91404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457200">
              <a:lnSpc>
                <a:spcPct val="100000"/>
              </a:lnSpc>
            </a:pPr>
            <a:r>
              <a:rPr b="0" lang="en-US" sz="28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Система контроля версий. Git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5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План лекции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6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D9E40E90-2B13-4812-A852-CD9A5897E50B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7"/>
          <p:cNvSpPr/>
          <p:nvPr/>
        </p:nvSpPr>
        <p:spPr>
          <a:xfrm>
            <a:off x="165240" y="3043080"/>
            <a:ext cx="589680" cy="91836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CustomShape 8"/>
          <p:cNvSpPr/>
          <p:nvPr/>
        </p:nvSpPr>
        <p:spPr>
          <a:xfrm>
            <a:off x="159120" y="2105280"/>
            <a:ext cx="589680" cy="91836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CustomShape 9"/>
          <p:cNvSpPr/>
          <p:nvPr/>
        </p:nvSpPr>
        <p:spPr>
          <a:xfrm>
            <a:off x="159120" y="1164600"/>
            <a:ext cx="589680" cy="91836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10"/>
          <p:cNvSpPr/>
          <p:nvPr/>
        </p:nvSpPr>
        <p:spPr>
          <a:xfrm>
            <a:off x="165240" y="3985200"/>
            <a:ext cx="589680" cy="91836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Исключения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78C988B6-BA20-455F-AC23-ED65ED8A2583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457200" y="1225800"/>
            <a:ext cx="8228880" cy="300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Всегда что-то может пойти не так.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Нет соединения/ некорректное состояние 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28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кончилась память/ файл не найден/ ...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Исключения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4DADAB89-4A87-435D-B153-118BC7CDE439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457200" y="1225800"/>
            <a:ext cx="8228880" cy="29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Некоторые проблемы в системе можно починить.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Исключения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D9362C92-0778-4A7C-BD1D-1A4B896CAA7F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6" name="Picture 2" descr=""/>
          <p:cNvPicPr/>
          <p:nvPr/>
        </p:nvPicPr>
        <p:blipFill>
          <a:blip r:embed="rId1"/>
          <a:stretch/>
        </p:blipFill>
        <p:spPr>
          <a:xfrm>
            <a:off x="752040" y="1404000"/>
            <a:ext cx="3809520" cy="2990520"/>
          </a:xfrm>
          <a:prstGeom prst="rect">
            <a:avLst/>
          </a:prstGeom>
          <a:ln>
            <a:noFill/>
          </a:ln>
        </p:spPr>
      </p:pic>
      <p:sp>
        <p:nvSpPr>
          <p:cNvPr id="217" name="CustomShape 3"/>
          <p:cNvSpPr/>
          <p:nvPr/>
        </p:nvSpPr>
        <p:spPr>
          <a:xfrm>
            <a:off x="5068800" y="1517400"/>
            <a:ext cx="3047760" cy="283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Throwable(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     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String message,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     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Throwable cause)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getStackTrace()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getMessage()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getCause()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Исключения. Обработка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3951DC0E-34BD-4D1E-9D61-7F2A0713B965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3"/>
          <p:cNvSpPr/>
          <p:nvPr/>
        </p:nvSpPr>
        <p:spPr>
          <a:xfrm>
            <a:off x="457200" y="1225800"/>
            <a:ext cx="8228880" cy="450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try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    </a:t>
            </a:r>
            <a:r>
              <a:rPr b="0" lang="en-US" sz="28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statements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} catch (ExceptionType e)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    </a:t>
            </a:r>
            <a:r>
              <a:rPr b="0" lang="en-US" sz="28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statements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} finally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    </a:t>
            </a:r>
            <a:r>
              <a:rPr b="0" lang="en-US" sz="28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statments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Исключения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C811A3DD-9631-4376-9547-F541AD13C342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457200" y="1225800"/>
            <a:ext cx="8228880" cy="450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@see ru.atom.samples.exception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 flipH="1">
            <a:off x="456480" y="3997800"/>
            <a:ext cx="8228880" cy="914040"/>
          </a:xfrm>
          <a:prstGeom prst="rect">
            <a:avLst/>
          </a:prstGeom>
          <a:solidFill>
            <a:srgbClr val="554294">
              <a:alpha val="61000"/>
            </a:srgb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457200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Generics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 flipH="1">
            <a:off x="456480" y="3051000"/>
            <a:ext cx="8228880" cy="91404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457200">
              <a:lnSpc>
                <a:spcPct val="100000"/>
              </a:lnSpc>
            </a:pPr>
            <a:r>
              <a:rPr b="0" lang="en-US" sz="28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Исключения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3"/>
          <p:cNvSpPr/>
          <p:nvPr/>
        </p:nvSpPr>
        <p:spPr>
          <a:xfrm flipH="1">
            <a:off x="456480" y="2099160"/>
            <a:ext cx="8228880" cy="91404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457200">
              <a:lnSpc>
                <a:spcPct val="100000"/>
              </a:lnSpc>
            </a:pPr>
            <a:r>
              <a:rPr b="0" lang="en-US" sz="28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Классы. Инстанцирование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4"/>
          <p:cNvSpPr/>
          <p:nvPr/>
        </p:nvSpPr>
        <p:spPr>
          <a:xfrm flipH="1">
            <a:off x="456480" y="1167840"/>
            <a:ext cx="8228880" cy="91404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457200">
              <a:lnSpc>
                <a:spcPct val="100000"/>
              </a:lnSpc>
            </a:pPr>
            <a:r>
              <a:rPr b="0" lang="en-US" sz="28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Система контроля версий. Git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5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План лекции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6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D0588715-778D-49B5-A1F9-F541373E3F69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7"/>
          <p:cNvSpPr/>
          <p:nvPr/>
        </p:nvSpPr>
        <p:spPr>
          <a:xfrm>
            <a:off x="165240" y="3043080"/>
            <a:ext cx="589680" cy="91836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8"/>
          <p:cNvSpPr/>
          <p:nvPr/>
        </p:nvSpPr>
        <p:spPr>
          <a:xfrm>
            <a:off x="159120" y="2105280"/>
            <a:ext cx="589680" cy="91836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9"/>
          <p:cNvSpPr/>
          <p:nvPr/>
        </p:nvSpPr>
        <p:spPr>
          <a:xfrm>
            <a:off x="159120" y="1164600"/>
            <a:ext cx="589680" cy="91836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10"/>
          <p:cNvSpPr/>
          <p:nvPr/>
        </p:nvSpPr>
        <p:spPr>
          <a:xfrm>
            <a:off x="165240" y="3985200"/>
            <a:ext cx="589680" cy="91836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75" dur="indefinite" restart="never" nodeType="tmRoot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Generics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6F7D2FF2-6D77-45D1-864F-76196DA2F774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3"/>
          <p:cNvSpPr/>
          <p:nvPr/>
        </p:nvSpPr>
        <p:spPr>
          <a:xfrm>
            <a:off x="457200" y="1225800"/>
            <a:ext cx="8228880" cy="450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840">
              <a:lnSpc>
                <a:spcPct val="100000"/>
              </a:lnSpc>
              <a:buClr>
                <a:srgbClr val="403152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Позволяют реализовывать обобщенные алгоритмы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403152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Обеспечивают безопасное приведение типов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403152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Убирают из кода явные приведения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403152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Обрабатываются в compile time. В runtime отсутствуют*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 flipH="1">
            <a:off x="456480" y="3997800"/>
            <a:ext cx="8228880" cy="91404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457200">
              <a:lnSpc>
                <a:spcPct val="100000"/>
              </a:lnSpc>
            </a:pPr>
            <a:r>
              <a:rPr b="0" lang="en-US" sz="28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Generics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 flipH="1">
            <a:off x="456480" y="3051000"/>
            <a:ext cx="8228880" cy="91404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457200">
              <a:lnSpc>
                <a:spcPct val="100000"/>
              </a:lnSpc>
            </a:pPr>
            <a:r>
              <a:rPr b="0" lang="en-US" sz="28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Исключения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 flipH="1">
            <a:off x="456480" y="2099160"/>
            <a:ext cx="8228880" cy="91404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457200">
              <a:lnSpc>
                <a:spcPct val="100000"/>
              </a:lnSpc>
            </a:pPr>
            <a:r>
              <a:rPr b="0" lang="en-US" sz="28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Классы. Инстанцирование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4"/>
          <p:cNvSpPr/>
          <p:nvPr/>
        </p:nvSpPr>
        <p:spPr>
          <a:xfrm flipH="1">
            <a:off x="456480" y="1167840"/>
            <a:ext cx="8228880" cy="914040"/>
          </a:xfrm>
          <a:prstGeom prst="rect">
            <a:avLst/>
          </a:prstGeom>
          <a:solidFill>
            <a:srgbClr val="554294">
              <a:alpha val="61000"/>
            </a:srgb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457200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Collection Framework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5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План лекции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6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041FA633-F206-42CB-B773-16B053FDB531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7"/>
          <p:cNvSpPr/>
          <p:nvPr/>
        </p:nvSpPr>
        <p:spPr>
          <a:xfrm>
            <a:off x="165240" y="3043080"/>
            <a:ext cx="589680" cy="91836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8"/>
          <p:cNvSpPr/>
          <p:nvPr/>
        </p:nvSpPr>
        <p:spPr>
          <a:xfrm>
            <a:off x="159120" y="2105280"/>
            <a:ext cx="589680" cy="91836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9"/>
          <p:cNvSpPr/>
          <p:nvPr/>
        </p:nvSpPr>
        <p:spPr>
          <a:xfrm>
            <a:off x="159120" y="1164600"/>
            <a:ext cx="589680" cy="91836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10"/>
          <p:cNvSpPr/>
          <p:nvPr/>
        </p:nvSpPr>
        <p:spPr>
          <a:xfrm>
            <a:off x="165240" y="3985200"/>
            <a:ext cx="589680" cy="91836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Generics. Class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DC927358-3552-4BBD-893A-028BF7F2E9B6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3"/>
          <p:cNvSpPr/>
          <p:nvPr/>
        </p:nvSpPr>
        <p:spPr>
          <a:xfrm>
            <a:off x="457200" y="1225800"/>
            <a:ext cx="8228880" cy="450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class Box&lt;T&gt;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      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private T 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      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public void set(T t) {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          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this. t = t;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      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      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public T get() {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           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return t;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      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9" dur="indefinite" restart="never" nodeType="tmRoot">
          <p:childTnLst>
            <p:seq>
              <p:cTn id="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Generics. Class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177715B9-5407-4F51-A121-223C647C5D73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457200" y="1225800"/>
            <a:ext cx="8228880" cy="450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class Clazz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      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public &lt;T&gt; void foo(T t)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            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      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1" dur="indefinite" restart="never" nodeType="tmRoot">
          <p:childTnLst>
            <p:seq>
              <p:cTn id="8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Generics. Buzzwords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74684692-461A-4BCA-B2A3-5F051DC983D6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CustomShape 3"/>
          <p:cNvSpPr/>
          <p:nvPr/>
        </p:nvSpPr>
        <p:spPr>
          <a:xfrm>
            <a:off x="457200" y="1225800"/>
            <a:ext cx="8228880" cy="450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Wildcards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Type bounds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Type erasure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Bridge method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Raw-type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3" dur="indefinite" restart="never" nodeType="tmRoot">
          <p:childTnLst>
            <p:seq>
              <p:cTn id="8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Generics. Ограничения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3F785C4E-E25A-4778-8695-BCFCF6497297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3"/>
          <p:cNvSpPr/>
          <p:nvPr/>
        </p:nvSpPr>
        <p:spPr>
          <a:xfrm>
            <a:off x="457200" y="1225800"/>
            <a:ext cx="8228880" cy="450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&lt;T extends A &amp; B &amp; C&gt;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&lt;? extends A&gt; - wildcard с ограничениями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&lt;? super A&gt; - wildcard с ограничениями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&lt;?&gt; - wildcard без ограничений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Class&lt;Object&gt; не является предком Class&lt;Integer&gt;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5" dur="indefinite" restart="never" nodeType="tmRoot">
          <p:childTnLst>
            <p:seq>
              <p:cTn id="8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Generics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12CE818E-4D65-49B2-8918-26F2FE252D2F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3"/>
          <p:cNvSpPr/>
          <p:nvPr/>
        </p:nvSpPr>
        <p:spPr>
          <a:xfrm>
            <a:off x="457200" y="1225800"/>
            <a:ext cx="8228880" cy="450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@see ru.atom.samples.generics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7" dur="indefinite" restart="never" nodeType="tmRoot">
          <p:childTnLst>
            <p:seq>
              <p:cTn id="8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Основы языка. Часть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4E3D1538-B398-4967-9C52-04C94D17D911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CustomShape 3"/>
          <p:cNvSpPr/>
          <p:nvPr/>
        </p:nvSpPr>
        <p:spPr>
          <a:xfrm>
            <a:off x="457200" y="1200240"/>
            <a:ext cx="8228880" cy="29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 algn="ctr">
              <a:lnSpc>
                <a:spcPct val="15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Оставьте отзыв.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9" dur="indefinite" restart="never" nodeType="tmRoot">
          <p:childTnLst>
            <p:seq>
              <p:cTn id="9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506520" y="1607400"/>
            <a:ext cx="6230880" cy="161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5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Спасибо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5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за внимание!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506520" y="3724560"/>
            <a:ext cx="4352760" cy="155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Сергей Рыбалкин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s.rybalkin@corp.mail.ru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1" dur="indefinite" restart="never" nodeType="tmRoot">
          <p:childTnLst>
            <p:seq>
              <p:cTn id="9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MVC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2ED6FCEE-4246-4153-9F61-638F72046600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457200" y="1172880"/>
            <a:ext cx="7320960" cy="399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60" name="Picture 2" descr=""/>
          <p:cNvPicPr/>
          <p:nvPr/>
        </p:nvPicPr>
        <p:blipFill>
          <a:blip r:embed="rId1"/>
          <a:stretch/>
        </p:blipFill>
        <p:spPr>
          <a:xfrm>
            <a:off x="457200" y="1172880"/>
            <a:ext cx="6381360" cy="3333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3" dur="indefinite" restart="never" nodeType="tmRoot">
          <p:childTnLst>
            <p:seq>
              <p:cTn id="9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JSON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0279764E-D49A-44E6-AAC8-4644F5B0DB45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CustomShape 3"/>
          <p:cNvSpPr/>
          <p:nvPr/>
        </p:nvSpPr>
        <p:spPr>
          <a:xfrm>
            <a:off x="457200" y="1325160"/>
            <a:ext cx="7320960" cy="325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64" name="Рисунок 4" descr=""/>
          <p:cNvPicPr/>
          <p:nvPr/>
        </p:nvPicPr>
        <p:blipFill>
          <a:blip r:embed="rId1"/>
          <a:stretch/>
        </p:blipFill>
        <p:spPr>
          <a:xfrm>
            <a:off x="527760" y="991080"/>
            <a:ext cx="2440440" cy="404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5" dur="indefinite" restart="never" nodeType="tmRoot">
          <p:childTnLst>
            <p:seq>
              <p:cTn id="9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HTML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2A2CF2DF-90FA-4007-8357-DB3C67170648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CustomShape 3"/>
          <p:cNvSpPr/>
          <p:nvPr/>
        </p:nvSpPr>
        <p:spPr>
          <a:xfrm>
            <a:off x="457200" y="1172880"/>
            <a:ext cx="7320960" cy="399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4"/>
          <p:cNvSpPr/>
          <p:nvPr/>
        </p:nvSpPr>
        <p:spPr>
          <a:xfrm>
            <a:off x="483840" y="1172880"/>
            <a:ext cx="8195760" cy="392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&lt;!DOCTYPE html&gt;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&lt;html&gt;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&lt;body&gt;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&lt;h1 style="color: #5e9ca0;"&gt;Tinder&lt;/h1&gt;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&lt;h2 style="color: #2e6c80;"&gt;Profile&lt;/h2&gt;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&lt;p&gt;&lt;img src="url" alt="Image" style="width: 360px; height: 288px;"/&gt;&lt;/p&gt;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&lt;p&gt;Name&lt;/p&gt;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&lt;p&gt;&lt;strong&gt;Age: &lt;/strong&gt;59&lt;/p&gt;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&lt;p&gt;&lt;strong&gt;Description:&lt;/strong&gt; Actor and writer currently working on new TV comedy.&lt;/p&gt;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&lt;p&gt;&lt;a href="https://www.instagram.com/"&gt;Instagram&lt;/a&gt;&lt;/p&gt;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&lt;p&gt;&lt;span style="background-color: #FF0000; color: #fff;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display: inline-block; padding: 3px 10px; font-weight: bold; border-radius: 5px;"&gt;Nope&lt;/span&gt;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&lt;span style="background-color: #009933; color: #fff; display: inline-block; padding: 3px 10px;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font-weight: bold; border-radius: 5px;"&gt;Like&lt;/span&gt;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&lt;/p&gt;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&lt;/body&gt;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&lt;/html&gt;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7" dur="indefinite" restart="never" nodeType="tmRoot">
          <p:childTnLst>
            <p:seq>
              <p:cTn id="9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Iterator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2BABB1AB-7B9B-4DEA-8D7B-39A355CEFA19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interface Iterator&lt;E&gt;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boolean </a:t>
            </a:r>
            <a:r>
              <a:rPr b="0" lang="en-US" sz="1800" spc="-1" strike="noStrike">
                <a:solidFill>
                  <a:srgbClr val="6600cc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hasNext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E </a:t>
            </a:r>
            <a:r>
              <a:rPr b="0" lang="en-US" sz="1800" spc="-1" strike="noStrike">
                <a:solidFill>
                  <a:srgbClr val="6600cc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next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default void </a:t>
            </a:r>
            <a:r>
              <a:rPr b="0" lang="en-US" sz="1800" spc="-1" strike="noStrike">
                <a:solidFill>
                  <a:srgbClr val="6600cc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remove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()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throw new UnsupportedOperationException("remove");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Iterable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294E0D2F-4F20-4204-B5A7-FF91A68E3AF1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interface Iterable&lt;T&gt;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Iterator&lt;T&gt; </a:t>
            </a:r>
            <a:r>
              <a:rPr b="0" lang="en-US" sz="1800" spc="-1" strike="noStrike">
                <a:solidFill>
                  <a:srgbClr val="6600cc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iterator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E </a:t>
            </a:r>
            <a:r>
              <a:rPr b="0" lang="en-US" sz="1800" spc="-1" strike="noStrike">
                <a:solidFill>
                  <a:srgbClr val="6600cc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next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default void forEach(Consumer&lt;? super T&gt; action)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Objects.requireNonNull(action);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for (T t: this)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action.accept(t);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Collection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DBDA2ED4-3BA3-48D5-96ED-3C747360FDA1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interface Collection&lt;E&gt; extends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Iterable&lt;E&gt;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boolean </a:t>
            </a:r>
            <a:r>
              <a:rPr b="0" lang="en-US" sz="1800" spc="-1" strike="noStrike">
                <a:solidFill>
                  <a:srgbClr val="6600cc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contains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(Object o)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boolean </a:t>
            </a:r>
            <a:r>
              <a:rPr b="0" lang="en-US" sz="1800" spc="-1" strike="noStrike">
                <a:solidFill>
                  <a:srgbClr val="6600cc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add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(E e);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boolean </a:t>
            </a:r>
            <a:r>
              <a:rPr b="0" lang="en-US" sz="1800" spc="-1" strike="noStrike">
                <a:solidFill>
                  <a:srgbClr val="6600cc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remove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(Object o);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Iterator&lt;E&gt; </a:t>
            </a:r>
            <a:r>
              <a:rPr b="0" lang="en-US" sz="1800" spc="-1" strike="noStrike">
                <a:solidFill>
                  <a:srgbClr val="6600cc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iterator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int </a:t>
            </a:r>
            <a:r>
              <a:rPr b="0" lang="en-US" sz="1800" spc="-1" strike="noStrike">
                <a:solidFill>
                  <a:srgbClr val="6600cc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size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Collection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2BA6D9A5-808E-43C2-B8F6-178AEDADA714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274320" y="1298520"/>
            <a:ext cx="8114400" cy="1901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2CE92543-21CA-41E2-84F4-3A99B22A14A3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interface List&lt;E&gt; extends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                          Collection&lt;E&gt;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E </a:t>
            </a:r>
            <a:r>
              <a:rPr b="0" lang="en-US" sz="1800" spc="-1" strike="noStrike">
                <a:solidFill>
                  <a:srgbClr val="6600cc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get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(int index);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E </a:t>
            </a:r>
            <a:r>
              <a:rPr b="0" lang="en-US" sz="1800" spc="-1" strike="noStrike">
                <a:solidFill>
                  <a:srgbClr val="6600cc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set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(int index, E element);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void </a:t>
            </a:r>
            <a:r>
              <a:rPr b="0" lang="en-US" sz="1800" spc="-1" strike="noStrike">
                <a:solidFill>
                  <a:srgbClr val="6600cc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add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(int index, E element);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E </a:t>
            </a:r>
            <a:r>
              <a:rPr b="0" lang="en-US" sz="1800" spc="-1" strike="noStrike">
                <a:solidFill>
                  <a:srgbClr val="6600cc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remove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(int index);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List&lt;E&gt; </a:t>
            </a:r>
            <a:r>
              <a:rPr b="0" lang="en-US" sz="1800" spc="-1" strike="noStrike">
                <a:solidFill>
                  <a:srgbClr val="6600cc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subList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(int fromIndex, int toIndex);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Упорядоченная коллекция (последовательность)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1650</TotalTime>
  <Application>LibreOffice/5.2.1.2$MacOSX_X86_64 LibreOffice_project/31dd62db80d4e60af04904455ec9c9219178d620</Application>
  <Words>923</Words>
  <Paragraphs>280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2016-07-12T08:56:22Z</dcterms:created>
  <dc:creator>Никита Биржаков</dc:creator>
  <dc:description/>
  <dc:language>en-US</dc:language>
  <cp:lastModifiedBy/>
  <dcterms:modified xsi:type="dcterms:W3CDTF">2016-10-04T09:12:00Z</dcterms:modified>
  <cp:revision>124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Экран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42</vt:i4>
  </property>
</Properties>
</file>