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328" r:id="rId5"/>
    <p:sldId id="350" r:id="rId6"/>
    <p:sldId id="369" r:id="rId7"/>
    <p:sldId id="368" r:id="rId8"/>
    <p:sldId id="371" r:id="rId9"/>
    <p:sldId id="370" r:id="rId10"/>
    <p:sldId id="351" r:id="rId11"/>
    <p:sldId id="372" r:id="rId12"/>
    <p:sldId id="373" r:id="rId13"/>
    <p:sldId id="374" r:id="rId14"/>
    <p:sldId id="386" r:id="rId15"/>
    <p:sldId id="375" r:id="rId16"/>
    <p:sldId id="376" r:id="rId17"/>
    <p:sldId id="377" r:id="rId18"/>
    <p:sldId id="378" r:id="rId19"/>
    <p:sldId id="380" r:id="rId20"/>
    <p:sldId id="379" r:id="rId21"/>
    <p:sldId id="381" r:id="rId22"/>
    <p:sldId id="383" r:id="rId23"/>
    <p:sldId id="382" r:id="rId24"/>
    <p:sldId id="352" r:id="rId25"/>
    <p:sldId id="385" r:id="rId26"/>
    <p:sldId id="384" r:id="rId27"/>
    <p:sldId id="301" r:id="rId2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F7"/>
    <a:srgbClr val="97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D1656A6-7896-487C-A077-750DD5342B2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74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964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371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880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74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384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075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600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008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774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98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400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333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648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15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34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08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93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3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77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60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16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Рисунок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60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/>
        </p:blipFill>
        <p:spPr>
          <a:xfrm>
            <a:off x="7067160" y="205920"/>
            <a:ext cx="1927080" cy="443160"/>
          </a:xfrm>
          <a:prstGeom prst="rect">
            <a:avLst/>
          </a:prstGeom>
          <a:ln>
            <a:noFill/>
          </a:ln>
        </p:spPr>
      </p:pic>
      <p:sp>
        <p:nvSpPr>
          <p:cNvPr id="37" name="Line 1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ibernate/index.ht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slideshare.net/vinayhulgar/manning-hibernate-quickl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6520" y="143028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Java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12280" y="4509360"/>
            <a:ext cx="43527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18400" y="3419280"/>
            <a:ext cx="6431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 need a hero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To convert all the data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To hide 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details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Based on JDBC ‘under the hood’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reduce boilerplate code</a:t>
            </a: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Картинки по запросу нужен геро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77" y="1225800"/>
            <a:ext cx="2759903" cy="27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68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ORM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Object – Relational Mapping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CRUD API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object-specific query language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mapping customization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0" name="Picture 4" descr="Картинки по запросу supe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919143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27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ORM. Frameworks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Enterprise JavaBeans Entity </a:t>
            </a:r>
            <a:r>
              <a:rPr lang="en-US" sz="2400" dirty="0" smtClean="0">
                <a:latin typeface="Calibri" panose="020F0502020204030204" pitchFamily="34" charset="0"/>
              </a:rPr>
              <a:t>Beans</a:t>
            </a: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Java Data Objects</a:t>
            </a: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Castor</a:t>
            </a: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</a:rPr>
              <a:t>TopLink</a:t>
            </a:r>
            <a:endParaRPr lang="en-US" sz="2400" dirty="0">
              <a:latin typeface="Calibri" panose="020F0502020204030204" pitchFamily="34" charset="0"/>
            </a:endParaRP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Spring DAO</a:t>
            </a: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Hibernate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     </a:t>
            </a:r>
            <a:r>
              <a:rPr lang="en-US" sz="2400" dirty="0" smtClean="0">
                <a:latin typeface="Calibri" panose="020F0502020204030204" pitchFamily="34" charset="0"/>
              </a:rPr>
              <a:t>…</a:t>
            </a:r>
            <a:endParaRPr lang="en-US" sz="2400" dirty="0">
              <a:latin typeface="Calibri" panose="020F0502020204030204" pitchFamily="34" charset="0"/>
            </a:endParaRP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34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ORM. Hibernate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9997"/>
            <a:ext cx="5638800" cy="39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1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ORM. Hibernate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58825" y="3248309"/>
            <a:ext cx="8229000" cy="3377947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48668"/>
            <a:ext cx="8054878" cy="2439560"/>
          </a:xfrm>
          <a:prstGeom prst="rect">
            <a:avLst/>
          </a:prstGeom>
        </p:spPr>
      </p:pic>
      <p:pic>
        <p:nvPicPr>
          <p:cNvPr id="5124" name="Picture 4" descr="Картинки по запросу postgreSQL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405" y="2175070"/>
            <a:ext cx="1219673" cy="12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Картинки по запросу hibernate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66" y="1713877"/>
            <a:ext cx="1534432" cy="153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01" y="1425601"/>
            <a:ext cx="392399" cy="46195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201" y="1448359"/>
            <a:ext cx="392399" cy="46195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201" y="2230737"/>
            <a:ext cx="392399" cy="46195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01" y="2230737"/>
            <a:ext cx="392399" cy="46195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85" y="2990721"/>
            <a:ext cx="392399" cy="46195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201" y="2994021"/>
            <a:ext cx="392399" cy="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4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ORM. Hibernate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58825" y="3248309"/>
            <a:ext cx="8229000" cy="3377947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4" y="1233487"/>
            <a:ext cx="4432301" cy="27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5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Hibernate. Configuration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Database connection</a:t>
            </a: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Mapping</a:t>
            </a: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err="1" smtClean="0">
                <a:latin typeface="PT Mono"/>
                <a:ea typeface="Calibri"/>
                <a:cs typeface="Calibri"/>
                <a:sym typeface="Calibri"/>
              </a:rPr>
              <a:t>hibernate.properties</a:t>
            </a:r>
            <a:endParaRPr lang="en-US" sz="2400" dirty="0" smtClean="0">
              <a:latin typeface="PT Mono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latin typeface="PT Mono"/>
                <a:ea typeface="Calibri"/>
                <a:cs typeface="Calibri"/>
                <a:sym typeface="Calibri"/>
              </a:rPr>
              <a:t>hibernate.cfg</a:t>
            </a:r>
            <a:r>
              <a:rPr lang="en-US" sz="2400" dirty="0" smtClean="0">
                <a:latin typeface="PT Mono"/>
                <a:ea typeface="Calibri"/>
                <a:cs typeface="Calibri"/>
                <a:sym typeface="Calibri"/>
              </a:rPr>
              <a:t>.xml</a:t>
            </a:r>
            <a:endParaRPr lang="en-US" sz="2400" dirty="0">
              <a:latin typeface="PT Mono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513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Hibernate. Session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2400" dirty="0" err="1" smtClean="0">
                <a:solidFill>
                  <a:srgbClr val="7030A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SessionFactory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– factory based on </a:t>
            </a:r>
            <a:r>
              <a:rPr lang="en-US" sz="2400" dirty="0" err="1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config</a:t>
            </a: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Session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– factory product </a:t>
            </a:r>
            <a:r>
              <a:rPr lang="en-US" sz="2400" dirty="0">
                <a:latin typeface="Calibri" panose="020F0502020204030204" pitchFamily="34" charset="0"/>
              </a:rPr>
              <a:t>to get a physical connection with a database</a:t>
            </a: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947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Hibernate. Query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Query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– </a:t>
            </a:r>
            <a:r>
              <a:rPr lang="en-US" dirty="0"/>
              <a:t> </a:t>
            </a:r>
            <a:r>
              <a:rPr lang="en-US" sz="2400" dirty="0">
                <a:latin typeface="Calibri" panose="020F0502020204030204" pitchFamily="34" charset="0"/>
              </a:rPr>
              <a:t>SQL or Hibernate Query Language (HQL)</a:t>
            </a: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	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latin typeface="PT Mono"/>
                <a:ea typeface="Calibri"/>
                <a:cs typeface="Calibri"/>
                <a:sym typeface="Calibri"/>
              </a:rPr>
              <a:t>from Person </a:t>
            </a:r>
            <a:r>
              <a:rPr lang="en-US" sz="2000" dirty="0" err="1" smtClean="0">
                <a:latin typeface="PT Mono"/>
                <a:ea typeface="Calibri"/>
                <a:cs typeface="Calibri"/>
                <a:sym typeface="Calibri"/>
              </a:rPr>
              <a:t>person</a:t>
            </a:r>
            <a:r>
              <a:rPr lang="en-US" sz="2000" dirty="0" smtClean="0">
                <a:latin typeface="PT Mono"/>
                <a:ea typeface="Calibri"/>
                <a:cs typeface="Calibri"/>
                <a:sym typeface="Calibri"/>
              </a:rPr>
              <a:t> where name = ‘Sasha’</a:t>
            </a:r>
          </a:p>
          <a:p>
            <a:pPr lvl="0">
              <a:buClr>
                <a:schemeClr val="dk1"/>
              </a:buClr>
              <a:buSzPct val="61111"/>
            </a:pPr>
            <a:endParaRPr lang="en-US" sz="2000" dirty="0">
              <a:latin typeface="PT Mono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000" dirty="0" smtClean="0">
              <a:latin typeface="PT Mono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latin typeface="PT Mono"/>
                <a:ea typeface="Calibri"/>
                <a:cs typeface="Calibri"/>
                <a:sym typeface="Calibri"/>
              </a:rPr>
              <a:t>from Match </a:t>
            </a:r>
            <a:r>
              <a:rPr lang="en-US" sz="2000" dirty="0" err="1" smtClean="0">
                <a:latin typeface="PT Mono"/>
                <a:ea typeface="Calibri"/>
                <a:cs typeface="Calibri"/>
                <a:sym typeface="Calibri"/>
              </a:rPr>
              <a:t>match</a:t>
            </a:r>
            <a:r>
              <a:rPr lang="en-US" sz="2000" dirty="0" smtClean="0">
                <a:latin typeface="PT Mono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latin typeface="PT Mono"/>
                <a:ea typeface="Calibri"/>
                <a:cs typeface="Calibri"/>
                <a:sym typeface="Calibri"/>
              </a:rPr>
              <a:t>where </a:t>
            </a:r>
            <a:r>
              <a:rPr lang="en-US" sz="2000" dirty="0" err="1" smtClean="0">
                <a:latin typeface="PT Mono"/>
                <a:ea typeface="Calibri"/>
                <a:cs typeface="Calibri"/>
                <a:sym typeface="Calibri"/>
              </a:rPr>
              <a:t>match.a</a:t>
            </a:r>
            <a:r>
              <a:rPr lang="en-US" sz="2000" dirty="0" smtClean="0">
                <a:latin typeface="PT Mono"/>
                <a:ea typeface="Calibri"/>
                <a:cs typeface="Calibri"/>
                <a:sym typeface="Calibri"/>
              </a:rPr>
              <a:t> is not null </a:t>
            </a:r>
            <a:endParaRPr lang="en-US" sz="2000" dirty="0" smtClean="0">
              <a:latin typeface="PT Mono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	and </a:t>
            </a:r>
            <a:r>
              <a:rPr lang="en-US" sz="2400" dirty="0" err="1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match.a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!= </a:t>
            </a:r>
            <a:r>
              <a:rPr lang="en-US" sz="2400" dirty="0" err="1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match.b</a:t>
            </a: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74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Hibernate. Transaction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Transaction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– unit of work 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(underlying JDBC or JTA)</a:t>
            </a: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463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D37CBA-B929-432D-B468-B995A495481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50000"/>
              </a:lnSpc>
            </a:pP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60">
              <a:lnSpc>
                <a:spcPct val="150000"/>
              </a:lnSpc>
            </a:pP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Отметьтесь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портале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95" y="1297951"/>
            <a:ext cx="2860556" cy="3272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Hibernate. Transaction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Transaction idiom</a:t>
            </a: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@see </a:t>
            </a:r>
            <a:r>
              <a:rPr lang="en-US" sz="2400" dirty="0" err="1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ru.atom.model.dao.Database</a:t>
            </a: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398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457200" lvl="0" indent="-4572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Implement class</a:t>
            </a:r>
          </a:p>
          <a:p>
            <a:pPr marL="457200" lvl="0" indent="-4572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Annotate class</a:t>
            </a:r>
          </a:p>
          <a:p>
            <a:pPr marL="457200" lvl="0" indent="-4572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Add mapping</a:t>
            </a:r>
          </a:p>
          <a:p>
            <a:pPr marL="457200" lvl="0" indent="-4572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Create table*</a:t>
            </a:r>
          </a:p>
          <a:p>
            <a:pPr marL="457200" lvl="0" indent="-4572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…</a:t>
            </a:r>
          </a:p>
          <a:p>
            <a:pPr marL="457200" lvl="0" indent="-4572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Profit</a:t>
            </a:r>
            <a:endParaRPr lang="en-US" sz="2400" dirty="0" smtClean="0">
              <a:solidFill>
                <a:srgbClr val="7030A0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14340" name="Picture 4" descr="Картинки по запросу superhe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1" y="2114177"/>
            <a:ext cx="2392964" cy="265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9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Hibernate. Reference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  <a:hlinkClick r:id="rId3"/>
              </a:rPr>
              <a:t>www.tutorialspoint.com/hibernate/index.htm</a:t>
            </a:r>
            <a:endParaRPr lang="en-US" sz="24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  <a:sym typeface="Calibri"/>
                <a:hlinkClick r:id="rId4"/>
              </a:rPr>
              <a:t>http://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  <a:hlinkClick r:id="rId4"/>
              </a:rPr>
              <a:t>www.slideshare.net/vinayhulgar/manning-hibernate-quickly</a:t>
            </a:r>
            <a:r>
              <a:rPr lang="en-US" sz="2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  <a:buSzPct val="61111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0416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Tinder Server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5839"/>
            <a:ext cx="5953164" cy="34519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25"/>
          <p:cNvSpPr/>
          <p:nvPr/>
        </p:nvSpPr>
        <p:spPr>
          <a:xfrm>
            <a:off x="3740652" y="1987240"/>
            <a:ext cx="2669712" cy="1589190"/>
          </a:xfrm>
          <a:custGeom>
            <a:avLst/>
            <a:gdLst/>
            <a:ahLst/>
            <a:cxnLst/>
            <a:rect l="0" t="0" r="0" b="0"/>
            <a:pathLst>
              <a:path w="152555" h="87837" extrusionOk="0">
                <a:moveTo>
                  <a:pt x="63974" y="9370"/>
                </a:moveTo>
                <a:cubicBezTo>
                  <a:pt x="45799" y="8257"/>
                  <a:pt x="25868" y="4562"/>
                  <a:pt x="9433" y="12400"/>
                </a:cubicBezTo>
                <a:cubicBezTo>
                  <a:pt x="-2015" y="17859"/>
                  <a:pt x="-2701" y="40860"/>
                  <a:pt x="5797" y="50276"/>
                </a:cubicBezTo>
                <a:cubicBezTo>
                  <a:pt x="25098" y="71660"/>
                  <a:pt x="56505" y="80155"/>
                  <a:pt x="84881" y="85121"/>
                </a:cubicBezTo>
                <a:cubicBezTo>
                  <a:pt x="107371" y="89056"/>
                  <a:pt x="147674" y="91867"/>
                  <a:pt x="151542" y="69365"/>
                </a:cubicBezTo>
                <a:cubicBezTo>
                  <a:pt x="153728" y="56642"/>
                  <a:pt x="151746" y="56360"/>
                  <a:pt x="149724" y="43610"/>
                </a:cubicBezTo>
                <a:cubicBezTo>
                  <a:pt x="148243" y="34278"/>
                  <a:pt x="151336" y="32026"/>
                  <a:pt x="144573" y="25429"/>
                </a:cubicBezTo>
                <a:cubicBezTo>
                  <a:pt x="115743" y="-2692"/>
                  <a:pt x="65600" y="-2813"/>
                  <a:pt x="25796" y="3310"/>
                </a:cubicBezTo>
              </a:path>
            </a:pathLst>
          </a:custGeom>
          <a:noFill/>
          <a:ln w="3810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1978368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Tinder Server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28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JDBC </a:t>
            </a:r>
            <a:r>
              <a:rPr lang="en-US" sz="2800" dirty="0" smtClean="0">
                <a:latin typeface="Calibri" panose="020F0502020204030204" pitchFamily="34" charset="0"/>
                <a:ea typeface="Calibri"/>
                <a:cs typeface="Calibri"/>
                <a:sym typeface="Wingdings" panose="05000000000000000000" pitchFamily="2" charset="2"/>
              </a:rPr>
              <a:t> ORM    migration</a:t>
            </a:r>
            <a:endParaRPr lang="en-US" sz="2800" dirty="0" smtClean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456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ORM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325"/>
          <p:cNvSpPr/>
          <p:nvPr/>
        </p:nvSpPr>
        <p:spPr>
          <a:xfrm>
            <a:off x="3740652" y="1987240"/>
            <a:ext cx="2669712" cy="1589190"/>
          </a:xfrm>
          <a:custGeom>
            <a:avLst/>
            <a:gdLst/>
            <a:ahLst/>
            <a:cxnLst/>
            <a:rect l="0" t="0" r="0" b="0"/>
            <a:pathLst>
              <a:path w="152555" h="87837" extrusionOk="0">
                <a:moveTo>
                  <a:pt x="63974" y="9370"/>
                </a:moveTo>
                <a:cubicBezTo>
                  <a:pt x="45799" y="8257"/>
                  <a:pt x="25868" y="4562"/>
                  <a:pt x="9433" y="12400"/>
                </a:cubicBezTo>
                <a:cubicBezTo>
                  <a:pt x="-2015" y="17859"/>
                  <a:pt x="-2701" y="40860"/>
                  <a:pt x="5797" y="50276"/>
                </a:cubicBezTo>
                <a:cubicBezTo>
                  <a:pt x="25098" y="71660"/>
                  <a:pt x="56505" y="80155"/>
                  <a:pt x="84881" y="85121"/>
                </a:cubicBezTo>
                <a:cubicBezTo>
                  <a:pt x="107371" y="89056"/>
                  <a:pt x="147674" y="91867"/>
                  <a:pt x="151542" y="69365"/>
                </a:cubicBezTo>
                <a:cubicBezTo>
                  <a:pt x="153728" y="56642"/>
                  <a:pt x="151746" y="56360"/>
                  <a:pt x="149724" y="43610"/>
                </a:cubicBezTo>
                <a:cubicBezTo>
                  <a:pt x="148243" y="34278"/>
                  <a:pt x="151336" y="32026"/>
                  <a:pt x="144573" y="25429"/>
                </a:cubicBezTo>
                <a:cubicBezTo>
                  <a:pt x="115743" y="-2692"/>
                  <a:pt x="65600" y="-2813"/>
                  <a:pt x="25796" y="3310"/>
                </a:cubicBezTo>
              </a:path>
            </a:pathLst>
          </a:custGeom>
          <a:noFill/>
          <a:ln w="3810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53" y="991270"/>
            <a:ext cx="6353174" cy="40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7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6520" y="160740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Спасибо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за внимание!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6520" y="3724560"/>
            <a:ext cx="435276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Рыбалкин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s.rybalkin@corp.mail.ru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altLang="ru-RU" sz="2400" dirty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47684"/>
              </p:ext>
            </p:extLst>
          </p:nvPr>
        </p:nvGraphicFramePr>
        <p:xfrm>
          <a:off x="457200" y="1275437"/>
          <a:ext cx="8229600" cy="29716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10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+ + +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- - -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36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Clean and simple SQL processing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Complex in large projects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49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Good performance with large data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Large programming overhead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1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Very good for small applications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Query is DBMS specific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Simple syntax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091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RDBMS</a:t>
            </a:r>
            <a:r>
              <a:rPr lang="en-US" sz="2800" dirty="0" smtClean="0">
                <a:solidFill>
                  <a:schemeClr val="dk1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 – row in table </a:t>
            </a:r>
          </a:p>
          <a:p>
            <a:pPr lvl="0">
              <a:spcBef>
                <a:spcPts val="0"/>
              </a:spcBef>
              <a:buNone/>
            </a:pPr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8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800" dirty="0" smtClean="0">
              <a:solidFill>
                <a:srgbClr val="7030A0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Java</a:t>
            </a:r>
            <a:r>
              <a:rPr lang="en-US" sz="2800" dirty="0" smtClean="0">
                <a:solidFill>
                  <a:schemeClr val="dk1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 – instance of class</a:t>
            </a:r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363578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>
              <a:buSzPct val="25000"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3600" dirty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Mismatch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RDBMS</a:t>
            </a:r>
            <a:r>
              <a:rPr lang="en-US" sz="2800" dirty="0" smtClean="0">
                <a:solidFill>
                  <a:schemeClr val="dk1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 – row in table </a:t>
            </a:r>
          </a:p>
          <a:p>
            <a:pPr lvl="0">
              <a:spcBef>
                <a:spcPts val="0"/>
              </a:spcBef>
              <a:buNone/>
            </a:pPr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8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800" dirty="0" smtClean="0">
              <a:solidFill>
                <a:srgbClr val="7030A0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Java</a:t>
            </a:r>
            <a:r>
              <a:rPr lang="en-US" sz="2800" dirty="0" smtClean="0">
                <a:solidFill>
                  <a:schemeClr val="dk1"/>
                </a:solidFill>
                <a:latin typeface="Calibri" panose="020F0502020204030204" pitchFamily="34" charset="0"/>
                <a:ea typeface="PT Mono"/>
                <a:cs typeface="PT Mono"/>
                <a:sym typeface="PT Mono"/>
              </a:rPr>
              <a:t> – instance of class</a:t>
            </a:r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44" y="1225800"/>
            <a:ext cx="4122726" cy="26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5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Data. Convert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119717"/>
            <a:ext cx="8229600" cy="3564366"/>
          </a:xfrm>
          <a:prstGeom prst="rect">
            <a:avLst/>
          </a:prstGeom>
          <a:solidFill>
            <a:srgbClr val="ECDFDC"/>
          </a:solidFill>
          <a:ln w="57150">
            <a:solidFill>
              <a:srgbClr val="40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5616" y="2009421"/>
            <a:ext cx="2067341" cy="733779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412" y="2017764"/>
            <a:ext cx="17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RDBMS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314661" y="2009420"/>
            <a:ext cx="2071976" cy="733779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3501" y="2053143"/>
            <a:ext cx="11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JAVA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5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Data. Convert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119717"/>
            <a:ext cx="8229600" cy="3564366"/>
          </a:xfrm>
          <a:prstGeom prst="rect">
            <a:avLst/>
          </a:prstGeom>
          <a:solidFill>
            <a:srgbClr val="ECDFDC"/>
          </a:solidFill>
          <a:ln w="57150">
            <a:solidFill>
              <a:srgbClr val="40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5616" y="2009421"/>
            <a:ext cx="2067341" cy="733779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412" y="2017764"/>
            <a:ext cx="17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RDBMS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50881" y="1460650"/>
            <a:ext cx="1806757" cy="53638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314661" y="2009420"/>
            <a:ext cx="2071976" cy="733779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6351" y="2053143"/>
            <a:ext cx="11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JAVA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840371" y="1988467"/>
            <a:ext cx="1806757" cy="536382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201638" y="2431283"/>
            <a:ext cx="1806757" cy="53638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333461" y="2901900"/>
            <a:ext cx="1806757" cy="53638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693670" y="3085958"/>
            <a:ext cx="1806757" cy="53638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22" name="Прямоугольник 21"/>
          <p:cNvSpPr/>
          <p:nvPr/>
        </p:nvSpPr>
        <p:spPr>
          <a:xfrm rot="17032160">
            <a:off x="4571008" y="3019325"/>
            <a:ext cx="1806757" cy="536382"/>
          </a:xfrm>
          <a:prstGeom prst="rect">
            <a:avLst/>
          </a:prstGeom>
          <a:solidFill>
            <a:srgbClr val="8B6E72"/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339394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Data. Convert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chemeClr val="dk1"/>
              </a:solidFill>
              <a:latin typeface="Calibri" panose="020F0502020204030204" pitchFamily="34" charset="0"/>
              <a:ea typeface="PT Mono"/>
              <a:cs typeface="PT Mono"/>
              <a:sym typeface="PT Mon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119717"/>
            <a:ext cx="8229600" cy="3564366"/>
          </a:xfrm>
          <a:prstGeom prst="rect">
            <a:avLst/>
          </a:prstGeom>
          <a:solidFill>
            <a:srgbClr val="ECDFDC"/>
          </a:solidFill>
          <a:ln w="57150">
            <a:solidFill>
              <a:srgbClr val="40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5616" y="2009421"/>
            <a:ext cx="2067341" cy="733779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412" y="2017764"/>
            <a:ext cx="17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RDBMS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50881" y="1460650"/>
            <a:ext cx="1806757" cy="53638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314661" y="2009420"/>
            <a:ext cx="2071976" cy="733779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6351" y="2053143"/>
            <a:ext cx="11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JAVA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840371" y="1988467"/>
            <a:ext cx="1806757" cy="536382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201638" y="2431283"/>
            <a:ext cx="1806757" cy="53638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333461" y="2901900"/>
            <a:ext cx="1806757" cy="53638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693670" y="3085958"/>
            <a:ext cx="1806757" cy="53638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sp>
        <p:nvSpPr>
          <p:cNvPr id="22" name="Прямоугольник 21"/>
          <p:cNvSpPr/>
          <p:nvPr/>
        </p:nvSpPr>
        <p:spPr>
          <a:xfrm rot="17032160">
            <a:off x="4571008" y="3019325"/>
            <a:ext cx="1806757" cy="536382"/>
          </a:xfrm>
          <a:prstGeom prst="rect">
            <a:avLst/>
          </a:prstGeom>
          <a:solidFill>
            <a:srgbClr val="8B6E72"/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mapping</a:t>
            </a:r>
          </a:p>
        </p:txBody>
      </p:sp>
      <p:pic>
        <p:nvPicPr>
          <p:cNvPr id="1026" name="Picture 2" descr="Картинки по запросу мультяшная какаш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63" y="2871106"/>
            <a:ext cx="1921474" cy="175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18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Data. Convert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What about?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inheritance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identity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access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   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90" name="Picture 2" descr="Картинки по запросу meme sand bea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38" y="2743200"/>
            <a:ext cx="4154262" cy="18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35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</TotalTime>
  <Words>285</Words>
  <Application>Microsoft Office PowerPoint</Application>
  <PresentationFormat>Экран (16:9)</PresentationFormat>
  <Paragraphs>174</Paragraphs>
  <Slides>26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7" baseType="lpstr">
      <vt:lpstr>Arial</vt:lpstr>
      <vt:lpstr>Arial Black</vt:lpstr>
      <vt:lpstr>Calibri</vt:lpstr>
      <vt:lpstr>Courier New</vt:lpstr>
      <vt:lpstr>DejaVu Sans</vt:lpstr>
      <vt:lpstr>PT Mono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Никита Биржаков</dc:creator>
  <dc:description/>
  <cp:lastModifiedBy>Rybalkin Sergey</cp:lastModifiedBy>
  <cp:revision>188</cp:revision>
  <dcterms:created xsi:type="dcterms:W3CDTF">2016-07-12T08:56:22Z</dcterms:created>
  <dcterms:modified xsi:type="dcterms:W3CDTF">2016-10-21T10:50:07Z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