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328" r:id="rId7"/>
    <p:sldId id="350" r:id="rId8"/>
    <p:sldId id="351" r:id="rId9"/>
    <p:sldId id="352" r:id="rId10"/>
    <p:sldId id="302" r:id="rId11"/>
    <p:sldId id="329" r:id="rId12"/>
    <p:sldId id="330" r:id="rId13"/>
    <p:sldId id="345" r:id="rId14"/>
    <p:sldId id="346" r:id="rId15"/>
    <p:sldId id="349" r:id="rId16"/>
    <p:sldId id="347" r:id="rId17"/>
    <p:sldId id="353" r:id="rId18"/>
    <p:sldId id="354" r:id="rId19"/>
    <p:sldId id="355" r:id="rId20"/>
    <p:sldId id="358" r:id="rId21"/>
    <p:sldId id="356" r:id="rId22"/>
    <p:sldId id="331" r:id="rId23"/>
    <p:sldId id="357" r:id="rId24"/>
    <p:sldId id="360" r:id="rId25"/>
    <p:sldId id="359" r:id="rId26"/>
    <p:sldId id="367" r:id="rId27"/>
    <p:sldId id="361" r:id="rId28"/>
    <p:sldId id="362" r:id="rId29"/>
    <p:sldId id="363" r:id="rId30"/>
    <p:sldId id="364" r:id="rId31"/>
    <p:sldId id="365" r:id="rId32"/>
    <p:sldId id="366" r:id="rId33"/>
    <p:sldId id="300" r:id="rId34"/>
    <p:sldId id="301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F7"/>
    <a:srgbClr val="978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1656A6-7896-487C-A077-750DD5342B2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6903C4-C1AE-413C-BB27-3AFD255C25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02D1DC-2727-4B1A-8465-8E490AC27A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7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33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DF4036-25FC-4709-BCB7-E47D30705A6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5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Рисунок 7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3" name="Рисунок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608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/>
          <p:nvPr/>
        </p:nvPicPr>
        <p:blipFill>
          <a:blip r:embed="rId14"/>
          <a:stretch/>
        </p:blipFill>
        <p:spPr>
          <a:xfrm>
            <a:off x="7067160" y="205920"/>
            <a:ext cx="1927080" cy="443160"/>
          </a:xfrm>
          <a:prstGeom prst="rect">
            <a:avLst/>
          </a:prstGeom>
          <a:ln>
            <a:noFill/>
          </a:ln>
        </p:spPr>
      </p:pic>
      <p:sp>
        <p:nvSpPr>
          <p:cNvPr id="37" name="Line 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6520" y="143028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12280" y="4509360"/>
            <a:ext cx="43527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18400" y="3419280"/>
            <a:ext cx="6431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3"/>
          <p:cNvSpPr/>
          <p:nvPr/>
        </p:nvSpPr>
        <p:spPr>
          <a:xfrm flipH="1">
            <a:off x="456480" y="2105510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B9EC2D8-9200-4483-B4D3-C8F90224A1D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3"/>
          <p:cNvSpPr/>
          <p:nvPr/>
        </p:nvSpPr>
        <p:spPr>
          <a:xfrm flipH="1">
            <a:off x="453960" y="304475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 flipH="1">
            <a:off x="453960" y="3992992"/>
            <a:ext cx="8228880" cy="914040"/>
          </a:xfrm>
          <a:prstGeom prst="rect">
            <a:avLst/>
          </a:prstGeom>
          <a:solidFill>
            <a:srgbClr val="554294">
              <a:alpha val="61000"/>
            </a:srgb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846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5353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vs File</a:t>
            </a:r>
          </a:p>
          <a:p>
            <a:pPr>
              <a:lnSpc>
                <a:spcPct val="100000"/>
              </a:lnSpc>
            </a:pPr>
            <a:endParaRPr lang="en-US" sz="3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Capacity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402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090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File vs Database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Store overhead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Guarantees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</a:rPr>
              <a:t>      ...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</a:rPr>
              <a:t>х-х и в </a:t>
            </a:r>
            <a:r>
              <a:rPr lang="ru-RU" dirty="0" err="1">
                <a:latin typeface="Calibri" panose="020F0502020204030204" pitchFamily="34" charset="0"/>
              </a:rPr>
              <a:t>продакшн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519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(DBMS)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err="1" smtClean="0">
                <a:latin typeface="Calibri" panose="020F0502020204030204" pitchFamily="34" charset="0"/>
              </a:rPr>
              <a:t>DataBase</a:t>
            </a:r>
            <a:r>
              <a:rPr lang="en-US" sz="2800" dirty="0" smtClean="0">
                <a:latin typeface="Calibri" panose="020F0502020204030204" pitchFamily="34" charset="0"/>
              </a:rPr>
              <a:t> Management System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93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Database. Transaction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Transaction is a unit of work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Recovery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anose="020F0502020204030204" pitchFamily="34" charset="0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ACID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Atomicity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Consistency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Isolation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Durability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572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alibri" panose="020F0502020204030204" pitchFamily="34" charset="0"/>
              </a:rPr>
              <a:t>Java Database Connectivity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Collection </a:t>
            </a:r>
            <a:r>
              <a:rPr lang="en-US" dirty="0">
                <a:latin typeface="Calibri" panose="020F0502020204030204" pitchFamily="34" charset="0"/>
              </a:rPr>
              <a:t>of related </a:t>
            </a:r>
            <a:r>
              <a:rPr lang="en-US" dirty="0" smtClean="0">
                <a:latin typeface="Calibri" panose="020F0502020204030204" pitchFamily="34" charset="0"/>
              </a:rPr>
              <a:t>data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Data can be easily accessed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Management over data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95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JDBC. Architecture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66A1B2-B5C4-49BB-BB4B-400C137166F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54608" y="4127496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962025"/>
            <a:ext cx="5314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Structured Query Language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* FROM persons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WHERE age &lt; 20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ORDERED BY name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6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3D37CBA-B929-432D-B468-B995A495481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Отметьтесь на портале.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CRUD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CRUD – persistent storage primitives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INSERT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SELECT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UPDATE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DELETE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829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Data Access Object</a:t>
            </a:r>
            <a:endParaRPr lang="en-US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Low level abstraction over database type (table)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@See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ru.atom.model.dao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8146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INSERT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INSERT INTO persons (name, gender, age)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VALUES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(‘Marge Simpson’, ‘FEMALE’, 34);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599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 descr="Картинки по запросу sql jo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1" y="1028614"/>
            <a:ext cx="5560656" cy="41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2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SQL. INNER JOIN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SELECT persons.name FROM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    persons INNER JOIN images</a:t>
            </a:r>
          </a:p>
          <a:p>
            <a:pPr lvl="1"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ON persons.id =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images.ownerId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388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 – Java data mapping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  <a:ea typeface="DejaVu Sans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VARCHAR – String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BIT – Boolean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INTEGER – 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BIGINT – long</a:t>
            </a: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DOUBLE – double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dirty="0" smtClean="0"/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T Mono"/>
                <a:ea typeface="DejaVu Sans"/>
              </a:rPr>
              <a:t>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125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Less talk more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RAM  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   DB migration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Entities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Person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260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7386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 maker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Like is …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source  target relation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Match is …</a:t>
            </a:r>
          </a:p>
          <a:p>
            <a:pPr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a like b &amp; b like a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507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Persons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267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5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01A64C6-B587-42F1-B436-82289679B8B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Likes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1911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4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Matches 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ABB1AB-7B9B-4DEA-8D7B-39A355CEFA19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sym typeface="Wingdings" panose="05000000000000000000" pitchFamily="2" charset="2"/>
              </a:rPr>
              <a:t>	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</a:rPr>
              <a:t> 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5800"/>
            <a:ext cx="5476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7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3D1538-B398-4967-9C52-04C94D17D91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57200" y="1200240"/>
            <a:ext cx="8228880" cy="29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 algn="ctr">
              <a:lnSpc>
                <a:spcPct val="15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Оставьте отзыв.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6520" y="1607400"/>
            <a:ext cx="6230880" cy="16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Спасибо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5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за внимание!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6520" y="3724560"/>
            <a:ext cx="435276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Сергей Рыбалкин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s.rybalkin@corp.mail.ru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>
            <a:off x="456480" y="39978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JDBC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 flipH="1">
            <a:off x="456480" y="3051000"/>
            <a:ext cx="8228880" cy="91404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 flipH="1">
            <a:off x="456480" y="2099160"/>
            <a:ext cx="8228880" cy="914040"/>
          </a:xfrm>
          <a:prstGeom prst="rect">
            <a:avLst/>
          </a:prstGeom>
          <a:solidFill>
            <a:srgbClr val="EAF0F7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 flipH="1">
            <a:off x="456480" y="1167840"/>
            <a:ext cx="8228880" cy="914040"/>
          </a:xfrm>
          <a:prstGeom prst="rect">
            <a:avLst/>
          </a:prstGeom>
          <a:solidFill>
            <a:srgbClr val="978BBE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Flashback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План лекции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41FA633-F206-42CB-B773-16B053FDB53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165240" y="30430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>
            <a:off x="159120" y="210528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159120" y="11646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65240" y="3985200"/>
            <a:ext cx="589680" cy="918360"/>
          </a:xfrm>
          <a:prstGeom prst="homePlate">
            <a:avLst>
              <a:gd name="adj" fmla="val 42003"/>
            </a:avLst>
          </a:prstGeom>
          <a:solidFill>
            <a:srgbClr val="554294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with resources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788A538-1004-44A8-9B72-C4F7AF7D06C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225800"/>
            <a:ext cx="822888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try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(A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getA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();  B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=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a.getB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())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…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 </a:t>
            </a:r>
            <a:r>
              <a:rPr lang="ru-RU" sz="2400" spc="-1" dirty="0" err="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catch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(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SQLException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| </a:t>
            </a:r>
            <a:r>
              <a:rPr lang="en-US" sz="2400" spc="-1" dirty="0" err="1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IOException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ru-RU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e</a:t>
            </a:r>
            <a:r>
              <a:rPr lang="ru-RU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) {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</a:t>
            </a: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   …</a:t>
            </a: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PT Mono"/>
              </a:rPr>
              <a:t>}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T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A 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 smtClean="0">
                <a:latin typeface="PT Mono"/>
                <a:cs typeface="Courier New" panose="02070309020205020404" pitchFamily="49" charset="0"/>
              </a:rPr>
              <a:t>B </a:t>
            </a:r>
            <a:r>
              <a:rPr lang="en-US" altLang="ru-RU" sz="2400" dirty="0">
                <a:latin typeface="PT Mono"/>
                <a:cs typeface="Courier New" panose="02070309020205020404" pitchFamily="49" charset="0"/>
              </a:rPr>
              <a:t>implements </a:t>
            </a:r>
            <a:r>
              <a:rPr lang="en-US" altLang="ru-RU" sz="2400" dirty="0" err="1" smtClean="0">
                <a:latin typeface="PT Mono"/>
                <a:cs typeface="Courier New" panose="02070309020205020404" pitchFamily="49" charset="0"/>
              </a:rPr>
              <a:t>AutoClosable</a:t>
            </a:r>
            <a:endParaRPr lang="en-US" altLang="ru-RU" sz="2400" dirty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dirty="0" smtClean="0">
              <a:latin typeface="PT Mono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91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457200" y="205919"/>
            <a:ext cx="8228879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and Runnable</a:t>
            </a:r>
          </a:p>
        </p:txBody>
      </p:sp>
      <p:sp>
        <p:nvSpPr>
          <p:cNvPr id="273" name="Shape 273"/>
          <p:cNvSpPr/>
          <p:nvPr/>
        </p:nvSpPr>
        <p:spPr>
          <a:xfrm>
            <a:off x="6553080" y="4767119"/>
            <a:ext cx="2133000" cy="27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class Thread implements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 indent="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here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all the interface for thread management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@</a:t>
            </a:r>
            <a:r>
              <a:rPr lang="en-US" sz="2400" dirty="0" err="1">
                <a:solidFill>
                  <a:srgbClr val="F1C232"/>
                </a:solidFill>
                <a:latin typeface="PT Mono"/>
                <a:ea typeface="PT Mono"/>
                <a:cs typeface="PT Mono"/>
                <a:sym typeface="PT Mono"/>
              </a:rPr>
              <a:t>FunctionalInterface</a:t>
            </a:r>
            <a:endParaRPr lang="en-US" sz="2400" dirty="0">
              <a:solidFill>
                <a:srgbClr val="F1C232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interface </a:t>
            </a:r>
            <a:r>
              <a:rPr lang="en-US" sz="2400" dirty="0" smtClean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Runnable {</a:t>
            </a:r>
            <a:endParaRPr lang="en-US" sz="2400" dirty="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</a:t>
            </a:r>
            <a:r>
              <a:rPr lang="en-US" sz="2400" dirty="0" smtClean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// will </a:t>
            </a:r>
            <a:r>
              <a:rPr lang="en-US" sz="2400" dirty="0">
                <a:solidFill>
                  <a:srgbClr val="38761D"/>
                </a:solidFill>
                <a:latin typeface="PT Mono"/>
                <a:ea typeface="PT Mono"/>
                <a:cs typeface="PT Mono"/>
                <a:sym typeface="PT Mono"/>
              </a:rPr>
              <a:t>be executed when thread starts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	public abstract void run();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78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Thread public </a:t>
            </a: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methods (some)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      		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executes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run() of provided Runnable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sleep(long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millis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		  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//Throws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InterruptedException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 sets </a:t>
            </a:r>
            <a:r>
              <a:rPr lang="en-US" sz="1800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Thread.isInterrupted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otherwise</a:t>
            </a:r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targetThread.join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1800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Block current Thread until target </a:t>
            </a:r>
            <a:r>
              <a:rPr lang="en-US" sz="1800" dirty="0" smtClean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finishes</a:t>
            </a: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457200" y="205919"/>
            <a:ext cx="8229000" cy="608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403152"/>
                </a:solidFill>
                <a:latin typeface="Calibri"/>
                <a:ea typeface="Calibri"/>
                <a:cs typeface="Calibri"/>
                <a:sym typeface="Calibri"/>
              </a:rPr>
              <a:t>Tinder Server</a:t>
            </a:r>
            <a:endParaRPr lang="en-US" sz="3600" dirty="0">
              <a:solidFill>
                <a:srgbClr val="4031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6553080" y="4767119"/>
            <a:ext cx="2133000" cy="273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457200" y="1225800"/>
            <a:ext cx="8229000" cy="3352200"/>
          </a:xfrm>
          <a:prstGeom prst="rect">
            <a:avLst/>
          </a:prstGeom>
          <a:noFill/>
          <a:ln w="9525" cap="flat" cmpd="sng">
            <a:solidFill>
              <a:srgbClr val="38761D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5839"/>
            <a:ext cx="5953164" cy="34519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325"/>
          <p:cNvSpPr/>
          <p:nvPr/>
        </p:nvSpPr>
        <p:spPr>
          <a:xfrm>
            <a:off x="3740652" y="1987240"/>
            <a:ext cx="2669712" cy="1589190"/>
          </a:xfrm>
          <a:custGeom>
            <a:avLst/>
            <a:gdLst/>
            <a:ahLst/>
            <a:cxnLst/>
            <a:rect l="0" t="0" r="0" b="0"/>
            <a:pathLst>
              <a:path w="152555" h="87837" extrusionOk="0">
                <a:moveTo>
                  <a:pt x="63974" y="9370"/>
                </a:moveTo>
                <a:cubicBezTo>
                  <a:pt x="45799" y="8257"/>
                  <a:pt x="25868" y="4562"/>
                  <a:pt x="9433" y="12400"/>
                </a:cubicBezTo>
                <a:cubicBezTo>
                  <a:pt x="-2015" y="17859"/>
                  <a:pt x="-2701" y="40860"/>
                  <a:pt x="5797" y="50276"/>
                </a:cubicBezTo>
                <a:cubicBezTo>
                  <a:pt x="25098" y="71660"/>
                  <a:pt x="56505" y="80155"/>
                  <a:pt x="84881" y="85121"/>
                </a:cubicBezTo>
                <a:cubicBezTo>
                  <a:pt x="107371" y="89056"/>
                  <a:pt x="147674" y="91867"/>
                  <a:pt x="151542" y="69365"/>
                </a:cubicBezTo>
                <a:cubicBezTo>
                  <a:pt x="153728" y="56642"/>
                  <a:pt x="151746" y="56360"/>
                  <a:pt x="149724" y="43610"/>
                </a:cubicBezTo>
                <a:cubicBezTo>
                  <a:pt x="148243" y="34278"/>
                  <a:pt x="151336" y="32026"/>
                  <a:pt x="144573" y="25429"/>
                </a:cubicBezTo>
                <a:cubicBezTo>
                  <a:pt x="115743" y="-2692"/>
                  <a:pt x="65600" y="-2813"/>
                  <a:pt x="25796" y="3310"/>
                </a:cubicBezTo>
              </a:path>
            </a:pathLst>
          </a:custGeom>
          <a:noFill/>
          <a:ln w="38100" cap="flat" cmpd="sng">
            <a:solidFill>
              <a:srgbClr val="980000"/>
            </a:solidFill>
            <a:prstDash val="solid"/>
            <a:round/>
            <a:headEnd type="none" w="lg" len="lg"/>
            <a:tailEnd type="none" w="lg" len="lg"/>
          </a:ln>
        </p:spPr>
      </p:sp>
    </p:spTree>
    <p:extLst>
      <p:ext uri="{BB962C8B-B14F-4D97-AF65-F5344CB8AC3E}">
        <p14:creationId xmlns:p14="http://schemas.microsoft.com/office/powerpoint/2010/main" val="19783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920"/>
            <a:ext cx="822888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40315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MVC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ED6FCEE-4246-4153-9F61-638F7204660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57200" y="1172880"/>
            <a:ext cx="7320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457200" y="1172880"/>
            <a:ext cx="6381360" cy="333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346</Words>
  <Application>Microsoft Office PowerPoint</Application>
  <PresentationFormat>Экран (16:9)</PresentationFormat>
  <Paragraphs>246</Paragraphs>
  <Slides>33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Arial</vt:lpstr>
      <vt:lpstr>Arial Black</vt:lpstr>
      <vt:lpstr>Calibri</vt:lpstr>
      <vt:lpstr>Courier New</vt:lpstr>
      <vt:lpstr>DejaVu Sans</vt:lpstr>
      <vt:lpstr>PT Mono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Никита Биржаков</dc:creator>
  <dc:description/>
  <cp:lastModifiedBy>Rybalkin Sergey</cp:lastModifiedBy>
  <cp:revision>166</cp:revision>
  <dcterms:created xsi:type="dcterms:W3CDTF">2016-07-12T08:56:22Z</dcterms:created>
  <dcterms:modified xsi:type="dcterms:W3CDTF">2016-10-18T10:21:00Z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