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328" r:id="rId7"/>
    <p:sldId id="350" r:id="rId8"/>
    <p:sldId id="351" r:id="rId9"/>
    <p:sldId id="352" r:id="rId10"/>
    <p:sldId id="302" r:id="rId11"/>
    <p:sldId id="329" r:id="rId12"/>
    <p:sldId id="330" r:id="rId13"/>
    <p:sldId id="345" r:id="rId14"/>
    <p:sldId id="346" r:id="rId15"/>
    <p:sldId id="349" r:id="rId16"/>
    <p:sldId id="347" r:id="rId17"/>
    <p:sldId id="353" r:id="rId18"/>
    <p:sldId id="354" r:id="rId19"/>
    <p:sldId id="355" r:id="rId20"/>
    <p:sldId id="356" r:id="rId21"/>
    <p:sldId id="331" r:id="rId22"/>
    <p:sldId id="357" r:id="rId23"/>
    <p:sldId id="300" r:id="rId24"/>
    <p:sldId id="301" r:id="rId2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F7"/>
    <a:srgbClr val="97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2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1656A6-7896-487C-A077-750DD5342B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6903C4-C1AE-413C-BB27-3AFD255C25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02D1DC-2727-4B1A-8465-8E490AC27A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74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3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33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F4036-25FC-4709-BCB7-E47D30705A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5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Рисунок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60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/>
        </p:blipFill>
        <p:spPr>
          <a:xfrm>
            <a:off x="7067160" y="205920"/>
            <a:ext cx="1927080" cy="443160"/>
          </a:xfrm>
          <a:prstGeom prst="rect">
            <a:avLst/>
          </a:prstGeom>
          <a:ln>
            <a:noFill/>
          </a:ln>
        </p:spPr>
      </p:pic>
      <p:sp>
        <p:nvSpPr>
          <p:cNvPr id="37" name="Line 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6520" y="143028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12280" y="4509360"/>
            <a:ext cx="43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3"/>
          <p:cNvSpPr/>
          <p:nvPr/>
        </p:nvSpPr>
        <p:spPr>
          <a:xfrm flipH="1">
            <a:off x="456480" y="210551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B9EC2D8-9200-4483-B4D3-C8F90224A1D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3"/>
          <p:cNvSpPr/>
          <p:nvPr/>
        </p:nvSpPr>
        <p:spPr>
          <a:xfrm flipH="1">
            <a:off x="453960" y="3044752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 flipH="1">
            <a:off x="453960" y="3992992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846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RAM vs File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535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RAM vs File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Capacity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Durability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402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File vs Database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0902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File vs Database</a:t>
            </a: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Store overhead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Consistency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Guarantees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      ...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</a:rPr>
              <a:t>х-х и в </a:t>
            </a:r>
            <a:r>
              <a:rPr lang="ru-RU" dirty="0" err="1">
                <a:latin typeface="Calibri" panose="020F0502020204030204" pitchFamily="34" charset="0"/>
              </a:rPr>
              <a:t>продакшн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551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 (DBMS)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 smtClean="0">
                <a:latin typeface="Calibri" panose="020F0502020204030204" pitchFamily="34" charset="0"/>
              </a:rPr>
              <a:t>DataBase</a:t>
            </a:r>
            <a:r>
              <a:rPr lang="en-US" sz="2800" dirty="0" smtClean="0">
                <a:latin typeface="Calibri" panose="020F0502020204030204" pitchFamily="34" charset="0"/>
              </a:rPr>
              <a:t> Management System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Collection </a:t>
            </a:r>
            <a:r>
              <a:rPr lang="en-US" dirty="0">
                <a:latin typeface="Calibri" panose="020F0502020204030204" pitchFamily="34" charset="0"/>
              </a:rPr>
              <a:t>of related </a:t>
            </a:r>
            <a:r>
              <a:rPr lang="en-US" dirty="0" smtClean="0">
                <a:latin typeface="Calibri" panose="020F0502020204030204" pitchFamily="34" charset="0"/>
              </a:rPr>
              <a:t>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Data can be easily accessed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Management over data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93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Database. Transaction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alibri" panose="020F0502020204030204" pitchFamily="34" charset="0"/>
              </a:rPr>
              <a:t>Transaction is a unit of work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Recovery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and 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</a:rPr>
              <a:t>ACID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Atomicity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Consistency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Isolation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Durability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2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alibri" panose="020F0502020204030204" pitchFamily="34" charset="0"/>
              </a:rPr>
              <a:t>Java Database Connectivity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Collection </a:t>
            </a:r>
            <a:r>
              <a:rPr lang="en-US" dirty="0">
                <a:latin typeface="Calibri" panose="020F0502020204030204" pitchFamily="34" charset="0"/>
              </a:rPr>
              <a:t>of related </a:t>
            </a:r>
            <a:r>
              <a:rPr lang="en-US" dirty="0" smtClean="0">
                <a:latin typeface="Calibri" panose="020F0502020204030204" pitchFamily="34" charset="0"/>
              </a:rPr>
              <a:t>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Data can be easily accessed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Management over data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95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JDBC.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54608" y="4127496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962025"/>
            <a:ext cx="5314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2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CRUD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CRUD – persistent storage primitives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INSERT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SELECT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UPDATE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DELETE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829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D37CBA-B929-432D-B468-B995A495481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Отметьтесь на портале.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Data Access Object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Low level abstraction over database type (table)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@See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ru.atom.model.dao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814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INSERT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INSERT INTO persons (name, gender, age)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VALUES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(‘Marge Simpson’, ‘FEMALE’, 34);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599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Collections, Annotations, 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3D1538-B398-4967-9C52-04C94D17D91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Оставьте отзыв.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Спасибо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за внимание!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6520" y="3724560"/>
            <a:ext cx="43527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s.rybalkin@corp.mail.ru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01A64C6-B587-42F1-B436-82289679B8B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978BBE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41FA633-F206-42CB-B773-16B053FDB53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with resources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2400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try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(A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getA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();  B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a.getB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())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…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 </a:t>
            </a:r>
            <a:r>
              <a:rPr lang="ru-RU" sz="2400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catch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SQLException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|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IOException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) {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…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A implements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AutoClosable</a:t>
            </a: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B </a:t>
            </a:r>
            <a:r>
              <a:rPr lang="en-US" altLang="ru-RU" sz="2400" dirty="0">
                <a:latin typeface="PT Mono"/>
                <a:cs typeface="Courier New" panose="02070309020205020404" pitchFamily="49" charset="0"/>
              </a:rPr>
              <a:t>implements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AutoClosable</a:t>
            </a:r>
            <a:endParaRPr lang="en-US" altLang="ru-RU" sz="2400" dirty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91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 and Runnable</a:t>
            </a: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class Thread implements </a:t>
            </a:r>
            <a:r>
              <a:rPr lang="en-US" sz="2400" dirty="0" smtClean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Runnable {</a:t>
            </a:r>
            <a:endParaRPr lang="en-US" sz="2400" dirty="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 indent="45720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// here </a:t>
            </a:r>
            <a:r>
              <a:rPr lang="en-US" sz="2400" dirty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all the interface for thread management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rgbClr val="F1C232"/>
                </a:solidFill>
                <a:latin typeface="PT Mono"/>
                <a:ea typeface="PT Mono"/>
                <a:cs typeface="PT Mono"/>
                <a:sym typeface="PT Mono"/>
              </a:rPr>
              <a:t>@</a:t>
            </a:r>
            <a:r>
              <a:rPr lang="en-US" sz="2400" dirty="0" err="1">
                <a:solidFill>
                  <a:srgbClr val="F1C232"/>
                </a:solidFill>
                <a:latin typeface="PT Mono"/>
                <a:ea typeface="PT Mono"/>
                <a:cs typeface="PT Mono"/>
                <a:sym typeface="PT Mono"/>
              </a:rPr>
              <a:t>FunctionalInterface</a:t>
            </a:r>
            <a:endParaRPr lang="en-US" sz="2400" dirty="0">
              <a:solidFill>
                <a:srgbClr val="F1C232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interface </a:t>
            </a:r>
            <a:r>
              <a:rPr lang="en-US" sz="2400" dirty="0" smtClean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Runnable {</a:t>
            </a:r>
            <a:endParaRPr lang="en-US" sz="2400" dirty="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	</a:t>
            </a:r>
            <a:r>
              <a:rPr lang="en-US" sz="2400" dirty="0" smtClean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// will </a:t>
            </a:r>
            <a:r>
              <a:rPr lang="en-US" sz="2400" dirty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be executed when thread starts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	public abstract void run();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78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 public </a:t>
            </a: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methods (some)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      		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 executes 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run() of provided Runnable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sleep(long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millis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		  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//Throws </a:t>
            </a:r>
            <a:r>
              <a:rPr lang="en-US" sz="1800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InterruptedException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waiting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 sets </a:t>
            </a:r>
            <a:r>
              <a:rPr lang="en-US" sz="1800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Thread.isInterrupted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otherwise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targetThread.join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Block current Thread until target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finishes</a:t>
            </a: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35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Tinder Server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5839"/>
            <a:ext cx="5953164" cy="34519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25"/>
          <p:cNvSpPr/>
          <p:nvPr/>
        </p:nvSpPr>
        <p:spPr>
          <a:xfrm>
            <a:off x="3740652" y="1987240"/>
            <a:ext cx="2669712" cy="1589190"/>
          </a:xfrm>
          <a:custGeom>
            <a:avLst/>
            <a:gdLst/>
            <a:ahLst/>
            <a:cxnLst/>
            <a:rect l="0" t="0" r="0" b="0"/>
            <a:pathLst>
              <a:path w="152555" h="87837" extrusionOk="0">
                <a:moveTo>
                  <a:pt x="63974" y="9370"/>
                </a:moveTo>
                <a:cubicBezTo>
                  <a:pt x="45799" y="8257"/>
                  <a:pt x="25868" y="4562"/>
                  <a:pt x="9433" y="12400"/>
                </a:cubicBezTo>
                <a:cubicBezTo>
                  <a:pt x="-2015" y="17859"/>
                  <a:pt x="-2701" y="40860"/>
                  <a:pt x="5797" y="50276"/>
                </a:cubicBezTo>
                <a:cubicBezTo>
                  <a:pt x="25098" y="71660"/>
                  <a:pt x="56505" y="80155"/>
                  <a:pt x="84881" y="85121"/>
                </a:cubicBezTo>
                <a:cubicBezTo>
                  <a:pt x="107371" y="89056"/>
                  <a:pt x="147674" y="91867"/>
                  <a:pt x="151542" y="69365"/>
                </a:cubicBezTo>
                <a:cubicBezTo>
                  <a:pt x="153728" y="56642"/>
                  <a:pt x="151746" y="56360"/>
                  <a:pt x="149724" y="43610"/>
                </a:cubicBezTo>
                <a:cubicBezTo>
                  <a:pt x="148243" y="34278"/>
                  <a:pt x="151336" y="32026"/>
                  <a:pt x="144573" y="25429"/>
                </a:cubicBezTo>
                <a:cubicBezTo>
                  <a:pt x="115743" y="-2692"/>
                  <a:pt x="65600" y="-2813"/>
                  <a:pt x="25796" y="3310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19783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MVC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ED6FCEE-4246-4153-9F61-638F7204660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1172880"/>
            <a:ext cx="7320960" cy="39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457200" y="1172880"/>
            <a:ext cx="6381360" cy="33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Words>261</Words>
  <Application>Microsoft Office PowerPoint</Application>
  <PresentationFormat>Экран (16:9)</PresentationFormat>
  <Paragraphs>159</Paragraphs>
  <Slides>23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4" baseType="lpstr">
      <vt:lpstr>Arial</vt:lpstr>
      <vt:lpstr>Arial Black</vt:lpstr>
      <vt:lpstr>Calibri</vt:lpstr>
      <vt:lpstr>Courier New</vt:lpstr>
      <vt:lpstr>DejaVu Sans</vt:lpstr>
      <vt:lpstr>PT Mono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Никита Биржаков</dc:creator>
  <dc:description/>
  <cp:lastModifiedBy>Rybalkin Sergey</cp:lastModifiedBy>
  <cp:revision>160</cp:revision>
  <dcterms:created xsi:type="dcterms:W3CDTF">2016-07-12T08:56:22Z</dcterms:created>
  <dcterms:modified xsi:type="dcterms:W3CDTF">2016-10-18T09:18:27Z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