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294" r:id="rId4"/>
    <p:sldId id="296" r:id="rId5"/>
    <p:sldId id="267" r:id="rId6"/>
    <p:sldId id="265" r:id="rId7"/>
    <p:sldId id="292" r:id="rId8"/>
    <p:sldId id="268" r:id="rId9"/>
    <p:sldId id="264" r:id="rId10"/>
    <p:sldId id="263" r:id="rId11"/>
    <p:sldId id="262" r:id="rId12"/>
    <p:sldId id="270" r:id="rId13"/>
    <p:sldId id="272" r:id="rId14"/>
    <p:sldId id="273" r:id="rId15"/>
    <p:sldId id="274" r:id="rId16"/>
    <p:sldId id="276" r:id="rId17"/>
    <p:sldId id="275" r:id="rId18"/>
    <p:sldId id="280" r:id="rId19"/>
    <p:sldId id="279" r:id="rId20"/>
    <p:sldId id="281" r:id="rId21"/>
    <p:sldId id="293" r:id="rId22"/>
    <p:sldId id="278" r:id="rId23"/>
    <p:sldId id="295" r:id="rId24"/>
    <p:sldId id="283" r:id="rId25"/>
    <p:sldId id="282" r:id="rId26"/>
    <p:sldId id="277" r:id="rId27"/>
    <p:sldId id="284" r:id="rId28"/>
    <p:sldId id="288" r:id="rId29"/>
    <p:sldId id="289" r:id="rId30"/>
    <p:sldId id="286" r:id="rId31"/>
    <p:sldId id="285" r:id="rId32"/>
    <p:sldId id="297" r:id="rId33"/>
    <p:sldId id="291" r:id="rId34"/>
    <p:sldId id="290" r:id="rId35"/>
    <p:sldId id="298" r:id="rId36"/>
    <p:sldId id="261" r:id="rId3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29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19.09.2016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19.09.2016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19.09.2016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43010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00" dirty="0" smtClean="0">
                <a:solidFill>
                  <a:schemeClr val="bg1"/>
                </a:solidFill>
                <a:latin typeface="Arial Black"/>
                <a:cs typeface="Arial Black"/>
              </a:rPr>
              <a:t>Java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376" y="4509503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83" y="3419422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Arial"/>
                <a:cs typeface="Arial"/>
              </a:rPr>
              <a:t>Основы языка</a:t>
            </a:r>
            <a:endParaRPr lang="ru-RU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2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Типы распространения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3604" y="1303785"/>
            <a:ext cx="8046123" cy="3190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17348" y="1719066"/>
            <a:ext cx="2952099" cy="26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6749" y="1757270"/>
            <a:ext cx="3837790" cy="2660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люс 9"/>
          <p:cNvSpPr/>
          <p:nvPr/>
        </p:nvSpPr>
        <p:spPr>
          <a:xfrm>
            <a:off x="4533206" y="3049340"/>
            <a:ext cx="673950" cy="5734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323" y="1921999"/>
            <a:ext cx="9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JRE</a:t>
            </a:r>
            <a:endParaRPr lang="ru-RU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44461" y="2572043"/>
            <a:ext cx="1720388" cy="15808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20553" y="2548395"/>
            <a:ext cx="1482180" cy="15808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3343" y="1821272"/>
            <a:ext cx="280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  <a:cs typeface="Arial" panose="020B0604020202020204" pitchFamily="34" charset="0"/>
              </a:rPr>
              <a:t>Средства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разработки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5309" y="2323588"/>
            <a:ext cx="181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  <a:cs typeface="Arial" panose="020B0604020202020204" pitchFamily="34" charset="0"/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+mj-lt"/>
                <a:cs typeface="Arial" panose="020B0604020202020204" pitchFamily="34" charset="0"/>
              </a:rPr>
              <a:t>Дебаггер</a:t>
            </a:r>
            <a:endParaRPr lang="ru-RU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  <a:cs typeface="Arial" panose="020B0604020202020204" pitchFamily="34" charset="0"/>
              </a:rPr>
              <a:t>Профайлер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…</a:t>
            </a:r>
            <a:endParaRPr lang="ru-RU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1478" y="3015651"/>
            <a:ext cx="14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  <a:cs typeface="Arial" panose="020B0604020202020204" pitchFamily="34" charset="0"/>
              </a:rPr>
              <a:t>Системные библиотеки</a:t>
            </a:r>
            <a:endParaRPr lang="ru-RU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0103" y="3100855"/>
            <a:ext cx="94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JVM</a:t>
            </a:r>
            <a:endParaRPr lang="ru-RU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972" y="1234050"/>
            <a:ext cx="10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JDK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9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11</a:t>
            </a:fld>
            <a:endParaRPr lang="ru-RU" dirty="0"/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195185" y="1026558"/>
            <a:ext cx="1210614" cy="1687133"/>
          </a:xfrm>
          <a:prstGeom prst="snip1Rect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1606359" y="1685885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908088" y="1338986"/>
            <a:ext cx="1841679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4984780" y="1685885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Прямоугольник с одним вырезанным углом 21"/>
          <p:cNvSpPr/>
          <p:nvPr/>
        </p:nvSpPr>
        <p:spPr>
          <a:xfrm>
            <a:off x="6623807" y="1074138"/>
            <a:ext cx="1210614" cy="1687133"/>
          </a:xfrm>
          <a:prstGeom prst="snip1Rect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6865020" y="2952148"/>
            <a:ext cx="728187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86325" y="3589036"/>
            <a:ext cx="3549916" cy="145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61379" y="3548061"/>
            <a:ext cx="2936383" cy="1397323"/>
          </a:xfrm>
          <a:prstGeom prst="ellipse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+mj-lt"/>
              </a:rPr>
              <a:t>Результат работы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3496229" y="4070929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565" y="1200487"/>
            <a:ext cx="136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Исходный код</a:t>
            </a: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.java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9463" y="1338986"/>
            <a:ext cx="138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Компилятор</a:t>
            </a:r>
          </a:p>
          <a:p>
            <a:endParaRPr lang="ru-RU" dirty="0">
              <a:latin typeface="+mj-lt"/>
            </a:endParaRPr>
          </a:p>
          <a:p>
            <a:pPr algn="ctr"/>
            <a:r>
              <a:rPr lang="en-US" b="1" dirty="0" err="1" smtClean="0">
                <a:latin typeface="+mj-lt"/>
              </a:rPr>
              <a:t>javac</a:t>
            </a:r>
            <a:endParaRPr lang="ru-RU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8884" y="1477486"/>
            <a:ext cx="105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Байт-код</a:t>
            </a: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.class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2817" y="35729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JVM</a:t>
            </a:r>
            <a:endParaRPr lang="ru-RU" sz="2000" b="1" dirty="0">
              <a:latin typeface="+mj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022095" y="3960265"/>
            <a:ext cx="1201803" cy="506103"/>
          </a:xfrm>
          <a:prstGeom prst="rect">
            <a:avLst/>
          </a:prstGeom>
          <a:solidFill>
            <a:srgbClr val="F58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+mj-lt"/>
              </a:rPr>
              <a:t>JIT</a:t>
            </a:r>
            <a:endParaRPr lang="ru-RU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510473" y="3973098"/>
            <a:ext cx="1896910" cy="506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Интерпр</a:t>
            </a:r>
            <a:r>
              <a:rPr lang="ru-RU" dirty="0">
                <a:latin typeface="+mj-lt"/>
              </a:rPr>
              <a:t>е</a:t>
            </a:r>
            <a:r>
              <a:rPr lang="ru-RU" dirty="0" smtClean="0">
                <a:latin typeface="+mj-lt"/>
              </a:rPr>
              <a:t>татор</a:t>
            </a:r>
            <a:endParaRPr lang="ru-RU" dirty="0">
              <a:latin typeface="+mj-lt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22095" y="4534568"/>
            <a:ext cx="3329034" cy="4653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33041" y="4582597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untime </a:t>
            </a:r>
            <a:r>
              <a:rPr lang="ru-RU" dirty="0" smtClean="0">
                <a:latin typeface="+mj-lt"/>
              </a:rPr>
              <a:t>система</a:t>
            </a:r>
            <a:endParaRPr lang="ru-RU" dirty="0">
              <a:latin typeface="+mj-lt"/>
            </a:endParaRPr>
          </a:p>
        </p:txBody>
      </p:sp>
      <p:cxnSp>
        <p:nvCxnSpPr>
          <p:cNvPr id="38" name="Прямая соединительная линия 37"/>
          <p:cNvCxnSpPr>
            <a:stCxn id="33" idx="2"/>
          </p:cNvCxnSpPr>
          <p:nvPr/>
        </p:nvCxnSpPr>
        <p:spPr>
          <a:xfrm flipH="1">
            <a:off x="5619027" y="4466368"/>
            <a:ext cx="3970" cy="51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747946" y="52274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7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chemeClr val="accent6"/>
                </a:solidFill>
                <a:latin typeface="+mj-lt"/>
                <a:cs typeface="HelveticaNeueCyr-Roman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Классы </a:t>
            </a:r>
            <a:endParaRPr lang="ru-RU" sz="2400" dirty="0"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32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Типы данных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HelveticaNeueCyr-Roman"/>
              </a:rPr>
              <a:t>Примитивные типы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HelveticaNeueCyr-Roman"/>
              </a:rPr>
              <a:t>Ссылочные типы</a:t>
            </a:r>
            <a:endParaRPr lang="ru-RU" dirty="0"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688080"/>
                  </p:ext>
                </p:extLst>
              </p:nvPr>
            </p:nvGraphicFramePr>
            <p:xfrm>
              <a:off x="385944" y="2201607"/>
              <a:ext cx="8121954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400" dirty="0" smtClean="0"/>
                                <m:t>–</m:t>
                              </m:r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- 1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- 1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688080"/>
                  </p:ext>
                </p:extLst>
              </p:nvPr>
            </p:nvGraphicFramePr>
            <p:xfrm>
              <a:off x="385944" y="2201607"/>
              <a:ext cx="8121954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0901" t="-108197" r="-1802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0901" t="-208197" r="-1802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9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489"/>
              </p:ext>
            </p:extLst>
          </p:nvPr>
        </p:nvGraphicFramePr>
        <p:xfrm>
          <a:off x="658037" y="1275437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, +=, *= …^=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-, *, /,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==, !=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</a:t>
                      </a:r>
                      <a:r>
                        <a:rPr lang="en-US" baseline="0" dirty="0" smtClean="0"/>
                        <a:t> |, ^, &gt;&gt;, &lt;&lt;, &gt;&gt;&gt;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+, -, 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Выражения и блоки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4901" y="1106556"/>
            <a:ext cx="6219847" cy="289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array[0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] 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100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Hello, world!"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result = 1 + 2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value1 == value2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    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"value1 == value2"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46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Выражения и блоки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976478"/>
            <a:ext cx="6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4294"/>
                </a:solidFill>
                <a:latin typeface="+mj-lt"/>
                <a:cs typeface="Arial Black"/>
              </a:rPr>
              <a:t>Block defines variable scope</a:t>
            </a:r>
            <a:endParaRPr lang="ru-RU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377" y="1563756"/>
            <a:ext cx="8357741" cy="2630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commonVarialbe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&gt; -42) {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начало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+ 1;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“Inner variable is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%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d“,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            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конец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/*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а здесь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уже нет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761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Условные 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if – else if 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–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else 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766" y="2066925"/>
            <a:ext cx="40017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(18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вас всё хорошо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18){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бывало и лучше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altLang="ja-JP" b="1" dirty="0"/>
              <a:t>¯\_(</a:t>
            </a:r>
            <a:r>
              <a:rPr lang="ja-JP" altLang="en-US" b="1" dirty="0"/>
              <a:t>ツ</a:t>
            </a:r>
            <a:r>
              <a:rPr lang="en-US" altLang="ja-JP" b="1" dirty="0" smtClean="0"/>
              <a:t>)_/¯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24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Условные 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switch - case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766" y="2066511"/>
            <a:ext cx="4853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switch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countOfApple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case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1: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1 яблоко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case 2: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2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яблока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…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default: 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прочие случаи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5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do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 } 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for (initialization; termination; increment)</a:t>
            </a: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ru-RU" sz="28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Немного о себе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Java – 5+ </a:t>
            </a:r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лет</a:t>
            </a: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С++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 </a:t>
            </a:r>
            <a:r>
              <a:rPr lang="en-US" sz="2000" dirty="0" smtClean="0">
                <a:solidFill>
                  <a:srgbClr val="554294"/>
                </a:solidFill>
                <a:cs typeface="Arial Black"/>
              </a:rPr>
              <a:t>– 3 </a:t>
            </a:r>
            <a:r>
              <a:rPr lang="ru-RU" sz="2000" dirty="0" smtClean="0">
                <a:solidFill>
                  <a:srgbClr val="554294"/>
                </a:solidFill>
                <a:cs typeface="Arial Black"/>
              </a:rPr>
              <a:t>года</a:t>
            </a:r>
            <a:endParaRPr lang="ru-RU" sz="2000" dirty="0">
              <a:solidFill>
                <a:srgbClr val="554294"/>
              </a:solidFill>
              <a:cs typeface="Arial Black"/>
            </a:endParaRPr>
          </a:p>
          <a:p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Люблю 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backend </a:t>
            </a:r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и зеленые </a:t>
            </a:r>
            <a:r>
              <a:rPr lang="ru-RU" sz="2000" dirty="0" err="1" smtClean="0">
                <a:solidFill>
                  <a:srgbClr val="554294"/>
                </a:solidFill>
                <a:latin typeface="+mj-lt"/>
                <a:cs typeface="Arial Black"/>
              </a:rPr>
              <a:t>билды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.</a:t>
            </a:r>
            <a:endParaRPr lang="ru-RU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Не люблю </a:t>
            </a:r>
            <a:r>
              <a:rPr lang="en-US" sz="2000" dirty="0" err="1" smtClean="0">
                <a:solidFill>
                  <a:srgbClr val="554294"/>
                </a:solidFill>
                <a:latin typeface="+mj-lt"/>
                <a:cs typeface="Arial Black"/>
              </a:rPr>
              <a:t>javascript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.</a:t>
            </a:r>
            <a:endParaRPr lang="ru-RU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 </a:t>
            </a:r>
          </a:p>
          <a:p>
            <a:endParaRPr lang="en-US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en-US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s.rybalkin@corp.mail.ru</a:t>
            </a: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http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://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stackoverflow.com/users/6375041</a:t>
            </a:r>
            <a:endParaRPr lang="en-US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https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://github.com/rybalkinsd</a:t>
            </a:r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</a:t>
            </a:fld>
            <a:endParaRPr lang="ru-RU" dirty="0"/>
          </a:p>
        </p:txBody>
      </p:sp>
      <p:pic>
        <p:nvPicPr>
          <p:cNvPr id="3074" name="Picture 2" descr="Картинки по запросу allods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41" y="786035"/>
            <a:ext cx="2236864" cy="13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armored warfa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41" y="2206852"/>
            <a:ext cx="2236864" cy="15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ртинки по запрос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49" y="3856229"/>
            <a:ext cx="1047956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zdtech.ru/images/slides/umen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20" y="3882051"/>
            <a:ext cx="844964" cy="10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8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Циклы. 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for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138137"/>
            <a:ext cx="713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++)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цикл выполнится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раз,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если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&gt;= 0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5185" y="2775475"/>
            <a:ext cx="6758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digits = {0, 1, 2, 3, 4, 5, 6, 7, 8, 9}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 digits 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(“Digit: “ + digit);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007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Циклы. Для хипстеров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4" y="1138137"/>
            <a:ext cx="800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 -&gt;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(digit));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5185" y="2245388"/>
            <a:ext cx="593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::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185" y="4397931"/>
            <a:ext cx="5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* Java 8</a:t>
            </a:r>
            <a:r>
              <a:rPr lang="en-US" dirty="0">
                <a:solidFill>
                  <a:prstClr val="black"/>
                </a:solidFill>
                <a:ea typeface="PT Mono" panose="02060509020205020204" pitchFamily="49" charset="-52"/>
              </a:rPr>
              <a:t>, </a:t>
            </a:r>
            <a:r>
              <a:rPr lang="en-US" dirty="0" smtClean="0">
                <a:solidFill>
                  <a:prstClr val="black"/>
                </a:solidFill>
                <a:ea typeface="PT Mono" panose="02060509020205020204" pitchFamily="49" charset="-52"/>
              </a:rPr>
              <a:t>stream</a:t>
            </a: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, lambda, method reference</a:t>
            </a:r>
            <a:endParaRPr lang="ru-RU" dirty="0">
              <a:solidFill>
                <a:prstClr val="black"/>
              </a:solidFill>
              <a:latin typeface="+mj-lt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118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4" y="1901786"/>
            <a:ext cx="846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getCountOfApples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(List&lt;Integer&gt; boxes,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Integer[]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throws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: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+=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boxesWithApples.get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8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554294"/>
                </a:solidFill>
                <a:latin typeface="+mj-lt"/>
                <a:cs typeface="Arial Black"/>
              </a:rPr>
              <a:t>Method signature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 –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method name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 +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argument list.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9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857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Access modifier 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public </a:t>
            </a:r>
            <a:r>
              <a:rPr lang="en-US" sz="2400" dirty="0" smtClean="0">
                <a:latin typeface="+mj-lt"/>
                <a:cs typeface="Arial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Return type		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int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Method name	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getCountOfApples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Parameter list	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( … )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Exception list	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Throwable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Method body		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	{ … }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Методы.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554294"/>
                </a:solidFill>
                <a:latin typeface="Arial"/>
                <a:cs typeface="Arial"/>
              </a:rPr>
              <a:t>O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verload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232440"/>
            <a:ext cx="7770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%d”,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(float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%f”,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7979" y="3731315"/>
            <a:ext cx="733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Перегрузка может осуществляться 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только</a:t>
            </a:r>
            <a:r>
              <a:rPr lang="ru-RU" sz="2000" dirty="0" smtClean="0">
                <a:latin typeface="+mj-lt"/>
              </a:rPr>
              <a:t> по набору аргументов.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87795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255128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accent6"/>
                </a:solidFill>
                <a:latin typeface="+mj-lt"/>
                <a:cs typeface="HelveticaNeueCyr-Roman"/>
              </a:rPr>
              <a:t>Классы </a:t>
            </a:r>
            <a:endParaRPr lang="ru-RU" sz="2400" dirty="0">
              <a:solidFill>
                <a:schemeClr val="accent6"/>
              </a:solidFill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82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Everything is an object.</a:t>
            </a:r>
          </a:p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Nothing outside of a class.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2298" y="2516756"/>
            <a:ext cx="6069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SuperClass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YourInterface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id;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 … }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13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Наследование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4454" y="1920949"/>
            <a:ext cx="1879645" cy="747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4454" y="3130198"/>
            <a:ext cx="1879645" cy="8596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2"/>
          </p:cNvCxnSpPr>
          <p:nvPr/>
        </p:nvCxnSpPr>
        <p:spPr>
          <a:xfrm flipV="1">
            <a:off x="1384277" y="2668331"/>
            <a:ext cx="0" cy="461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29912" y="1444838"/>
            <a:ext cx="4972358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поля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конструкторы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методы и блоки инициализации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8177" y="3130198"/>
            <a:ext cx="4895827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поля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конструкторы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методы и блоки инициализации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19" y="44516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Отношение </a:t>
            </a:r>
            <a:r>
              <a:rPr lang="en-US" dirty="0" smtClean="0">
                <a:solidFill>
                  <a:srgbClr val="7030A0"/>
                </a:solidFill>
              </a:rPr>
              <a:t>Is A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6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Классы. Наследование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124886"/>
            <a:ext cx="3906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90122" y="1124886"/>
            <a:ext cx="46051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B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B(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super(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/ 2;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getSuperI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25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Object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554294"/>
                </a:solidFill>
                <a:cs typeface="Arial Black"/>
              </a:rPr>
              <a:t>java.lang.Object</a:t>
            </a:r>
            <a:r>
              <a:rPr lang="en-US" sz="2000" dirty="0" smtClean="0">
                <a:solidFill>
                  <a:srgbClr val="554294"/>
                </a:solidFill>
                <a:cs typeface="Arial Black"/>
              </a:rPr>
              <a:t> is a superclass for all classes.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1375" y="1839348"/>
            <a:ext cx="81702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CloneNotSupportedException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boolean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(Object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finalize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 Class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hashCode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{//some logic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toString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…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8537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Немного о вас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</a:t>
            </a:fld>
            <a:endParaRPr lang="ru-RU" dirty="0"/>
          </a:p>
        </p:txBody>
      </p:sp>
      <p:pic>
        <p:nvPicPr>
          <p:cNvPr id="4098" name="Picture 2" descr="Картинки по запросу аудитория студен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" y="1214324"/>
            <a:ext cx="8404884" cy="33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67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3825" y="999293"/>
            <a:ext cx="8667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Human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Animal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 short AVERAGE_HEIGHT = 170;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static final long COUNT_OF_POPULATION;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static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COUNT_OF_POPULATION = 7_000_000_000;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myLuckyNumberl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this(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selectLuckyNumber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1151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Модификаторы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084626"/>
            <a:ext cx="76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abstract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transient</a:t>
            </a:r>
            <a:r>
              <a:rPr lang="ru-RU" b="1" dirty="0"/>
              <a:t> – </a:t>
            </a:r>
            <a:r>
              <a:rPr lang="ru-RU" dirty="0"/>
              <a:t>маркирует поля, которые не будут </a:t>
            </a:r>
            <a:r>
              <a:rPr lang="ru-RU" dirty="0" err="1"/>
              <a:t>сериализоваться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volatile – </a:t>
            </a:r>
            <a:r>
              <a:rPr lang="ru-RU" dirty="0"/>
              <a:t>гарантирует атомарность операций чтения/записи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synchronized – </a:t>
            </a:r>
            <a:r>
              <a:rPr lang="ru-RU" dirty="0"/>
              <a:t>обеспечивает синхронизацию выполнения блоков кода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native – </a:t>
            </a:r>
            <a:r>
              <a:rPr lang="ru-RU" dirty="0"/>
              <a:t>метод реализован в </a:t>
            </a:r>
            <a:r>
              <a:rPr lang="ru-RU" dirty="0" err="1"/>
              <a:t>нативном</a:t>
            </a:r>
            <a:r>
              <a:rPr lang="ru-RU" dirty="0"/>
              <a:t> коде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23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Абстрактный класс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185" y="1251609"/>
            <a:ext cx="71352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 class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this.age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age;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abstract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void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 payload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660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Интерфейсы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852" y="1324978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One class – one superclass.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One class – many interfaces.</a:t>
            </a:r>
            <a:endParaRPr lang="ru-RU" sz="2000" dirty="0" smtClean="0">
              <a:solidFill>
                <a:srgbClr val="7030A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852" y="2462573"/>
            <a:ext cx="74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B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Writable, Readable,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Mutable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// payload 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53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251609"/>
            <a:ext cx="7135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(“Hi!”);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Parrot implements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(“Hello!”);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39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35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64528"/>
              </p:ext>
            </p:extLst>
          </p:nvPr>
        </p:nvGraphicFramePr>
        <p:xfrm>
          <a:off x="755651" y="1028700"/>
          <a:ext cx="72135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65306472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3050475354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41125748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 class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9775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Inheritance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 many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Extend</a:t>
                      </a:r>
                      <a:r>
                        <a:rPr lang="en-US" baseline="0" dirty="0" smtClean="0"/>
                        <a:t> 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24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static 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limits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921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Access</a:t>
                      </a:r>
                      <a:r>
                        <a:rPr lang="en-US" b="1" baseline="0" dirty="0" smtClean="0"/>
                        <a:t> modifiers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abstract private methods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156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Constructor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constructors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limits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8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60731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Спасибо</a:t>
            </a:r>
            <a:b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</a:br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за внимание!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66" y="3765224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66" y="4414992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s.rybalkin@corp.mail.ru</a:t>
            </a:r>
            <a:endParaRPr lang="ru-RU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35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8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Формат курса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client – server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Итоговый проект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Правила игры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7727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Total: 100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3 рубежных контроля = 16 + 12 + 12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задачи семинаров = 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сдача итогового проекта = 30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Сертификат</a:t>
            </a:r>
            <a:r>
              <a:rPr lang="ru-RU" sz="2400" dirty="0">
                <a:latin typeface="+mj-lt"/>
                <a:cs typeface="Arial" panose="020B0604020202020204" pitchFamily="34" charset="0"/>
              </a:rPr>
              <a:t>ы</a:t>
            </a:r>
            <a:r>
              <a:rPr lang="ru-RU" sz="2400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40+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4: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+</a:t>
            </a:r>
          </a:p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5: </a:t>
            </a:r>
            <a:r>
              <a:rPr lang="ru-RU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80+</a:t>
            </a:r>
          </a:p>
          <a:p>
            <a:endParaRPr lang="ru-RU" sz="2800" dirty="0">
              <a:latin typeface="HelveticaNeueCyr-Roman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4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4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lip.corp.mail.ru/clip/m0/1443710749-clip-19kb-SmNDicNpMu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9"/>
          <a:stretch/>
        </p:blipFill>
        <p:spPr bwMode="auto">
          <a:xfrm>
            <a:off x="3851497" y="3085399"/>
            <a:ext cx="4770074" cy="1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0766" y="1232440"/>
            <a:ext cx="71352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Языку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Java 20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лет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Является языком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ООП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Код транслируется не в машинные команды, а в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байт-код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, который затем выполняет 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Arial" panose="020B0604020202020204" pitchFamily="34" charset="0"/>
              </a:rPr>
              <a:t>Строгая типизация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Arial" panose="020B0604020202020204" pitchFamily="34" charset="0"/>
              </a:rPr>
              <a:t>Автоматическое управление памятью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874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1229</Words>
  <Application>Microsoft Office PowerPoint</Application>
  <PresentationFormat>Экран (16:9)</PresentationFormat>
  <Paragraphs>412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MS PGothic</vt:lpstr>
      <vt:lpstr>Arial</vt:lpstr>
      <vt:lpstr>Arial Black</vt:lpstr>
      <vt:lpstr>Calibri</vt:lpstr>
      <vt:lpstr>Cambria Math</vt:lpstr>
      <vt:lpstr>HelveticaNeueCyr-Roman</vt:lpstr>
      <vt:lpstr>PT Mono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Rybalkin Sergey</cp:lastModifiedBy>
  <cp:revision>79</cp:revision>
  <dcterms:created xsi:type="dcterms:W3CDTF">2016-07-12T08:56:22Z</dcterms:created>
  <dcterms:modified xsi:type="dcterms:W3CDTF">2016-09-19T20:23:29Z</dcterms:modified>
</cp:coreProperties>
</file>