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9.jpeg" ContentType="image/jpeg"/>
  <Override PartName="/ppt/media/image5.png" ContentType="image/png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333AA45-81CD-494A-BAC1-10118BC2636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B0E224-C29E-43AF-A37B-8B51C81E62B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9B7175-5E59-4DF3-AD90-303E51FD872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76166F9-C07F-4212-AF9B-CB5F0F0C387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33DCB1-6B0D-40DF-8E04-D4E609FF705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1ED12E-6108-47E1-B2D3-F8ED9BF808C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282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444400" y="1200240"/>
            <a:ext cx="425412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282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7400100-5B25-4377-AAAD-649D2B4EEFEC}" type="datetime1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09/27/2016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F6AA14-09D7-43B8-B103-52F0E388F10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608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7A6F45D-3B46-49D3-87D9-35AD01AD385B}" type="datetime1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09/27/2016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252C20-A62A-4D19-849F-8363BF90138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7067160" y="205920"/>
            <a:ext cx="1927440" cy="443520"/>
          </a:xfrm>
          <a:prstGeom prst="rect">
            <a:avLst/>
          </a:prstGeom>
          <a:ln>
            <a:noFill/>
          </a:ln>
        </p:spPr>
      </p:pic>
      <p:sp>
        <p:nvSpPr>
          <p:cNvPr id="45" name="Line 6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" TargetMode="External"/><Relationship Id="rId2" Type="http://schemas.openxmlformats.org/officeDocument/2006/relationships/hyperlink" Target="http://grepcode.com/snapshot/repository.grepcode.com/java/root/jdk/openjdk/8-b132" TargetMode="External"/><Relationship Id="rId3" Type="http://schemas.openxmlformats.org/officeDocument/2006/relationships/hyperlink" Target="http://grepcode.com/snapshot/repository.grepcode.com/java/root/jdk/openjdk/8-b132" TargetMode="External"/><Relationship Id="rId4" Type="http://schemas.openxmlformats.org/officeDocument/2006/relationships/hyperlink" Target="http://search.maven.org/" TargetMode="External"/><Relationship Id="rId5" Type="http://schemas.openxmlformats.org/officeDocument/2006/relationships/hyperlink" Target="http://search.maven.org/" TargetMode="External"/><Relationship Id="rId6" Type="http://schemas.openxmlformats.org/officeDocument/2006/relationships/hyperlink" Target="https://www.amazon.com/Thinking-Java-4th-Bruce-Eckel/dp/0131872486" TargetMode="External"/><Relationship Id="rId7" Type="http://schemas.openxmlformats.org/officeDocument/2006/relationships/hyperlink" Target="https://www.amazon.com/Thinking-Java-4th-Bruce-Eckel/dp/0131872486" TargetMode="External"/><Relationship Id="rId8" Type="http://schemas.openxmlformats.org/officeDocument/2006/relationships/hyperlink" Target="https://www.amazon.com/Thinking-Java-4th-Bruce-Eckel/dp/0131872486" TargetMode="External"/><Relationship Id="rId9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s://confluence.atlassian.com/doc/setting-the-java_home-variable-in-windows-8895.html" TargetMode="External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s://habrahabr.ru/post/77382/" TargetMode="External"/><Relationship Id="rId3" Type="http://schemas.openxmlformats.org/officeDocument/2006/relationships/hyperlink" Target="https://habrahabr.ru/post/77382/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6520" y="1430280"/>
            <a:ext cx="6231240" cy="16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Java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2280" y="4509360"/>
            <a:ext cx="4353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Сергей Рыбалкин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18400" y="3419280"/>
            <a:ext cx="6431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Основы языка. Часть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000910B-D6D5-4A8E-A606-2CC770C4148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57200" y="1225800"/>
            <a:ext cx="8229240" cy="3566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val =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T();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val = new T(arg1, arg2, ...);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file = new File(“input.txt“);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77613A-CED6-4507-8EE3-12CB6D1DF5C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57200" y="1225800"/>
            <a:ext cx="8229240" cy="400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sub extends Base {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 instance = new Sub();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ApiImpl implements Api {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instance = new ApiImpl();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1897202-90AD-4BD7-8B43-B6DAAB36BE4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@see source/instantiation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Базовый синтаксис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E1CA4DD-D35D-4F70-A53F-FBCEC17A37B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1E9B86-5BA1-4B7C-98E1-BEB77387FED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57200" y="1225800"/>
            <a:ext cx="8229240" cy="300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Всегда что-то может пойти не так.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Нет соединения/ некорректное состояние 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кончилась память/ файл не найден/ ...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AC3A62-AC69-4C41-82C1-FFB61C9E37A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Некоторые проблемы в системе можно починить.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3C68484-B4A7-40F5-B61A-190BD326734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457200" y="1225800"/>
            <a:ext cx="8229240" cy="450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ry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catch (ExceptionType e)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finally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statments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Базовый синтаксис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языка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Формат курса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646439-8622-46A8-A951-D95CC4B1AB3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30760" y="1316520"/>
            <a:ext cx="64314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Primitive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Типы данных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1D0AF7-4EC9-4789-9675-B0E7DD68DDB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8" name="Table 4"/>
          <p:cNvGraphicFramePr/>
          <p:nvPr/>
        </p:nvGraphicFramePr>
        <p:xfrm>
          <a:off x="457200" y="2117160"/>
          <a:ext cx="8121600" cy="2635560"/>
        </p:xfrm>
        <a:graphic>
          <a:graphicData uri="http://schemas.openxmlformats.org/drawingml/2006/table">
            <a:tbl>
              <a:tblPr/>
              <a:tblGrid>
                <a:gridCol w="1353600"/>
                <a:gridCol w="1353600"/>
                <a:gridCol w="1353600"/>
                <a:gridCol w="1353600"/>
                <a:gridCol w="1353600"/>
                <a:gridCol w="1353600"/>
              </a:tblGrid>
              <a:tr h="563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</a:tr>
              <a:tr h="518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boolean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undefined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true/false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-- 1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byte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 byte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-128 – 127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 –  - 1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518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\u0000 – \uffff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float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IEEE 754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-32’768 – 32’767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IEEE 754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9" name="Table 5"/>
          <p:cNvGraphicFramePr/>
          <p:nvPr/>
        </p:nvGraphicFramePr>
        <p:xfrm>
          <a:off x="457200" y="2117160"/>
          <a:ext cx="8121600" cy="2635560"/>
        </p:xfrm>
        <a:graphic>
          <a:graphicData uri="http://schemas.openxmlformats.org/drawingml/2006/table">
            <a:tbl>
              <a:tblPr/>
              <a:tblGrid>
                <a:gridCol w="1353600"/>
                <a:gridCol w="1353600"/>
                <a:gridCol w="1353600"/>
                <a:gridCol w="1353600"/>
                <a:gridCol w="1353600"/>
                <a:gridCol w="1353600"/>
              </a:tblGrid>
              <a:tr h="563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</a:tr>
              <a:tr h="518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boolean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undefined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true/false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</a:tr>
              <a:tr h="518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byte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 byte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-128 – 127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5180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\u0000 – \uffff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float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IEEE 754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-32’768 – 32’767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double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IEEE 754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D9E869-E455-45F0-8CE0-CAC84C7BA9E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72" name="Table 3"/>
          <p:cNvGraphicFramePr/>
          <p:nvPr/>
        </p:nvGraphicFramePr>
        <p:xfrm>
          <a:off x="457200" y="1275480"/>
          <a:ext cx="8229240" cy="2966400"/>
        </p:xfrm>
        <a:graphic>
          <a:graphicData uri="http://schemas.openxmlformats.org/drawingml/2006/table">
            <a:tbl>
              <a:tblPr/>
              <a:tblGrid>
                <a:gridCol w="3298320"/>
                <a:gridCol w="49309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Operator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Assignment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=, +=, *= …^=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Arithmetical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+, -, *, /, 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Relational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&lt;, &gt;, &lt;=, &gt;=, ==, !=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&amp;&amp;, ||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Bitwise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&amp;, |, ^, &gt;&gt;, &lt;&lt;, &gt;&gt;&gt;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++, --, +, -, !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Relational2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instanceof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Основы языка. Часть 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2F96D4-173B-4C27-872B-B8C7842D932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120024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ctr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Отметьтесь на портале.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Выражения и блоки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FA6E90-1F8B-4C51-9C08-04D43B5A9A7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1433160"/>
            <a:ext cx="6219360" cy="2891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value = 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array[0] = 100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("Hello, world!"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result = 1 + 2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if 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value1 == value2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)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"value1 == value2"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Выражения и блоки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FD1B0DE-AE62-4668-9AD6-A6C761FDB35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74920" y="1944720"/>
            <a:ext cx="7992000" cy="2630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commonVariable = 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if (commonVarialbe &gt; -42) { // </a:t>
            </a: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PT Mono"/>
              </a:rPr>
              <a:t>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начало блока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 innerVariable = commonVariable + 1;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System.out.println(String.format(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“Inner variable is %d“,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innerVariable));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 // </a:t>
            </a:r>
            <a:r>
              <a:rPr b="0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PT Mono"/>
              </a:rPr>
              <a:t>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конец блока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а здесь innerVariable уже нет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57200" y="1316520"/>
            <a:ext cx="6431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defines variable 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1316520"/>
            <a:ext cx="6431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– else if – else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Условные операторы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4A3E93-EF9E-49B4-A560-A64230B8B48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70160" y="2066760"/>
            <a:ext cx="45266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(18 == yourAge){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у вас всё хорошо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else if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(yourAge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&gt; 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&amp;&amp; yourAge &lt;= 25){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бывало и лучше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PT Mono"/>
              </a:rPr>
              <a:t>¯\_(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ツ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PT Mono"/>
              </a:rPr>
              <a:t>)_/¯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1316520"/>
            <a:ext cx="6431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 -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Условные операторы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D02674-6B47-4BE8-818B-CC59FEE4B6D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78280" y="2066400"/>
            <a:ext cx="521100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switch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(countOfApple){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case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1: // у нас есть 1 яблоко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case 2: // у нас есть 2 яблока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default: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прочие случаи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1316520"/>
            <a:ext cx="643140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542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expression</a:t>
            </a:r>
            <a:r>
              <a:rPr b="0" lang="en-US" sz="2800" spc="-1" strike="noStrike">
                <a:solidFill>
                  <a:srgbClr val="5542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b="0" lang="en-US" sz="2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542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{ </a:t>
            </a:r>
            <a:r>
              <a:rPr b="0" lang="en-US" sz="2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r>
              <a:rPr b="0" lang="en-US" sz="2800" spc="-1" strike="noStrike">
                <a:solidFill>
                  <a:srgbClr val="5542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} while 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expression</a:t>
            </a:r>
            <a:r>
              <a:rPr b="0" lang="en-US" sz="2800" spc="-1" strike="noStrike">
                <a:solidFill>
                  <a:srgbClr val="5542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542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(initialization; termination; increment)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542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Циклы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E58FFDC-F69A-4CC8-9D97-5FCCA05F2F9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1383840"/>
            <a:ext cx="7134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for (int i = 0; i &lt; numberOfObjects; i++)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iterates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numberOfObjects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times,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if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numberOfObjects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&gt;=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Циклы. for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107E3E-10D0-4C04-B261-731D70589EE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75920" y="3085920"/>
            <a:ext cx="6721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int[] digits = {0, 1, 2, 3, 4, 5, 6, 7, 8, 9}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for (int i : digits 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System.out.println(“Digit: “ + digit);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1137960"/>
            <a:ext cx="8007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IntStream.range(0, 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.forEach(digit -&gt; System.out.println(digit));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Циклы. Для хипстеров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BD3647-5A56-4168-A5A2-E537302CA13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73760" y="2245320"/>
            <a:ext cx="5898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IntStream.range(0, 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.forEach(System.out::println);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457200" y="4397760"/>
            <a:ext cx="528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3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PT Mono"/>
              </a:rPr>
              <a:t>* Java 8, stream, lambda, method 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1898640"/>
            <a:ext cx="846468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int getCountOfApples(List&lt;Integer&gt; boxes,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           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Integer[] numberOfBoxes)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throws Throwable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Integer sumOfApples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for (Integer i : numberOfBoxes)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sumOfApples += boxes.get(i);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return sumOfApples;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92840" y="1313280"/>
            <a:ext cx="8574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signature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method name + argument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DA2B0CE-820B-4888-8E87-E1141904F71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68800" y="1452600"/>
            <a:ext cx="8574840" cy="31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modifier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type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name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getCountOfApples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 list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…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list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Throwable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body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…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E559AE-92D2-4CFB-8795-38518F27159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97800" y="1369440"/>
            <a:ext cx="776988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void sayDigit(int digit){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System.out.println(String.format(“The digit is %d”, digit));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void sayDigit(float digit){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System.out.println(String.format(“The digit is %f”, digit));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Методы. Overload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A56792F-28CB-4534-86FF-B66AC60E873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35040" y="3868200"/>
            <a:ext cx="7263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Перегрузка может осуществляться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только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по набору аргументов.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Java. Зачем?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460D7EE-359A-40CD-87D7-2103FF0D53B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57200" y="1200240"/>
            <a:ext cx="4114800" cy="298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Web services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Databases access application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Highload systems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Low latency systems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Distributed systems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JVM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4754880" y="1188720"/>
            <a:ext cx="4114800" cy="298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CPU bound applications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Hardware-access systems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Базовый синтаксис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языка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Формат курса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DCD77A6-4596-4B90-ACAF-9624204F79F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1352160"/>
            <a:ext cx="64314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Everything is an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Nothing outside of a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2EE93A2-8DA9-4FA4-8099-6E8AACF8B59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74120" y="2516760"/>
            <a:ext cx="60354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 Clazz extends SuperClass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implements YourInterface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private int id;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Clazz() { …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Наследование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787E544-201E-4F8B-B506-DBDBA8AE402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57200" y="1920960"/>
            <a:ext cx="1879200" cy="747000"/>
          </a:xfrm>
          <a:prstGeom prst="rect">
            <a:avLst/>
          </a:prstGeom>
          <a:solidFill>
            <a:schemeClr val="bg1"/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457200" y="3130200"/>
            <a:ext cx="1879200" cy="859320"/>
          </a:xfrm>
          <a:prstGeom prst="rect">
            <a:avLst/>
          </a:prstGeom>
          <a:solidFill>
            <a:schemeClr val="bg1"/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 flipV="1">
            <a:off x="1397160" y="2668320"/>
            <a:ext cx="3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CustomShape 6"/>
          <p:cNvSpPr/>
          <p:nvPr/>
        </p:nvSpPr>
        <p:spPr>
          <a:xfrm>
            <a:off x="3629880" y="1444680"/>
            <a:ext cx="4971960" cy="12232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A{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fields, constructors,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methods and initialize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3629880" y="3130200"/>
            <a:ext cx="4971960" cy="12232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B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extends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A{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fields, constructors,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methods and initialize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554040" y="4451760"/>
            <a:ext cx="168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Отношение </a:t>
            </a:r>
            <a:r>
              <a:rPr b="0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1266480"/>
            <a:ext cx="390600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A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 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A(int i){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this.i = 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int getI(){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return 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Наследование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47A618F-ACB4-4D36-8763-BBEB145F6EF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4052160" y="1266480"/>
            <a:ext cx="4604760" cy="33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 B extends A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 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B(int i){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super(i);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this.i = i / 2;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int getI(){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return this.i;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int getSuperI(){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return super.i;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1316520"/>
            <a:ext cx="6431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java.lang.Object is a superclass for all classes.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Object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477D5BE-E8D3-4A3F-A229-8B44DC7B115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57200" y="1839240"/>
            <a:ext cx="8169840" cy="30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 Object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protected Object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clone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() throws CloneNotSupportedException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boolean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equals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(Object obj)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protected void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finalize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() throws Throwable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final Class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getClass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int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hashCode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() {//some logic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String </a:t>
            </a: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toString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B28834-E791-42B7-ACC2-29ADE0A657E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57200" y="1225800"/>
            <a:ext cx="8667360" cy="35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Human extends Animal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static short AVERAGE_HEIGHT = 170;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static final long COUNT_OF_POPULATION;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static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COUNT_OF_POPULATION = 7_000_000_000;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private int luckyNumber;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private Human(int myLuckyNumber){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this.luckyNumber = myLuckyNumberl;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Human(int[] luckyNumbersCandidats){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this(selectLuckyNumber(luckyNumbersCandidats));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1268640"/>
            <a:ext cx="7634160" cy="32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transient 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marker for non-serializable fields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volatile 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guaranties atomicity of read/write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synchronized 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guaranties that block or method will be synchronized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native 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native code marker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Модификаторы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48CB33C-194F-4248-A4A3-1AC858D6BD0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95120" y="170280"/>
            <a:ext cx="63788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B29F6F-3E9A-45E3-95A4-28D479D7E44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1262160"/>
            <a:ext cx="7134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abstract 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AbstractBird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private int age;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AbstractBird(int age)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this.age = age;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abstract void sayHi();}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new AbstractBird()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 void sayHi()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Абстрактный класс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1324800"/>
            <a:ext cx="64314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class – one superclass.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class – many interfaces.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Интерфейсы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120A94B-338B-4B71-B565-CBD6EE5741B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57200" y="2462400"/>
            <a:ext cx="74631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B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extends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implements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Writable, Readable, Mutable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// payload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1294920"/>
            <a:ext cx="7134840" cy="28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interface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Talking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void sayHello();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default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void sayHi(){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System.out.println(“Hi!”);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class Parrot implements Talking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void sayHello(){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System.out.println(“Hello!”);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3600" indent="-269640">
              <a:lnSpc>
                <a:spcPct val="100000"/>
              </a:lnSpc>
              <a:buClr>
                <a:srgbClr val="808080"/>
              </a:buClr>
              <a:buFont typeface="Calibri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PT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Интерфейсы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DEB03E0-248C-4E4A-871C-5206F467C0E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Базовый синтаксис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E0F73E5-E753-4F7F-AD13-08D97113A85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5AF99A-4B6B-4E83-AD41-4D58F833C1C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260" name="Table 3"/>
          <p:cNvGraphicFramePr/>
          <p:nvPr/>
        </p:nvGraphicFramePr>
        <p:xfrm>
          <a:off x="755640" y="1442520"/>
          <a:ext cx="7213320" cy="2971440"/>
        </p:xfrm>
        <a:graphic>
          <a:graphicData uri="http://schemas.openxmlformats.org/drawingml/2006/table">
            <a:tbl>
              <a:tblPr/>
              <a:tblGrid>
                <a:gridCol w="2404440"/>
                <a:gridCol w="2404440"/>
                <a:gridCol w="2404440"/>
              </a:tblGrid>
              <a:tr h="594360">
                <a:tc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Abstract class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403152"/>
                    </a:solidFill>
                  </a:tcPr>
                </a:tc>
              </a:tr>
              <a:tr h="594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Inheritance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implement many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extend 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594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Fields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public static only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limits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594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Access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modifiers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public only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abstract private methods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  <a:tr h="5943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Constructor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constructors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limits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3F79E9-9B2E-4781-BA73-083AB058F99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00320" y="1245600"/>
            <a:ext cx="83437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documentation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https://docs.oracle.com/javase/8/docs/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JDK internals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://grepcode.com/snapshot/repository.grepcode.com/java/root/jdk/openjdk/8-b132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 package storage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http://search.maven.org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Thinking in 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https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://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www.amazon.com/Thinking-Java-4th-Bruce-Eckel/dp/0131872486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6520" y="1607400"/>
            <a:ext cx="6231240" cy="16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Спасибо</a:t>
            </a: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b="0" lang="en-US" sz="5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за внимание!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6520" y="3724560"/>
            <a:ext cx="43531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Сергей Рыбалкин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s.rybalkin@corp.mail.ru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Setup. Java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2CE2457-973C-4B10-9FE4-FF316E39ECF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457200" y="1325160"/>
            <a:ext cx="7321320" cy="32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http://www.oracle.com/technetwork/java/javase/downloads/jdk8-downloads-2133151.html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</a:t>
            </a:r>
            <a:r>
              <a:rPr b="0" lang="en-US" sz="1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JAVA_HOME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edit system variable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https://confluence.atlassian.com/doc/setting-the-java_home-variable-in-windows-8895.html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nano ~./ bash_profile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export JAVA_HOME $(`/usr/libexec/java_home`)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--version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Setup. Maven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E424764-E6D8-474C-8650-5C09286B74C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57200" y="1172880"/>
            <a:ext cx="7321320" cy="39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http://www.oracle.com/technetwork/java/javase/downloads/jdk8-downloads-2133151.html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</a:t>
            </a:r>
            <a:r>
              <a:rPr b="0" lang="en-US" sz="1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MAVEN_HOME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b="0" lang="en-US" sz="18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M2_HOME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edit system variable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nano ~./ bash_profile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export M2_HOME =  your path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or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brew install maven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mvn –version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https://habrahabr.ru/post/77382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flipH="1">
            <a:off x="456480" y="39978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 flipH="1">
            <a:off x="456480" y="305100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Базовый синтаксис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 flipH="1">
            <a:off x="456480" y="2099160"/>
            <a:ext cx="822924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 flipH="1">
            <a:off x="456480" y="1167840"/>
            <a:ext cx="8229240" cy="91440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Инстанцирование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 лекции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BDCFE8F-CF05-46C6-8906-9F243CC22F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65240" y="30430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159120" y="210528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>
            <a:off x="159120" y="11646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>
            <a:off x="165240" y="3985200"/>
            <a:ext cx="590040" cy="91872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22E980-A19E-49F7-949D-C3190FC1AC7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225800"/>
            <a:ext cx="8229240" cy="335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Override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позволяет классу наследнику предоставлять реализацию метода, ранее описанного или задекларированного в базовом классе или интерфейсе.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@Override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605C089-6C3A-4037-8CA8-CB90EF12C56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57200" y="1225800"/>
            <a:ext cx="8229240" cy="2984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позволяет классу иметь несколько методов с одинаковым именем и разным набором параметров.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Методы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A8AFB4E-80A9-45C7-A231-2770AE1A5E1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57200" y="1225800"/>
            <a:ext cx="8229240" cy="2986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Override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выбор исполняемого метода осуществляется на этапе исполнения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Overload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— выбор осуществляется в момент компиляции.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6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Классы. Enum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F5380D4-5D2F-4F44-BD95-59CBF06986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57200" y="1225800"/>
            <a:ext cx="8229240" cy="350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 Gender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MALE,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FEMALE,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inheritance.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implement interfaces.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Application>LibreOffice/5.2.1.2$MacOSX_X86_64 LibreOffice_project/31dd62db80d4e60af04904455ec9c9219178d620</Application>
  <Words>1352</Words>
  <Paragraphs>475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2016-07-12T08:56:22Z</dcterms:created>
  <dc:creator>Никита Биржаков</dc:creator>
  <dc:description/>
  <dc:language>en-US</dc:language>
  <cp:lastModifiedBy/>
  <dcterms:modified xsi:type="dcterms:W3CDTF">2016-09-27T14:32:42Z</dcterms:modified>
  <cp:revision>101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