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6" r:id="rId13"/>
    <p:sldId id="266" r:id="rId14"/>
    <p:sldId id="309" r:id="rId15"/>
    <p:sldId id="267" r:id="rId16"/>
    <p:sldId id="268" r:id="rId17"/>
    <p:sldId id="269" r:id="rId18"/>
    <p:sldId id="305" r:id="rId19"/>
    <p:sldId id="308" r:id="rId20"/>
    <p:sldId id="307" r:id="rId21"/>
    <p:sldId id="310" r:id="rId22"/>
    <p:sldId id="271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21" r:id="rId31"/>
    <p:sldId id="322" r:id="rId32"/>
    <p:sldId id="326" r:id="rId33"/>
    <p:sldId id="272" r:id="rId34"/>
    <p:sldId id="324" r:id="rId35"/>
    <p:sldId id="327" r:id="rId36"/>
    <p:sldId id="328" r:id="rId37"/>
    <p:sldId id="325" r:id="rId38"/>
    <p:sldId id="329" r:id="rId39"/>
    <p:sldId id="330" r:id="rId40"/>
    <p:sldId id="331" r:id="rId41"/>
    <p:sldId id="274" r:id="rId42"/>
    <p:sldId id="332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  <p:sldId id="286" r:id="rId55"/>
    <p:sldId id="287" r:id="rId56"/>
    <p:sldId id="288" r:id="rId57"/>
    <p:sldId id="289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97" r:id="rId66"/>
    <p:sldId id="298" r:id="rId67"/>
    <p:sldId id="299" r:id="rId68"/>
    <p:sldId id="300" r:id="rId69"/>
    <p:sldId id="301" r:id="rId70"/>
    <p:sldId id="302" r:id="rId71"/>
    <p:sldId id="303" r:id="rId72"/>
    <p:sldId id="304" r:id="rId7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0F7"/>
    <a:srgbClr val="978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4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D1656A6-7896-487C-A077-750DD5342B2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6903C4-C1AE-413C-BB27-3AFD255C259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F02D1DC-2727-4B1A-8465-8E490AC27A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9DF4036-25FC-4709-BCB7-E47D30705A6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856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9DF4036-25FC-4709-BCB7-E47D30705A6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25B89FC-EFE6-497B-9B50-84CCD01E616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225A751-D6FE-4A4C-94A3-C0AB2ED09BC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Рисунок 7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Рисунок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608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/>
          <p:nvPr/>
        </p:nvPicPr>
        <p:blipFill>
          <a:blip r:embed="rId14"/>
          <a:stretch/>
        </p:blipFill>
        <p:spPr>
          <a:xfrm>
            <a:off x="7067160" y="205920"/>
            <a:ext cx="1927080" cy="443160"/>
          </a:xfrm>
          <a:prstGeom prst="rect">
            <a:avLst/>
          </a:prstGeom>
          <a:ln>
            <a:noFill/>
          </a:ln>
        </p:spPr>
      </p:pic>
      <p:sp>
        <p:nvSpPr>
          <p:cNvPr id="37" name="Line 1"/>
          <p:cNvSpPr/>
          <p:nvPr/>
        </p:nvSpPr>
        <p:spPr>
          <a:xfrm>
            <a:off x="0" y="914400"/>
            <a:ext cx="9144000" cy="36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141160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6520" y="1430280"/>
            <a:ext cx="6230880" cy="16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Java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12280" y="4509360"/>
            <a:ext cx="43527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Сергей Рыбалкин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518400" y="3419280"/>
            <a:ext cx="6431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Collections, Reflection, 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Random access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EA82245-09BC-4E00-9F2D-4F5C24D61A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RandomAccess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Marker interface.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Indicate that List support fast (generally constant time) random access.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generics algorithms.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List. Implementations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FA5B0CF-360E-44FF-82A8-86111F564A6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52176" y="1225800"/>
            <a:ext cx="324499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ArratList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CopyOnWriteArrayList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LinkedList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@Deprecated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0952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94B12B8-35D4-4C29-9FAA-65C1811EB7D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class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ArrayList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&lt;E&gt;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implements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List&lt;E&gt;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Also: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extends 	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AbstractList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&lt;E&gt;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RandomAccess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Cloneable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Serializable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a Dynamic array.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Рисунок 126"/>
          <p:cNvPicPr/>
          <p:nvPr/>
        </p:nvPicPr>
        <p:blipFill>
          <a:blip r:embed="rId2"/>
          <a:stretch/>
        </p:blipFill>
        <p:spPr>
          <a:xfrm>
            <a:off x="548640" y="3562350"/>
            <a:ext cx="4013836" cy="82677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94B12B8-35D4-4C29-9FAA-65C1811EB7D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Рисунок 126"/>
          <p:cNvPicPr/>
          <p:nvPr/>
        </p:nvPicPr>
        <p:blipFill>
          <a:blip r:embed="rId2"/>
          <a:stretch/>
        </p:blipFill>
        <p:spPr>
          <a:xfrm>
            <a:off x="457199" y="1400175"/>
            <a:ext cx="5619751" cy="11506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0302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ArrayList. Complexity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FA5B0CF-360E-44FF-82A8-86111F564A6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17100"/>
              </p:ext>
            </p:extLst>
          </p:nvPr>
        </p:nvGraphicFramePr>
        <p:xfrm>
          <a:off x="457200" y="1583957"/>
          <a:ext cx="6768295" cy="10815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53659">
                  <a:extLst>
                    <a:ext uri="{9D8B030D-6E8A-4147-A177-3AD203B41FA5}">
                      <a16:colId xmlns:a16="http://schemas.microsoft.com/office/drawing/2014/main" val="3812336528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628979351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070267192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125798267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2791817471"/>
                    </a:ext>
                  </a:extLst>
                </a:gridCol>
              </a:tblGrid>
              <a:tr h="563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remove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4593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 *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2352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CopyOnWriteArrayList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5E1A77B-71F3-43DA-8D2D-9D0231510D8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class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CopyOnWriteArrayList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&lt;E&gt;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implements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List&lt;E&gt; 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Also: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RandomAccess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Cloneable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Serializable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thread-safe variant of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CopyOnWriteArrayList. Complexity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46B2BF0-8610-4991-8069-9B3E9EEF65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95174"/>
              </p:ext>
            </p:extLst>
          </p:nvPr>
        </p:nvGraphicFramePr>
        <p:xfrm>
          <a:off x="457200" y="1583957"/>
          <a:ext cx="6768295" cy="10815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53659">
                  <a:extLst>
                    <a:ext uri="{9D8B030D-6E8A-4147-A177-3AD203B41FA5}">
                      <a16:colId xmlns:a16="http://schemas.microsoft.com/office/drawing/2014/main" val="3812336528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628979351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070267192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125798267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2791817471"/>
                    </a:ext>
                  </a:extLst>
                </a:gridCol>
              </a:tblGrid>
              <a:tr h="563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remove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4593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2352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5E1A77B-71F3-43DA-8D2D-9D0231510D8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class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LinkedList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&lt;E&gt;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implements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List&lt;E&gt; 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Also: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Implements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Deque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&lt;E&gt;,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Cloneable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Serializable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Doubly-linked list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30101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5E1A77B-71F3-43DA-8D2D-9D0231510D8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0867"/>
            <a:ext cx="6998663" cy="16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778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</a:t>
            </a: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en-US" sz="36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Complexity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46B2BF0-8610-4991-8069-9B3E9EEF65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4036"/>
              </p:ext>
            </p:extLst>
          </p:nvPr>
        </p:nvGraphicFramePr>
        <p:xfrm>
          <a:off x="457200" y="1583957"/>
          <a:ext cx="6768295" cy="10815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53659">
                  <a:extLst>
                    <a:ext uri="{9D8B030D-6E8A-4147-A177-3AD203B41FA5}">
                      <a16:colId xmlns:a16="http://schemas.microsoft.com/office/drawing/2014/main" val="3812336528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628979351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070267192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125798267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2791817471"/>
                    </a:ext>
                  </a:extLst>
                </a:gridCol>
              </a:tblGrid>
              <a:tr h="563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remove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4593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2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6171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Collections, Reflection, 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3D37CBA-B929-432D-B468-B995A495481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57200" y="120024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lnSpc>
                <a:spcPct val="15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Отметьтесь на портале.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5E1A77B-71F3-43DA-8D2D-9D0231510D8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Set&lt;E&gt;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implements Collection&lt;E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&gt; 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collection that contains </a:t>
            </a:r>
            <a:r>
              <a:rPr lang="en-US" sz="1800" b="0" strike="noStrike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duplicate elements</a:t>
            </a:r>
            <a:endParaRPr lang="en-US" sz="1800" b="0" strike="noStrike" spc="-1" dirty="0" smtClean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412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Duplicate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check?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Duplicate elements. Formal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For each A != B in Set&lt;E&gt; </a:t>
            </a:r>
          </a:p>
          <a:p>
            <a:pPr>
              <a:lnSpc>
                <a:spcPct val="100000"/>
              </a:lnSpc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A.equals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(B) == false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What about </a:t>
            </a:r>
            <a:r>
              <a:rPr lang="en-US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null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?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417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Duplicate elements. Formal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What about </a:t>
            </a:r>
            <a:r>
              <a:rPr lang="en-US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null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?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At most </a:t>
            </a:r>
            <a:r>
              <a:rPr lang="en-US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one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null element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590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Set. Restrictions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Care about </a:t>
            </a:r>
            <a:r>
              <a:rPr lang="en-US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mutable objects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!</a:t>
            </a:r>
          </a:p>
          <a:p>
            <a:pPr>
              <a:lnSpc>
                <a:spcPct val="100000"/>
              </a:lnSpc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The behavior of set is not specified if changes in object affects comparison.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830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Set.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HashSet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LinkedHashSet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EnumSet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TreeSet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CopyOnWriteArraySet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5834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HashSet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class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HashSet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&lt;E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&gt;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implements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Set&lt;E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&gt; 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Also: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extends 	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AbstractSet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Implements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Cloneable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Serializable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hashCode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metters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Object::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hashCode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():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5186042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HashSet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5800"/>
            <a:ext cx="25717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595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 contract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objects a and b: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a.equals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(b) =&gt;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a.hashCode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 ==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b.hashCode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if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a.hashCode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 ==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b.hashCode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      a may be not equal b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a.hashcode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is the same during object lifetime</a:t>
            </a:r>
          </a:p>
        </p:txBody>
      </p:sp>
    </p:spTree>
    <p:extLst>
      <p:ext uri="{BB962C8B-B14F-4D97-AF65-F5344CB8AC3E}">
        <p14:creationId xmlns:p14="http://schemas.microsoft.com/office/powerpoint/2010/main" val="3791206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HashSet</a:t>
            </a: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en-US" sz="36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Complexity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46B2BF0-8610-4991-8069-9B3E9EEF65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90933"/>
              </p:ext>
            </p:extLst>
          </p:nvPr>
        </p:nvGraphicFramePr>
        <p:xfrm>
          <a:off x="457200" y="1583957"/>
          <a:ext cx="4060977" cy="10815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53659">
                  <a:extLst>
                    <a:ext uri="{9D8B030D-6E8A-4147-A177-3AD203B41FA5}">
                      <a16:colId xmlns:a16="http://schemas.microsoft.com/office/drawing/2014/main" val="3812336528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628979351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2791817471"/>
                    </a:ext>
                  </a:extLst>
                </a:gridCol>
              </a:tblGrid>
              <a:tr h="563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remove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4593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2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130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???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???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01A64C6-B587-42F1-B436-82289679B8B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TreeSet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class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HashSet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&lt;E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&gt;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implements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Set&lt;E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&gt; 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Also: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extends 	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AbstractSet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Implements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SortedSet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&lt;E&gt;,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NavigableSet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&lt;E&gt;,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Cloneable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Serializable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ordering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metters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986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TreeSet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5800"/>
            <a:ext cx="3686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07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Comparator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88A538-1004-44A8-9B72-C4F7AF7D06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Functional  interface Comparator&lt;T&gt;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err="1" smtClean="0">
                <a:latin typeface="PT Mono"/>
                <a:cs typeface="Courier New" panose="02070309020205020404" pitchFamily="49" charset="0"/>
              </a:rPr>
              <a:t>static</a:t>
            </a:r>
            <a:r>
              <a:rPr lang="ru-RU" altLang="ru-RU" sz="2400" dirty="0" smtClean="0">
                <a:latin typeface="PT Mono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latin typeface="PT Mono"/>
                <a:cs typeface="Courier New" panose="02070309020205020404" pitchFamily="49" charset="0"/>
              </a:rPr>
              <a:t>Comparator</a:t>
            </a:r>
            <a:r>
              <a:rPr lang="ru-RU" altLang="ru-RU" sz="2400" dirty="0">
                <a:latin typeface="PT Mono"/>
                <a:cs typeface="Courier New" panose="02070309020205020404" pitchFamily="49" charset="0"/>
              </a:rPr>
              <a:t>&lt;</a:t>
            </a:r>
            <a:r>
              <a:rPr lang="ru-RU" altLang="ru-RU" sz="2400" dirty="0" err="1">
                <a:latin typeface="PT Mono"/>
                <a:cs typeface="Courier New" panose="02070309020205020404" pitchFamily="49" charset="0"/>
              </a:rPr>
              <a:t>Integer</a:t>
            </a:r>
            <a:r>
              <a:rPr lang="ru-RU" altLang="ru-RU" sz="2400" dirty="0">
                <a:latin typeface="PT Mono"/>
                <a:cs typeface="Courier New" panose="02070309020205020404" pitchFamily="49" charset="0"/>
              </a:rPr>
              <a:t>&gt; </a:t>
            </a:r>
            <a:r>
              <a:rPr lang="ru-RU" altLang="ru-RU" sz="2400" i="1" dirty="0" err="1">
                <a:latin typeface="PT Mono"/>
                <a:cs typeface="Courier New" panose="02070309020205020404" pitchFamily="49" charset="0"/>
              </a:rPr>
              <a:t>intComparator</a:t>
            </a:r>
            <a:r>
              <a:rPr lang="ru-RU" altLang="ru-RU" sz="2400" i="1" dirty="0">
                <a:latin typeface="PT Mono"/>
                <a:cs typeface="Courier New" panose="02070309020205020404" pitchFamily="49" charset="0"/>
              </a:rPr>
              <a:t> </a:t>
            </a:r>
            <a:r>
              <a:rPr lang="ru-RU" altLang="ru-RU" sz="2400" dirty="0" smtClean="0">
                <a:latin typeface="PT Mono"/>
                <a:cs typeface="Courier New" panose="02070309020205020404" pitchFamily="49" charset="0"/>
              </a:rPr>
              <a:t>=</a:t>
            </a: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latin typeface="PT Mono"/>
                <a:cs typeface="Courier New" panose="02070309020205020404" pitchFamily="49" charset="0"/>
              </a:rPr>
              <a:t>	</a:t>
            </a: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		</a:t>
            </a:r>
            <a:r>
              <a:rPr lang="ru-RU" altLang="ru-RU" sz="2400" dirty="0" smtClean="0">
                <a:latin typeface="PT Mono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latin typeface="PT Mono"/>
                <a:cs typeface="Courier New" panose="02070309020205020404" pitchFamily="49" charset="0"/>
              </a:rPr>
              <a:t>(o1, o2) -&gt; o1 - o2;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PT Mono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Comparable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88A538-1004-44A8-9B72-C4F7AF7D06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Functional  interface Comparable&lt;T&gt;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public </a:t>
            </a: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int</a:t>
            </a: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 </a:t>
            </a:r>
            <a:r>
              <a:rPr lang="en-US" altLang="ru-RU" sz="2400" i="1" dirty="0" err="1" smtClean="0">
                <a:latin typeface="PT Mono"/>
                <a:cs typeface="Courier New" panose="02070309020205020404" pitchFamily="49" charset="0"/>
              </a:rPr>
              <a:t>compareTo</a:t>
            </a:r>
            <a:r>
              <a:rPr lang="en-US" altLang="ru-RU" sz="2400" i="1" dirty="0" smtClean="0">
                <a:latin typeface="PT Mono"/>
                <a:cs typeface="Courier New" panose="02070309020205020404" pitchFamily="49" charset="0"/>
              </a:rPr>
              <a:t>(T o)</a:t>
            </a:r>
            <a:r>
              <a:rPr lang="ru-RU" altLang="ru-RU" sz="2400" i="1" dirty="0" smtClean="0">
                <a:latin typeface="PT Mono"/>
                <a:cs typeface="Courier New" panose="02070309020205020404" pitchFamily="49" charset="0"/>
              </a:rPr>
              <a:t> </a:t>
            </a:r>
            <a:r>
              <a:rPr lang="en-US" altLang="ru-RU" sz="2400" dirty="0">
                <a:latin typeface="PT Mono"/>
                <a:cs typeface="Courier New" panose="02070309020205020404" pitchFamily="49" charset="0"/>
              </a:rPr>
              <a:t>{</a:t>
            </a: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	return </a:t>
            </a: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this.field</a:t>
            </a: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 – </a:t>
            </a: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o.field</a:t>
            </a: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}	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90806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compareTo</a:t>
            </a: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&amp; equals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88A538-1004-44A8-9B72-C4F7AF7D06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Any type of contract?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816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ompareTo</a:t>
            </a: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&amp; equals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88A538-1004-44A8-9B72-C4F7AF7D06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a.equals</a:t>
            </a: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(b) == true =&gt; </a:t>
            </a: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a.compareTo</a:t>
            </a: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(b) == 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What about null?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91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TreeSet</a:t>
            </a: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en-US" sz="36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Complexity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46B2BF0-8610-4991-8069-9B3E9EEF65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05813"/>
              </p:ext>
            </p:extLst>
          </p:nvPr>
        </p:nvGraphicFramePr>
        <p:xfrm>
          <a:off x="457200" y="1583957"/>
          <a:ext cx="4060977" cy="10815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53659">
                  <a:extLst>
                    <a:ext uri="{9D8B030D-6E8A-4147-A177-3AD203B41FA5}">
                      <a16:colId xmlns:a16="http://schemas.microsoft.com/office/drawing/2014/main" val="3812336528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628979351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2791817471"/>
                    </a:ext>
                  </a:extLst>
                </a:gridCol>
              </a:tblGrid>
              <a:tr h="563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remove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4593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O(log(n))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O(log(n))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O(log(n))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2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7150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???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???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B9EC2D8-9200-4483-B4D3-C8F90224A1D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608466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interface Map&lt;K, V&gt;</a:t>
            </a:r>
          </a:p>
          <a:p>
            <a:pPr>
              <a:lnSpc>
                <a:spcPct val="100000"/>
              </a:lnSpc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object that maps keys to values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Cannot contain duplicate keys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key map to at most one value</a:t>
            </a: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55353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boolean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2400" b="0" strike="noStrike" spc="-1" dirty="0" err="1" smtClean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containsKey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(Object key);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V </a:t>
            </a:r>
            <a:r>
              <a:rPr lang="en-US" sz="2400" b="0" strike="noStrike" spc="-1" dirty="0" smtClean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get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(Object key);</a:t>
            </a: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V </a:t>
            </a:r>
            <a:r>
              <a:rPr lang="en-US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put</a:t>
            </a: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PT Mono"/>
              </a:rPr>
              <a:t>(K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key, V value);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V </a:t>
            </a:r>
            <a:r>
              <a:rPr lang="en-US" sz="2400" b="0" strike="noStrike" spc="-1" dirty="0" smtClean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remove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(Object key);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38146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???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???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978BBE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41FA633-F206-42CB-B773-16B053FDB53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Why, Map?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7B36ADC-5EB0-45E1-9521-9B980856216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Ну реально, почему не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Collection.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Why, Map?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7B36ADC-5EB0-45E1-9521-9B980856216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From official FAQ: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&gt;&gt; </a:t>
            </a:r>
            <a:r>
              <a:rPr lang="en-US" dirty="0">
                <a:latin typeface="Calibri" panose="020F0502020204030204" pitchFamily="34" charset="0"/>
              </a:rPr>
              <a:t>This was by </a:t>
            </a:r>
            <a:r>
              <a:rPr lang="en-US" dirty="0" smtClean="0">
                <a:latin typeface="Calibri" panose="020F0502020204030204" pitchFamily="34" charset="0"/>
              </a:rPr>
              <a:t>design.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&gt;&gt; </a:t>
            </a:r>
            <a:r>
              <a:rPr lang="en-US" dirty="0">
                <a:latin typeface="Calibri" panose="020F0502020204030204" pitchFamily="34" charset="0"/>
              </a:rPr>
              <a:t>We feel that mappings are not collections and collections are not mappings. 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&gt;&gt; </a:t>
            </a:r>
            <a:r>
              <a:rPr lang="en-US" dirty="0">
                <a:latin typeface="Calibri" panose="020F0502020204030204" pitchFamily="34" charset="0"/>
              </a:rPr>
              <a:t>If a Map is a Collection, what are the elements? 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01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Git. Pull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E54E836-8C4E-4948-80B0-760D46D7DA6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 pull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Затягивает изменения из удаленной ветки в локальную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Git. Status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E06A37C-F773-4BC3-90A2-EBFC5943E06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 status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Отображает изменения в локальном репозитории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Git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0313BDC-6E8B-454D-A627-2FB851E4863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Полная документация: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https://git-scm.com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Почитать: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https://habrahabr.ru/post/141160/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Исключения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Классы. Инстанцирование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Система контроля версий. Git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B9EC2D8-9200-4483-B4D3-C8F90224A1D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1C21446-1F44-45ED-8457-72B7967FE44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Override</a:t>
            </a: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— позволяет классу наследнику предоставлять реализацию метода, ранее описанного или задекларированного в базовом классе или интерфейсе.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@Override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828AC45-A241-421D-85E4-8B8DC726114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57200" y="122580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Overload</a:t>
            </a: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— позволяет классу иметь несколько методов с одинаковым именем и разным набором параметров.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Классы. Методы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EEAC544-39B6-45CA-8437-300396198F0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57200" y="1225800"/>
            <a:ext cx="8228880" cy="29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Override</a:t>
            </a: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— выбор исполняемого метода осуществляется на этапе исполнения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Overload</a:t>
            </a: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— выбор осуществляется в момент компиляции.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Классы. Enum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19CF204-D77E-4504-BA29-5C2634C604E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457200" y="1225800"/>
            <a:ext cx="8228880" cy="350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enum Gender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MALE,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FEMALE,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OTHER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Нет наследования.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Могут реализовывать интерфейсы.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Iterator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Iterator&lt;E&gt;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boolean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hasNext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E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next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default void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remove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throw new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UnsupportedOperationException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("remove");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Классы. Инстанцирование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D1A9E19-1F06-4A38-886B-86D62C97B3C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57200" y="1225800"/>
            <a:ext cx="8228880" cy="356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T val = new T();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T val = new T(arg1, arg2, ...);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Например,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File file = new File(“input.txt“);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Классы. Инстанцирование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108E678-589F-4BD6-A64E-9C9C550293E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457200" y="1225800"/>
            <a:ext cx="8228880" cy="400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class sub extends Base {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Base instance = new Sub();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class ApiImpl implements Api {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Api instance = new ApiImpl();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Классы. Инстанцирование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8FA88F5-7200-4D71-BFE6-4D43D6EE3A1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457200" y="122580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@see ru.atom.samples.instantiation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Классы. Primitive types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AFD368C-E675-415F-A87B-A0D19BCC1C3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613080" y="378936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immutable types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boxing / unboxing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Picture 2"/>
          <p:cNvPicPr/>
          <p:nvPr/>
        </p:nvPicPr>
        <p:blipFill>
          <a:blip r:embed="rId2"/>
          <a:stretch/>
        </p:blipFill>
        <p:spPr>
          <a:xfrm>
            <a:off x="613080" y="1297440"/>
            <a:ext cx="5190840" cy="223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Исключения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Классы. Инстанцирование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Система контроля версий. Git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9E40E90-2B13-4812-A852-CD9A5897E50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Исключения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8C988B6-BA20-455F-AC23-ED65ED8A258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57200" y="1225800"/>
            <a:ext cx="8228880" cy="300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Всегда что-то может пойти не так.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Нет соединения/ некорректное состояние 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кончилась память/ файл не найден/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Исключения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DADAB89-4A87-435D-B153-118BC7CDE43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57200" y="122580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Некоторые проблемы в системе можно починить.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Исключения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9362C92-0778-4A7C-BD1D-1A4B896CAA7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Picture 2"/>
          <p:cNvPicPr/>
          <p:nvPr/>
        </p:nvPicPr>
        <p:blipFill>
          <a:blip r:embed="rId2"/>
          <a:stretch/>
        </p:blipFill>
        <p:spPr>
          <a:xfrm>
            <a:off x="752040" y="1404000"/>
            <a:ext cx="3809520" cy="2990520"/>
          </a:xfrm>
          <a:prstGeom prst="rect">
            <a:avLst/>
          </a:prstGeom>
          <a:ln>
            <a:noFill/>
          </a:ln>
        </p:spPr>
      </p:pic>
      <p:sp>
        <p:nvSpPr>
          <p:cNvPr id="217" name="CustomShape 3"/>
          <p:cNvSpPr/>
          <p:nvPr/>
        </p:nvSpPr>
        <p:spPr>
          <a:xfrm>
            <a:off x="5068800" y="1517400"/>
            <a:ext cx="3047760" cy="28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Throwable(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     String message,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     Throwable cause)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getStackTrace()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getMessage()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getCause()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Исключения. Обработка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951DC0E-34BD-4D1E-9D61-7F2A0713B96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try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statements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} catch (ExceptionType e)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statements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} finally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statments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Исключения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811A3DD-9631-4376-9547-F541AD13C342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@see ru.atom.samples.exception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Iterable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94E0D2F-4F20-4204-B5A7-FF91A68E3AF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Iterable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&lt;T&gt;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Iterator&lt;T&gt; iterator();</a:t>
            </a: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E next();</a:t>
            </a: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default void </a:t>
            </a:r>
            <a:r>
              <a:rPr lang="en-US" dirty="0" err="1"/>
              <a:t>forEach</a:t>
            </a:r>
            <a:r>
              <a:rPr lang="en-US" dirty="0"/>
              <a:t>(Consumer&lt;? super T&gt; action) {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dirty="0"/>
              <a:t>    </a:t>
            </a:r>
            <a:r>
              <a:rPr lang="en-US" dirty="0" smtClean="0"/>
              <a:t>    </a:t>
            </a:r>
            <a:r>
              <a:rPr lang="en-US" dirty="0" err="1" smtClean="0"/>
              <a:t>Objects.requireNonNull</a:t>
            </a:r>
            <a:r>
              <a:rPr lang="en-US" dirty="0" smtClean="0"/>
              <a:t>(action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dirty="0" smtClean="0"/>
              <a:t>        </a:t>
            </a:r>
            <a:r>
              <a:rPr lang="en-US" dirty="0"/>
              <a:t>for (T t: this) {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dirty="0"/>
              <a:t>    </a:t>
            </a:r>
            <a:r>
              <a:rPr lang="en-US" dirty="0" smtClean="0"/>
              <a:t>        </a:t>
            </a:r>
            <a:r>
              <a:rPr lang="en-US" dirty="0" err="1"/>
              <a:t>action.accept</a:t>
            </a:r>
            <a:r>
              <a:rPr lang="en-US" dirty="0"/>
              <a:t>(t);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dirty="0"/>
              <a:t>    </a:t>
            </a:r>
            <a:r>
              <a:rPr lang="en-US" dirty="0" smtClean="0"/>
              <a:t>    }</a:t>
            </a:r>
            <a:endParaRPr lang="en-US" dirty="0"/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dirty="0" smtClean="0"/>
              <a:t>    }</a:t>
            </a:r>
            <a:endParaRPr lang="en-US" dirty="0"/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Исключения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Классы. Инстанцирование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Система контроля версий. Git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0588715-778D-49B5-A1F9-F541373E3F6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F7D2FF2-6D77-45D1-864F-76196DA2F77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40315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Позволяют реализовывать обобщенные алгоритмы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315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Обеспечивают безопасное приведение типов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315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Убирают из кода явные приведения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315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Обрабатываются в compile time. В runtime отсутствуют*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Generics. Class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C927358-3552-4BBD-893A-028BF7F2E9B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class Box&lt;T&gt;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private T 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public void set(T t)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    this. t = t;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public T get()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     return t;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Generics. Class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77715B9-5407-4F51-A121-223C647C5D7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class Clazz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public &lt;T&gt; void foo(T t)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    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Generics. Buzzwords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4684692-461A-4BCA-B2A3-5F051DC983D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Wildcards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Type bounds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Type erasure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Bridge method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Raw-type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Generics. Ограничения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F785C4E-E25A-4778-8695-BCFCF649729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&lt;T extends A &amp; B &amp; C&gt;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&lt;? extends A&gt; - wildcard с ограничениями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&lt;? super A&gt; - wildcard с ограничениями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&lt;?&gt; - wildcard без ограничений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Class&lt;Object&gt; не является предком Class&lt;Integer&gt;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2CE818E-4D65-49B2-8918-26F2FE252D2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@see ru.atom.samples.generics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Основы языка. Часть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3D1538-B398-4967-9C52-04C94D17D91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57200" y="120024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lnSpc>
                <a:spcPct val="15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Оставьте отзыв.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6520" y="1607400"/>
            <a:ext cx="6230880" cy="16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Спасибо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за внимание!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06520" y="3724560"/>
            <a:ext cx="4352760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Сергей Рыбалкин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s.rybalkin@corp.mail.ru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MVC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ED6FCEE-4246-4153-9F61-638F7204660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457200" y="1172880"/>
            <a:ext cx="7320960" cy="39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2"/>
          <p:cNvPicPr/>
          <p:nvPr/>
        </p:nvPicPr>
        <p:blipFill>
          <a:blip r:embed="rId2"/>
          <a:stretch/>
        </p:blipFill>
        <p:spPr>
          <a:xfrm>
            <a:off x="457200" y="1172880"/>
            <a:ext cx="6381360" cy="333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BDA2ED4-3BA3-48D5-96ED-3C747360FDA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Collection&lt;E&gt; extends 							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Iterable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&lt;E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boolean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contains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(Object o)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boolean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add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(E e);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boolean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remove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(Object o);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Iterator&lt;E&gt;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iterator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size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JSON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279764E-D49A-44E6-AAC8-4644F5B0DB4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457200" y="1325160"/>
            <a:ext cx="7320960" cy="32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4" name="Рисунок 4"/>
          <p:cNvPicPr/>
          <p:nvPr/>
        </p:nvPicPr>
        <p:blipFill>
          <a:blip r:embed="rId2"/>
          <a:stretch/>
        </p:blipFill>
        <p:spPr>
          <a:xfrm>
            <a:off x="527760" y="991080"/>
            <a:ext cx="2440440" cy="404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A2CF2DF-90FA-4007-8357-DB3C6717064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457200" y="1172880"/>
            <a:ext cx="7320960" cy="39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4"/>
          <p:cNvSpPr/>
          <p:nvPr/>
        </p:nvSpPr>
        <p:spPr>
          <a:xfrm>
            <a:off x="483840" y="1172880"/>
            <a:ext cx="8195760" cy="39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&lt;!DOCTYPE html&gt;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&lt;html&gt;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&lt;body&gt;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&lt;h1 style="color: #5e9ca0;"&gt;Tinder&lt;/h1&gt;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&lt;h2 style="color: #2e6c80;"&gt;Profile&lt;/h2&gt;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&lt;p&gt;&lt;img src="url" alt="Image" style="width: 360px; height: 288px;"/&gt;&lt;/p&gt;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&lt;p&gt;Name&lt;/p&gt;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&lt;p&gt;&lt;strong&gt;Age: &lt;/strong&gt;59&lt;/p&gt;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&lt;p&gt;&lt;strong&gt;Description:&lt;/strong&gt; Actor and writer currently working on new TV comedy.&lt;/p&gt;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&lt;p&gt;&lt;a href="https://www.instagram.com/"&gt;Instagram&lt;/a&gt;&lt;/p&gt;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&lt;p&gt;&lt;span style="background-color: #FF0000; color: #fff;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display: inline-block; padding: 3px 10px; font-weight: bold; border-radius: 5px;"&gt;Nope&lt;/span&gt;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&lt;span style="background-color: #009933; color: #fff; display: inline-block; padding: 3px 10px;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font-weight: bold; border-radius: 5px;"&gt;Like&lt;/span&gt;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&lt;/p&gt;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&lt;/body&gt;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&lt;/html&gt;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6D9A5-808E-43C2-B8F6-178AEDADA71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225800"/>
            <a:ext cx="8115300" cy="176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CE92543-21CA-41E2-84F4-3A99B22A14A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List&lt;E&gt; extends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Collection&lt;E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E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get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index);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E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set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index, E element);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void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add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index, E element);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E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remove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index);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List&lt;E&gt; </a:t>
            </a:r>
            <a:r>
              <a:rPr lang="en-US" sz="1800" b="0" strike="noStrike" spc="-1" dirty="0" err="1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subList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fromIndex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toIndex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Ordered collection (sequence)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</TotalTime>
  <Words>1317</Words>
  <Application>Microsoft Office PowerPoint</Application>
  <PresentationFormat>Экран (16:9)</PresentationFormat>
  <Paragraphs>511</Paragraphs>
  <Slides>71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71</vt:i4>
      </vt:variant>
    </vt:vector>
  </HeadingPairs>
  <TitlesOfParts>
    <vt:vector size="82" baseType="lpstr">
      <vt:lpstr>Arial</vt:lpstr>
      <vt:lpstr>Arial Black</vt:lpstr>
      <vt:lpstr>Calibri</vt:lpstr>
      <vt:lpstr>Courier New</vt:lpstr>
      <vt:lpstr>DejaVu Sans</vt:lpstr>
      <vt:lpstr>PT Mono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Никита Биржаков</dc:creator>
  <dc:description/>
  <cp:lastModifiedBy>Rybalkin Sergey</cp:lastModifiedBy>
  <cp:revision>141</cp:revision>
  <dcterms:created xsi:type="dcterms:W3CDTF">2016-07-12T08:56:22Z</dcterms:created>
  <dcterms:modified xsi:type="dcterms:W3CDTF">2016-10-04T09:53:56Z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42</vt:i4>
  </property>
</Properties>
</file>