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Arial Black"/>
      <p:regular r:id="rId54"/>
    </p:embeddedFont>
    <p:embeddedFont>
      <p:font typeface="PT Mono"/>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TMono-regular.fntdata"/><Relationship Id="rId10" Type="http://schemas.openxmlformats.org/officeDocument/2006/relationships/slide" Target="slides/slide5.xml"/><Relationship Id="rId54"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0" name="Shape 2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US"/>
              <a:t>mic</a:t>
            </a:r>
          </a:p>
        </p:txBody>
      </p:sp>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54" name="Shape 3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9" name="Shape 3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383" name="Shape 383"/>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84" name="Shape 3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98" name="Shape 3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12" name="Shape 4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19" name="Shape 4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5" name="Shape 4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5679" cy="4114079"/>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28" name="Shape 128"/>
          <p:cNvSpPr/>
          <p:nvPr/>
        </p:nvSpPr>
        <p:spPr>
          <a:xfrm>
            <a:off x="3884760" y="8685360"/>
            <a:ext cx="2971080" cy="45648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2" name="Shape 4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449" name="Shape 449"/>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450" name="Shape 4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64" name="Shape 4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71" name="Shape 4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7" name="Shape 477"/>
        <p:cNvGrpSpPr/>
        <p:nvPr/>
      </p:nvGrpSpPr>
      <p:grpSpPr>
        <a:xfrm>
          <a:off x="0" y="0"/>
          <a:ext cx="0" cy="0"/>
          <a:chOff x="0" y="0"/>
          <a:chExt cx="0" cy="0"/>
        </a:xfrm>
      </p:grpSpPr>
      <p:sp>
        <p:nvSpPr>
          <p:cNvPr id="478" name="Shape 47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79" name="Shape 4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86" name="Shape 4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93" name="Shape 4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00" name="Shape 5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7" name="Shape 5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43" name="Shape 143"/>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99" name="Shape 199"/>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8" name="Shape 8"/>
        <p:cNvGrpSpPr/>
        <p:nvPr/>
      </p:nvGrpSpPr>
      <p:grpSpPr>
        <a:xfrm>
          <a:off x="0" y="0"/>
          <a:ext cx="0" cy="0"/>
          <a:chOff x="0" y="0"/>
          <a:chExt cx="0" cy="0"/>
        </a:xfrm>
      </p:grpSpPr>
      <p:sp>
        <p:nvSpPr>
          <p:cNvPr id="9" name="Shape 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 name="Shape 10"/>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38" name="Shape 38"/>
        <p:cNvGrpSpPr/>
        <p:nvPr/>
      </p:nvGrpSpPr>
      <p:grpSpPr>
        <a:xfrm>
          <a:off x="0" y="0"/>
          <a:ext cx="0" cy="0"/>
          <a:chOff x="0" y="0"/>
          <a:chExt cx="0" cy="0"/>
        </a:xfrm>
      </p:grpSpPr>
      <p:sp>
        <p:nvSpPr>
          <p:cNvPr id="39" name="Shape 3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2" name="Shape 42"/>
        <p:cNvGrpSpPr/>
        <p:nvPr/>
      </p:nvGrpSpPr>
      <p:grpSpPr>
        <a:xfrm>
          <a:off x="0" y="0"/>
          <a:ext cx="0" cy="0"/>
          <a:chOff x="0" y="0"/>
          <a:chExt cx="0" cy="0"/>
        </a:xfrm>
      </p:grpSpPr>
      <p:sp>
        <p:nvSpPr>
          <p:cNvPr id="43" name="Shape 4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6" name="Shape 46"/>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7" name="Shape 47"/>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51" name="Shape 51"/>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0" name="Shape 60"/>
        <p:cNvGrpSpPr/>
        <p:nvPr/>
      </p:nvGrpSpPr>
      <p:grpSpPr>
        <a:xfrm>
          <a:off x="0" y="0"/>
          <a:ext cx="0" cy="0"/>
          <a:chOff x="0" y="0"/>
          <a:chExt cx="0" cy="0"/>
        </a:xfrm>
      </p:grpSpPr>
      <p:sp>
        <p:nvSpPr>
          <p:cNvPr id="61" name="Shape 6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2" name="Shape 62"/>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3" name="Shape 63"/>
        <p:cNvGrpSpPr/>
        <p:nvPr/>
      </p:nvGrpSpPr>
      <p:grpSpPr>
        <a:xfrm>
          <a:off x="0" y="0"/>
          <a:ext cx="0" cy="0"/>
          <a:chOff x="0" y="0"/>
          <a:chExt cx="0" cy="0"/>
        </a:xfrm>
      </p:grpSpPr>
      <p:sp>
        <p:nvSpPr>
          <p:cNvPr id="64" name="Shape 6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66" name="Shape 66"/>
        <p:cNvGrpSpPr/>
        <p:nvPr/>
      </p:nvGrpSpPr>
      <p:grpSpPr>
        <a:xfrm>
          <a:off x="0" y="0"/>
          <a:ext cx="0" cy="0"/>
          <a:chOff x="0" y="0"/>
          <a:chExt cx="0" cy="0"/>
        </a:xfrm>
      </p:grpSpPr>
      <p:sp>
        <p:nvSpPr>
          <p:cNvPr id="67" name="Shape 6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9" name="Shape 69"/>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2" name="Shape 72"/>
        <p:cNvGrpSpPr/>
        <p:nvPr/>
      </p:nvGrpSpPr>
      <p:grpSpPr>
        <a:xfrm>
          <a:off x="0" y="0"/>
          <a:ext cx="0" cy="0"/>
          <a:chOff x="0" y="0"/>
          <a:chExt cx="0" cy="0"/>
        </a:xfrm>
      </p:grpSpPr>
      <p:sp>
        <p:nvSpPr>
          <p:cNvPr id="73" name="Shape 73"/>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8" name="Shape 78"/>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79" name="Shape 79"/>
        <p:cNvGrpSpPr/>
        <p:nvPr/>
      </p:nvGrpSpPr>
      <p:grpSpPr>
        <a:xfrm>
          <a:off x="0" y="0"/>
          <a:ext cx="0" cy="0"/>
          <a:chOff x="0" y="0"/>
          <a:chExt cx="0" cy="0"/>
        </a:xfrm>
      </p:grpSpPr>
      <p:sp>
        <p:nvSpPr>
          <p:cNvPr id="80" name="Shape 8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2" name="Shape 82"/>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3" name="Shape 83"/>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4" name="Shape 84"/>
        <p:cNvGrpSpPr/>
        <p:nvPr/>
      </p:nvGrpSpPr>
      <p:grpSpPr>
        <a:xfrm>
          <a:off x="0" y="0"/>
          <a:ext cx="0" cy="0"/>
          <a:chOff x="0" y="0"/>
          <a:chExt cx="0" cy="0"/>
        </a:xfrm>
      </p:grpSpPr>
      <p:sp>
        <p:nvSpPr>
          <p:cNvPr id="85" name="Shape 8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7" name="Shape 87"/>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8" name="Shape 88"/>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89" name="Shape 89"/>
        <p:cNvGrpSpPr/>
        <p:nvPr/>
      </p:nvGrpSpPr>
      <p:grpSpPr>
        <a:xfrm>
          <a:off x="0" y="0"/>
          <a:ext cx="0" cy="0"/>
          <a:chOff x="0" y="0"/>
          <a:chExt cx="0" cy="0"/>
        </a:xfrm>
      </p:grpSpPr>
      <p:sp>
        <p:nvSpPr>
          <p:cNvPr id="90" name="Shape 9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1" name="Shape 91"/>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2" name="Shape 92"/>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3" name="Shape 93"/>
        <p:cNvGrpSpPr/>
        <p:nvPr/>
      </p:nvGrpSpPr>
      <p:grpSpPr>
        <a:xfrm>
          <a:off x="0" y="0"/>
          <a:ext cx="0" cy="0"/>
          <a:chOff x="0" y="0"/>
          <a:chExt cx="0" cy="0"/>
        </a:xfrm>
      </p:grpSpPr>
      <p:sp>
        <p:nvSpPr>
          <p:cNvPr id="94" name="Shape 9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6" name="Shape 96"/>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7" name="Shape 97"/>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8" name="Shape 98"/>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99" name="Shape 99"/>
        <p:cNvGrpSpPr/>
        <p:nvPr/>
      </p:nvGrpSpPr>
      <p:grpSpPr>
        <a:xfrm>
          <a:off x="0" y="0"/>
          <a:ext cx="0" cy="0"/>
          <a:chOff x="0" y="0"/>
          <a:chExt cx="0" cy="0"/>
        </a:xfrm>
      </p:grpSpPr>
      <p:sp>
        <p:nvSpPr>
          <p:cNvPr id="100" name="Shape 10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1" name="Shape 101"/>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02" name="Shape 102"/>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103" name="Shape 103"/>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104" name="Shape 104"/>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2" name="Shape 12"/>
        <p:cNvGrpSpPr/>
        <p:nvPr/>
      </p:nvGrpSpPr>
      <p:grpSpPr>
        <a:xfrm>
          <a:off x="0" y="0"/>
          <a:ext cx="0" cy="0"/>
          <a:chOff x="0" y="0"/>
          <a:chExt cx="0" cy="0"/>
        </a:xfrm>
      </p:grpSpPr>
      <p:sp>
        <p:nvSpPr>
          <p:cNvPr id="13" name="Shape 1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 name="Shape 14"/>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5" name="Shape 15"/>
        <p:cNvGrpSpPr/>
        <p:nvPr/>
      </p:nvGrpSpPr>
      <p:grpSpPr>
        <a:xfrm>
          <a:off x="0" y="0"/>
          <a:ext cx="0" cy="0"/>
          <a:chOff x="0" y="0"/>
          <a:chExt cx="0" cy="0"/>
        </a:xfrm>
      </p:grpSpPr>
      <p:sp>
        <p:nvSpPr>
          <p:cNvPr id="16" name="Shape 16"/>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8" name="Shape 18"/>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 name="Shape 19"/>
        <p:cNvGrpSpPr/>
        <p:nvPr/>
      </p:nvGrpSpPr>
      <p:grpSpPr>
        <a:xfrm>
          <a:off x="0" y="0"/>
          <a:ext cx="0" cy="0"/>
          <a:chOff x="0" y="0"/>
          <a:chExt cx="0" cy="0"/>
        </a:xfrm>
      </p:grpSpPr>
      <p:sp>
        <p:nvSpPr>
          <p:cNvPr id="20" name="Shape 2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1" name="Shape 21"/>
        <p:cNvGrpSpPr/>
        <p:nvPr/>
      </p:nvGrpSpPr>
      <p:grpSpPr>
        <a:xfrm>
          <a:off x="0" y="0"/>
          <a:ext cx="0" cy="0"/>
          <a:chOff x="0" y="0"/>
          <a:chExt cx="0" cy="0"/>
        </a:xfrm>
      </p:grpSpPr>
      <p:sp>
        <p:nvSpPr>
          <p:cNvPr id="22" name="Shape 22"/>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3" name="Shape 23"/>
        <p:cNvGrpSpPr/>
        <p:nvPr/>
      </p:nvGrpSpPr>
      <p:grpSpPr>
        <a:xfrm>
          <a:off x="0" y="0"/>
          <a:ext cx="0" cy="0"/>
          <a:chOff x="0" y="0"/>
          <a:chExt cx="0" cy="0"/>
        </a:xfrm>
      </p:grpSpPr>
      <p:sp>
        <p:nvSpPr>
          <p:cNvPr id="24" name="Shape 2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6" name="Shape 26"/>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7" name="Shape 27"/>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28" name="Shape 28"/>
        <p:cNvGrpSpPr/>
        <p:nvPr/>
      </p:nvGrpSpPr>
      <p:grpSpPr>
        <a:xfrm>
          <a:off x="0" y="0"/>
          <a:ext cx="0" cy="0"/>
          <a:chOff x="0" y="0"/>
          <a:chExt cx="0" cy="0"/>
        </a:xfrm>
      </p:grpSpPr>
      <p:sp>
        <p:nvSpPr>
          <p:cNvPr id="29" name="Shape 2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1" name="Shape 31"/>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2" name="Shape 32"/>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3" name="Shape 33"/>
        <p:cNvGrpSpPr/>
        <p:nvPr/>
      </p:nvGrpSpPr>
      <p:grpSpPr>
        <a:xfrm>
          <a:off x="0" y="0"/>
          <a:ext cx="0" cy="0"/>
          <a:chOff x="0" y="0"/>
          <a:chExt cx="0" cy="0"/>
        </a:xfrm>
      </p:grpSpPr>
      <p:sp>
        <p:nvSpPr>
          <p:cNvPr id="34" name="Shape 3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0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19"/>
            <a:ext cx="8228879" cy="6084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4" name="Shape 54"/>
        <p:cNvGrpSpPr/>
        <p:nvPr/>
      </p:nvGrpSpPr>
      <p:grpSpPr>
        <a:xfrm>
          <a:off x="0" y="0"/>
          <a:ext cx="0" cy="0"/>
          <a:chOff x="0" y="0"/>
          <a:chExt cx="0" cy="0"/>
        </a:xfrm>
      </p:grpSpPr>
      <p:pic>
        <p:nvPicPr>
          <p:cNvPr id="55" name="Shape 55"/>
          <p:cNvPicPr preferRelativeResize="0"/>
          <p:nvPr/>
        </p:nvPicPr>
        <p:blipFill rotWithShape="1">
          <a:blip r:embed="rId1">
            <a:alphaModFix/>
          </a:blip>
          <a:srcRect b="0" l="0" r="0" t="0"/>
          <a:stretch/>
        </p:blipFill>
        <p:spPr>
          <a:xfrm>
            <a:off x="7067160" y="205919"/>
            <a:ext cx="1927079" cy="443159"/>
          </a:xfrm>
          <a:prstGeom prst="rect">
            <a:avLst/>
          </a:prstGeom>
          <a:noFill/>
          <a:ln>
            <a:noFill/>
          </a:ln>
        </p:spPr>
      </p:pic>
      <p:cxnSp>
        <p:nvCxnSpPr>
          <p:cNvPr id="56" name="Shape 56"/>
          <p:cNvCxnSpPr/>
          <p:nvPr/>
        </p:nvCxnSpPr>
        <p:spPr>
          <a:xfrm>
            <a:off x="0" y="914400"/>
            <a:ext cx="9144000" cy="359"/>
          </a:xfrm>
          <a:prstGeom prst="straightConnector1">
            <a:avLst/>
          </a:prstGeom>
          <a:noFill/>
          <a:ln cap="flat" cmpd="sng" w="25400">
            <a:solidFill>
              <a:srgbClr val="3F3151"/>
            </a:solidFill>
            <a:prstDash val="solid"/>
            <a:round/>
            <a:headEnd len="med" w="med" type="none"/>
            <a:tailEnd len="med" w="med" type="none"/>
          </a:ln>
          <a:effectLst>
            <a:outerShdw blurRad="39999" rotWithShape="0" dir="5400000" dist="20000">
              <a:srgbClr val="000000">
                <a:alpha val="37647"/>
              </a:srgbClr>
            </a:outerShdw>
          </a:effectLst>
        </p:spPr>
      </p:cxnSp>
      <p:sp>
        <p:nvSpPr>
          <p:cNvPr id="57" name="Shape 5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ru.wikipedia.org/wiki/Therac-2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docs.oracle.com/javase/tutorial/essential/concurrency/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ww.amazon.com/Java-Concurrency-Practice-Brian-Goetz/dp/0321349601" TargetMode="External"/><Relationship Id="rId4" Type="http://schemas.openxmlformats.org/officeDocument/2006/relationships/image" Target="../media/image0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java.sun.com/j2se/1.5.0/docs/api/java/lang/ThreadLocal.html" TargetMode="External"/><Relationship Id="rId4" Type="http://schemas.openxmlformats.org/officeDocument/2006/relationships/hyperlink" Target="http://www.google.com/search?sitesearch=java.sun.com&amp;q=allinurl%3Aj2se%2F1+5+0%2Fdocs%2Fapi+Object" TargetMode="External"/><Relationship Id="rId5" Type="http://schemas.openxmlformats.org/officeDocument/2006/relationships/hyperlink" Target="http://java.sun.com/j2se/1.5.0/docs/api/java/lang/ThreadLocal.html" TargetMode="External"/><Relationship Id="rId6" Type="http://schemas.openxmlformats.org/officeDocument/2006/relationships/hyperlink" Target="http://www.google.com/search?sitesearch=java.sun.com&amp;q=allinurl%3Aj2se%2F1+5+0%2Fdocs%2Fapi+Objec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docs.oracle.com/javase/specs/jls/se7/html/jls-17.html" TargetMode="External"/><Relationship Id="rId4" Type="http://schemas.openxmlformats.org/officeDocument/2006/relationships/hyperlink" Target="https://shipilev.net/#jm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en.wikipedia.org/wiki/Cache_coherence" TargetMode="External"/><Relationship Id="rId4"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shipilev.ne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hyperlink" Target="https://habrahabr.ru/post/132884/" TargetMode="External"/><Relationship Id="rId4" Type="http://schemas.openxmlformats.org/officeDocument/2006/relationships/hyperlink" Target="https://docs.oracle.com/javase/8/docs/api/java/util/concurrent/ConcurrentHashMap.html" TargetMode="External"/><Relationship Id="rId5" Type="http://schemas.openxmlformats.org/officeDocument/2006/relationships/image" Target="../media/image0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0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s://habrahabr.ru/post/277669/"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0" Type="http://schemas.openxmlformats.org/officeDocument/2006/relationships/hyperlink" Target="https://gitter.im/razbor-poletov/razbor-poletov.github.com" TargetMode="External"/><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hyperlink" Target="https://www.amazon.com/Java-Concurrency-Practice-Brian-Goetz/dp/0321349601" TargetMode="External"/><Relationship Id="rId4" Type="http://schemas.openxmlformats.org/officeDocument/2006/relationships/hyperlink" Target="https://shipilev.net/" TargetMode="External"/><Relationship Id="rId9" Type="http://schemas.openxmlformats.org/officeDocument/2006/relationships/hyperlink" Target="http://razbor-poletov.com/" TargetMode="External"/><Relationship Id="rId5" Type="http://schemas.openxmlformats.org/officeDocument/2006/relationships/hyperlink" Target="http://g.oswego.edu/" TargetMode="External"/><Relationship Id="rId6" Type="http://schemas.openxmlformats.org/officeDocument/2006/relationships/hyperlink" Target="https://shipilev.net/#jmm" TargetMode="External"/><Relationship Id="rId7" Type="http://schemas.openxmlformats.org/officeDocument/2006/relationships/hyperlink" Target="http://gvsmirnov.ru/blog/tech/2014/02/10/jmm-under-the-hood.html" TargetMode="External"/><Relationship Id="rId8" Type="http://schemas.openxmlformats.org/officeDocument/2006/relationships/hyperlink" Target="https://lyle.smu.edu/~coyle/cse8313/handouts.fall06/s04.msdn.multithreading.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openjdk.java.net/projects/code-tools/jcstres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08" name="Shape 108"/>
        <p:cNvGrpSpPr/>
        <p:nvPr/>
      </p:nvGrpSpPr>
      <p:grpSpPr>
        <a:xfrm>
          <a:off x="0" y="0"/>
          <a:ext cx="0" cy="0"/>
          <a:chOff x="0" y="0"/>
          <a:chExt cx="0" cy="0"/>
        </a:xfrm>
      </p:grpSpPr>
      <p:sp>
        <p:nvSpPr>
          <p:cNvPr id="109" name="Shape 109"/>
          <p:cNvSpPr/>
          <p:nvPr/>
        </p:nvSpPr>
        <p:spPr>
          <a:xfrm>
            <a:off x="506520" y="1430279"/>
            <a:ext cx="6230880" cy="161748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0" i="0" lang="en-US" sz="5800" u="none" cap="none" strike="noStrike">
                <a:solidFill>
                  <a:srgbClr val="FFFFFF"/>
                </a:solidFill>
                <a:latin typeface="Arial Black"/>
                <a:ea typeface="Arial Black"/>
                <a:cs typeface="Arial Black"/>
                <a:sym typeface="Arial Black"/>
              </a:rPr>
              <a:t>Java</a:t>
            </a:r>
          </a:p>
        </p:txBody>
      </p:sp>
      <p:sp>
        <p:nvSpPr>
          <p:cNvPr id="110" name="Shape 110"/>
          <p:cNvSpPr/>
          <p:nvPr/>
        </p:nvSpPr>
        <p:spPr>
          <a:xfrm>
            <a:off x="506529" y="4553785"/>
            <a:ext cx="4352700" cy="45570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t>Александр Помосов</a:t>
            </a:r>
          </a:p>
          <a:p>
            <a:pPr indent="0" lvl="0" marL="0" marR="0" rtl="0" algn="l">
              <a:lnSpc>
                <a:spcPct val="100000"/>
              </a:lnSpc>
              <a:spcBef>
                <a:spcPts val="0"/>
              </a:spcBef>
              <a:buNone/>
            </a:pPr>
            <a:r>
              <a:t/>
            </a:r>
            <a:endParaRPr sz="2400"/>
          </a:p>
          <a:p>
            <a:pPr indent="0" lvl="0" marL="0" marR="0" rtl="0" algn="l">
              <a:lnSpc>
                <a:spcPct val="100000"/>
              </a:lnSpc>
              <a:spcBef>
                <a:spcPts val="0"/>
              </a:spcBef>
              <a:buNone/>
            </a:pPr>
            <a:r>
              <a:t/>
            </a:r>
            <a:endParaRPr sz="2400"/>
          </a:p>
        </p:txBody>
      </p:sp>
      <p:sp>
        <p:nvSpPr>
          <p:cNvPr id="111" name="Shape 111"/>
          <p:cNvSpPr/>
          <p:nvPr/>
        </p:nvSpPr>
        <p:spPr>
          <a:xfrm>
            <a:off x="518400" y="3419280"/>
            <a:ext cx="6431040" cy="45576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solidFill>
                  <a:srgbClr val="FFFFFF"/>
                </a:solidFill>
              </a:rPr>
              <a:t>Java Concurrency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1. Race condition</a:t>
            </a:r>
          </a:p>
        </p:txBody>
      </p:sp>
      <p:sp>
        <p:nvSpPr>
          <p:cNvPr id="217" name="Shape 21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18" name="Shape 218"/>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3000">
                <a:solidFill>
                  <a:srgbClr val="252525"/>
                </a:solidFill>
                <a:highlight>
                  <a:srgbClr val="FFFFFF"/>
                </a:highlight>
                <a:latin typeface="Calibri"/>
                <a:ea typeface="Calibri"/>
                <a:cs typeface="Calibri"/>
                <a:sym typeface="Calibri"/>
              </a:rPr>
              <a:t>Race condition</a:t>
            </a:r>
            <a:r>
              <a:rPr lang="en-US" sz="3000">
                <a:solidFill>
                  <a:srgbClr val="252525"/>
                </a:solidFill>
                <a:highlight>
                  <a:srgbClr val="FFFFFF"/>
                </a:highlight>
                <a:latin typeface="Calibri"/>
                <a:ea typeface="Calibri"/>
                <a:cs typeface="Calibri"/>
                <a:sym typeface="Calibri"/>
              </a:rPr>
              <a:t> (состояние гони, гонка)</a:t>
            </a:r>
          </a:p>
          <a:p>
            <a:pPr lvl="0" rtl="0">
              <a:spcBef>
                <a:spcPts val="0"/>
              </a:spcBef>
              <a:buClr>
                <a:schemeClr val="dk1"/>
              </a:buClr>
              <a:buSzPct val="25000"/>
              <a:buFont typeface="Arial"/>
              <a:buNone/>
            </a:pPr>
            <a:r>
              <a:rPr lang="en-US" sz="2400">
                <a:solidFill>
                  <a:srgbClr val="252525"/>
                </a:solidFill>
                <a:highlight>
                  <a:srgbClr val="FFFFFF"/>
                </a:highlight>
                <a:latin typeface="Calibri"/>
                <a:ea typeface="Calibri"/>
                <a:cs typeface="Calibri"/>
                <a:sym typeface="Calibri"/>
              </a:rPr>
              <a:t>program behaviour where the output is dependent on the sequence or timing of other uncontrollable events</a:t>
            </a:r>
          </a:p>
          <a:p>
            <a:pPr lvl="0" rtl="0">
              <a:spcBef>
                <a:spcPts val="0"/>
              </a:spcBef>
              <a:buClr>
                <a:schemeClr val="dk1"/>
              </a:buClr>
              <a:buFont typeface="Arial"/>
              <a:buNone/>
            </a:pPr>
            <a:r>
              <a:t/>
            </a:r>
            <a:endParaRPr sz="2400">
              <a:solidFill>
                <a:srgbClr val="252525"/>
              </a:solidFill>
              <a:highlight>
                <a:srgbClr val="FFFFFF"/>
              </a:highlight>
              <a:latin typeface="Calibri"/>
              <a:ea typeface="Calibri"/>
              <a:cs typeface="Calibri"/>
              <a:sym typeface="Calibri"/>
            </a:endParaRPr>
          </a:p>
          <a:p>
            <a:pPr lvl="0" rtl="0">
              <a:spcBef>
                <a:spcPts val="0"/>
              </a:spcBef>
              <a:buClr>
                <a:schemeClr val="dk1"/>
              </a:buClr>
              <a:buSzPct val="25000"/>
              <a:buFont typeface="Arial"/>
              <a:buNone/>
            </a:pPr>
            <a:r>
              <a:rPr lang="en-US" sz="2400">
                <a:solidFill>
                  <a:srgbClr val="252525"/>
                </a:solidFill>
                <a:highlight>
                  <a:srgbClr val="FFFFFF"/>
                </a:highlight>
                <a:latin typeface="Calibri"/>
                <a:ea typeface="Calibri"/>
                <a:cs typeface="Calibri"/>
                <a:sym typeface="Calibri"/>
              </a:rPr>
              <a:t>Parallel programs are racy by nature, some races may be errors.</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lvl="0" rtl="0">
              <a:spcBef>
                <a:spcPts val="0"/>
              </a:spcBef>
              <a:buClr>
                <a:srgbClr val="000000"/>
              </a:buClr>
              <a:buSzPct val="45833"/>
              <a:buFont typeface="Arial"/>
              <a:buNone/>
            </a:pPr>
            <a:r>
              <a:rPr lang="en-US" sz="2400">
                <a:solidFill>
                  <a:schemeClr val="dk1"/>
                </a:solidFill>
                <a:latin typeface="PT Mono"/>
                <a:ea typeface="PT Mono"/>
                <a:cs typeface="PT Mono"/>
                <a:sym typeface="PT Mono"/>
              </a:rPr>
              <a:t>@see races</a:t>
            </a:r>
          </a:p>
          <a:p>
            <a:pPr indent="-114300" lvl="0" marL="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100000"/>
              <a:buFont typeface="Noto Sans Symbols"/>
              <a:buNone/>
            </a:pPr>
            <a:r>
              <a:rPr lang="en-US" sz="1800">
                <a:latin typeface="Calibri"/>
                <a:ea typeface="Calibri"/>
                <a:cs typeface="Calibri"/>
                <a:sym typeface="Calibri"/>
              </a:rPr>
              <a:t>d</a:t>
            </a:r>
            <a:r>
              <a:rPr lang="en-US" sz="1800">
                <a:latin typeface="Calibri"/>
                <a:ea typeface="Calibri"/>
                <a:cs typeface="Calibri"/>
                <a:sym typeface="Calibri"/>
              </a:rPr>
              <a:t>eadly race: </a:t>
            </a:r>
            <a:r>
              <a:rPr lang="en-US" sz="1800" u="sng">
                <a:solidFill>
                  <a:schemeClr val="hlink"/>
                </a:solidFill>
                <a:latin typeface="Calibri"/>
                <a:ea typeface="Calibri"/>
                <a:cs typeface="Calibri"/>
                <a:sym typeface="Calibri"/>
                <a:hlinkClick r:id="rId3"/>
              </a:rPr>
              <a:t>https://ru.wikipedia.org/wiki/Therac-25</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2. Data races</a:t>
            </a:r>
          </a:p>
        </p:txBody>
      </p:sp>
      <p:sp>
        <p:nvSpPr>
          <p:cNvPr id="224" name="Shape 22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25" name="Shape 225"/>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3000">
                <a:solidFill>
                  <a:srgbClr val="252525"/>
                </a:solidFill>
                <a:highlight>
                  <a:srgbClr val="FFFFFF"/>
                </a:highlight>
                <a:latin typeface="Calibri"/>
                <a:ea typeface="Calibri"/>
                <a:cs typeface="Calibri"/>
                <a:sym typeface="Calibri"/>
              </a:rPr>
              <a:t>Data race</a:t>
            </a:r>
          </a:p>
          <a:p>
            <a:pPr indent="-342900" lvl="0" marL="711200" rtl="0">
              <a:lnSpc>
                <a:spcPct val="115000"/>
              </a:lnSpc>
              <a:spcBef>
                <a:spcPts val="0"/>
              </a:spcBef>
              <a:buClr>
                <a:srgbClr val="222222"/>
              </a:buClr>
              <a:buSzPct val="100000"/>
              <a:buFont typeface="Calibri"/>
            </a:pPr>
            <a:r>
              <a:rPr lang="en-US" sz="1800">
                <a:solidFill>
                  <a:srgbClr val="222222"/>
                </a:solidFill>
                <a:latin typeface="Calibri"/>
                <a:ea typeface="Calibri"/>
                <a:cs typeface="Calibri"/>
                <a:sym typeface="Calibri"/>
              </a:rPr>
              <a:t>two or more threads in a </a:t>
            </a:r>
            <a:r>
              <a:rPr b="1" lang="en-US" sz="1800">
                <a:solidFill>
                  <a:srgbClr val="222222"/>
                </a:solidFill>
                <a:latin typeface="Calibri"/>
                <a:ea typeface="Calibri"/>
                <a:cs typeface="Calibri"/>
                <a:sym typeface="Calibri"/>
              </a:rPr>
              <a:t>single process</a:t>
            </a:r>
            <a:r>
              <a:rPr lang="en-US" sz="1800">
                <a:solidFill>
                  <a:srgbClr val="222222"/>
                </a:solidFill>
                <a:latin typeface="Calibri"/>
                <a:ea typeface="Calibri"/>
                <a:cs typeface="Calibri"/>
                <a:sym typeface="Calibri"/>
              </a:rPr>
              <a:t> access the same memory location concurrently, and</a:t>
            </a:r>
          </a:p>
          <a:p>
            <a:pPr indent="-342900" lvl="0" marL="711200" rtl="0">
              <a:lnSpc>
                <a:spcPct val="115000"/>
              </a:lnSpc>
              <a:spcBef>
                <a:spcPts val="0"/>
              </a:spcBef>
              <a:buClr>
                <a:srgbClr val="222222"/>
              </a:buClr>
              <a:buSzPct val="100000"/>
              <a:buFont typeface="Calibri"/>
            </a:pPr>
            <a:r>
              <a:rPr lang="en-US" sz="1800">
                <a:solidFill>
                  <a:srgbClr val="222222"/>
                </a:solidFill>
                <a:latin typeface="Calibri"/>
                <a:ea typeface="Calibri"/>
                <a:cs typeface="Calibri"/>
                <a:sym typeface="Calibri"/>
              </a:rPr>
              <a:t>at least one of the accesses is for writing</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lvl="0" rtl="0">
              <a:spcBef>
                <a:spcPts val="0"/>
              </a:spcBef>
              <a:buClr>
                <a:srgbClr val="000000"/>
              </a:buClr>
              <a:buSzPct val="45833"/>
              <a:buFont typeface="Arial"/>
              <a:buNone/>
            </a:pPr>
            <a:r>
              <a:rPr lang="en-US" sz="2400">
                <a:solidFill>
                  <a:schemeClr val="dk1"/>
                </a:solidFill>
                <a:latin typeface="PT Mono"/>
                <a:ea typeface="PT Mono"/>
                <a:cs typeface="PT Mono"/>
                <a:sym typeface="PT Mono"/>
              </a:rPr>
              <a:t>@see data_races</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b="1" lang="en-US" sz="2400">
                <a:latin typeface="Calibri"/>
                <a:ea typeface="Calibri"/>
                <a:cs typeface="Calibri"/>
                <a:sym typeface="Calibri"/>
              </a:rPr>
              <a:t>Solution</a:t>
            </a:r>
            <a:r>
              <a:rPr lang="en-US" sz="2400">
                <a:latin typeface="Calibri"/>
                <a:ea typeface="Calibri"/>
                <a:cs typeface="Calibri"/>
                <a:sym typeface="Calibri"/>
              </a:rPr>
              <a:t> - allow only one thread to access  data at a time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Concurrency visualization</a:t>
            </a:r>
          </a:p>
        </p:txBody>
      </p:sp>
      <p:sp>
        <p:nvSpPr>
          <p:cNvPr id="231" name="Shape 23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32" name="Shape 232"/>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Java concurrent visualization</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PT Mono"/>
                <a:ea typeface="PT Mono"/>
                <a:cs typeface="PT Mono"/>
                <a:sym typeface="PT Mono"/>
              </a:rPr>
              <a:t>cd lecture9/</a:t>
            </a:r>
          </a:p>
          <a:p>
            <a:pPr indent="-69850" lvl="0" marL="0" marR="0" rtl="0" algn="l">
              <a:lnSpc>
                <a:spcPct val="100000"/>
              </a:lnSpc>
              <a:spcBef>
                <a:spcPts val="0"/>
              </a:spcBef>
              <a:buClr>
                <a:schemeClr val="dk1"/>
              </a:buClr>
              <a:buSzPct val="45833"/>
              <a:buFont typeface="Arial"/>
              <a:buNone/>
            </a:pPr>
            <a:r>
              <a:rPr lang="en-US" sz="2400">
                <a:solidFill>
                  <a:srgbClr val="252525"/>
                </a:solidFill>
                <a:highlight>
                  <a:srgbClr val="FFFFFF"/>
                </a:highlight>
                <a:latin typeface="PT Mono"/>
                <a:ea typeface="PT Mono"/>
                <a:cs typeface="PT Mono"/>
                <a:sym typeface="PT Mono"/>
              </a:rPr>
              <a:t>java -jar javaConcurrentAnimated.jar</a:t>
            </a:r>
          </a:p>
          <a:p>
            <a:pPr indent="-114300" lvl="0" marL="0" marR="0" rtl="0" algn="l">
              <a:lnSpc>
                <a:spcPct val="100000"/>
              </a:lnSpc>
              <a:spcBef>
                <a:spcPts val="0"/>
              </a:spcBef>
              <a:buClr>
                <a:srgbClr val="000000"/>
              </a:buClr>
              <a:buFont typeface="Noto Sans Symbols"/>
              <a:buNone/>
            </a:pPr>
            <a:r>
              <a:t/>
            </a:r>
            <a:endParaRPr b="1" sz="3000">
              <a:solidFill>
                <a:srgbClr val="252525"/>
              </a:solidFill>
              <a:highlight>
                <a:srgbClr val="FFFFFF"/>
              </a:highlight>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Mutex</a:t>
            </a:r>
          </a:p>
        </p:txBody>
      </p:sp>
      <p:sp>
        <p:nvSpPr>
          <p:cNvPr id="238" name="Shape 23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39" name="Shape 239"/>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Mutex (mutual exclusion)/lock</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mechanism that allow only one thread to enter ‘critical section’ (block of code that must be executed only by one thread at a time). That thread acquires lock</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lvl="0" rtl="0">
              <a:spcBef>
                <a:spcPts val="0"/>
              </a:spcBef>
              <a:buClr>
                <a:schemeClr val="dk1"/>
              </a:buClr>
              <a:buSzPct val="25000"/>
              <a:buFont typeface="Arial"/>
              <a:buNone/>
            </a:pPr>
            <a:r>
              <a:rPr b="1" lang="en-US" sz="3000">
                <a:solidFill>
                  <a:schemeClr val="dk1"/>
                </a:solidFill>
              </a:rPr>
              <a:t>Reentrant lock</a:t>
            </a:r>
          </a:p>
          <a:p>
            <a:pPr lvl="0" rtl="0">
              <a:spcBef>
                <a:spcPts val="0"/>
              </a:spcBef>
              <a:buClr>
                <a:schemeClr val="dk1"/>
              </a:buClr>
              <a:buSzPct val="25000"/>
              <a:buFont typeface="Arial"/>
              <a:buNone/>
            </a:pPr>
            <a:r>
              <a:rPr lang="en-US" sz="2400">
                <a:solidFill>
                  <a:schemeClr val="dk1"/>
                </a:solidFill>
              </a:rPr>
              <a:t>lock, that can be acquired by single thread multiple times</a:t>
            </a:r>
          </a:p>
          <a:p>
            <a:pPr lvl="0" rtl="0">
              <a:spcBef>
                <a:spcPts val="0"/>
              </a:spcBef>
              <a:buClr>
                <a:schemeClr val="dk1"/>
              </a:buClr>
              <a:buFont typeface="Arial"/>
              <a:buNone/>
            </a:pPr>
            <a:r>
              <a:t/>
            </a:r>
            <a:endParaRPr sz="2400">
              <a:solidFill>
                <a:schemeClr val="dk1"/>
              </a:solidFill>
            </a:endParaRPr>
          </a:p>
          <a:p>
            <a:pPr lvl="0" rtl="0">
              <a:spcBef>
                <a:spcPts val="0"/>
              </a:spcBef>
              <a:buClr>
                <a:schemeClr val="dk1"/>
              </a:buClr>
              <a:buSzPct val="60000"/>
              <a:buFont typeface="Noto Sans Symbols"/>
              <a:buNone/>
            </a:pPr>
            <a:r>
              <a:rPr lang="en-US" sz="3000">
                <a:solidFill>
                  <a:schemeClr val="dk1"/>
                </a:solidFill>
                <a:latin typeface="Calibri"/>
                <a:ea typeface="Calibri"/>
                <a:cs typeface="Calibri"/>
                <a:sym typeface="Calibri"/>
              </a:rPr>
              <a:t>@see javaConcurrentAnimated.jar (ReentrantLock)</a:t>
            </a: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Monitor</a:t>
            </a:r>
          </a:p>
        </p:txBody>
      </p:sp>
      <p:sp>
        <p:nvSpPr>
          <p:cNvPr id="245" name="Shape 24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46" name="Shape 246"/>
          <p:cNvSpPr/>
          <p:nvPr/>
        </p:nvSpPr>
        <p:spPr>
          <a:xfrm>
            <a:off x="457200" y="1225800"/>
            <a:ext cx="31743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Monitor</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(mutex + entry set)</a:t>
            </a:r>
          </a:p>
          <a:p>
            <a:pPr indent="-114300" lvl="0" marL="0" marR="0" rtl="0" algn="l">
              <a:lnSpc>
                <a:spcPct val="100000"/>
              </a:lnSpc>
              <a:spcBef>
                <a:spcPts val="0"/>
              </a:spcBef>
              <a:buClr>
                <a:srgbClr val="000000"/>
              </a:buClr>
              <a:buSzPct val="100000"/>
              <a:buFont typeface="Noto Sans Symbols"/>
              <a:buNone/>
            </a:pPr>
            <a:r>
              <a:rPr lang="en-US" sz="1800">
                <a:solidFill>
                  <a:schemeClr val="dk1"/>
                </a:solidFill>
                <a:highlight>
                  <a:srgbClr val="FFFFFF"/>
                </a:highlight>
              </a:rPr>
              <a:t>Only one thread at a time may own a monitor. Any other threads attempting to lock that monitor are blocked until they can obtain a lock on that monitor.</a:t>
            </a:r>
          </a:p>
          <a:p>
            <a:pPr indent="0" lvl="0" marL="0" marR="0" rtl="0" algn="l">
              <a:lnSpc>
                <a:spcPct val="100000"/>
              </a:lnSpc>
              <a:spcBef>
                <a:spcPts val="0"/>
              </a:spcBef>
              <a:buNone/>
            </a:pPr>
            <a:r>
              <a:t/>
            </a:r>
            <a:endParaRPr sz="1800"/>
          </a:p>
          <a:p>
            <a:pPr indent="0" lvl="0" marL="0" marR="0" rtl="0" algn="l">
              <a:lnSpc>
                <a:spcPct val="100000"/>
              </a:lnSpc>
              <a:spcBef>
                <a:spcPts val="0"/>
              </a:spcBef>
              <a:buNone/>
            </a:pPr>
            <a:r>
              <a:t/>
            </a:r>
            <a:endParaRPr sz="1800"/>
          </a:p>
        </p:txBody>
      </p:sp>
      <p:pic>
        <p:nvPicPr>
          <p:cNvPr id="247" name="Shape 247"/>
          <p:cNvPicPr preferRelativeResize="0"/>
          <p:nvPr/>
        </p:nvPicPr>
        <p:blipFill rotWithShape="1">
          <a:blip r:embed="rId3">
            <a:alphaModFix/>
          </a:blip>
          <a:srcRect b="9722" l="0" r="0" t="0"/>
          <a:stretch/>
        </p:blipFill>
        <p:spPr>
          <a:xfrm>
            <a:off x="3731275" y="1061000"/>
            <a:ext cx="4762500" cy="319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 Object internal monitors</a:t>
            </a:r>
          </a:p>
        </p:txBody>
      </p:sp>
      <p:sp>
        <p:nvSpPr>
          <p:cNvPr id="253" name="Shape 25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54" name="Shape 254"/>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In java every Object has internal monitor.</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That is, every Object can act as a lock.</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Clr>
                <a:schemeClr val="dk1"/>
              </a:buClr>
              <a:buSzPct val="60000"/>
              <a:buFont typeface="Noto Sans Symbols"/>
              <a:buNone/>
            </a:pPr>
            <a:r>
              <a:rPr lang="en-US" sz="3000">
                <a:solidFill>
                  <a:schemeClr val="dk1"/>
                </a:solidFill>
                <a:latin typeface="Calibri"/>
                <a:ea typeface="Calibri"/>
                <a:cs typeface="Calibri"/>
                <a:sym typeface="Calibri"/>
              </a:rPr>
              <a:t>@see javaConcurrentAnimated.jar (synchronized)</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synchronized_example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Let’s fix data_races example - make increment a critical section</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data_races </a:t>
            </a:r>
            <a:r>
              <a:rPr b="1" lang="en-US" sz="2400">
                <a:solidFill>
                  <a:srgbClr val="252525"/>
                </a:solidFill>
                <a:highlight>
                  <a:srgbClr val="FFFFFF"/>
                </a:highlight>
                <a:latin typeface="Calibri"/>
                <a:ea typeface="Calibri"/>
                <a:cs typeface="Calibri"/>
                <a:sym typeface="Calibri"/>
              </a:rPr>
              <a:t>(2 balls)</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3. Deadlock</a:t>
            </a:r>
          </a:p>
        </p:txBody>
      </p:sp>
      <p:sp>
        <p:nvSpPr>
          <p:cNvPr id="260" name="Shape 26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61" name="Shape 261"/>
          <p:cNvSpPr/>
          <p:nvPr/>
        </p:nvSpPr>
        <p:spPr>
          <a:xfrm>
            <a:off x="457200" y="1225800"/>
            <a:ext cx="39675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3000">
                <a:solidFill>
                  <a:srgbClr val="252525"/>
                </a:solidFill>
                <a:highlight>
                  <a:srgbClr val="FFFFFF"/>
                </a:highlight>
                <a:latin typeface="Calibri"/>
                <a:ea typeface="Calibri"/>
                <a:cs typeface="Calibri"/>
                <a:sym typeface="Calibri"/>
              </a:rPr>
              <a:t>Deadlock</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 state in which each member of a group of actions, is waiting for some other member to release a lock</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(Do not forget </a:t>
            </a:r>
            <a:r>
              <a:rPr b="1" lang="en-US" sz="1800">
                <a:solidFill>
                  <a:srgbClr val="252525"/>
                </a:solidFill>
                <a:highlight>
                  <a:srgbClr val="FFFFFF"/>
                </a:highlight>
                <a:latin typeface="Calibri"/>
                <a:ea typeface="Calibri"/>
                <a:cs typeface="Calibri"/>
                <a:sym typeface="Calibri"/>
              </a:rPr>
              <a:t>starvation</a:t>
            </a:r>
            <a:r>
              <a:rPr lang="en-US" sz="1800">
                <a:solidFill>
                  <a:srgbClr val="252525"/>
                </a:solidFill>
                <a:highlight>
                  <a:srgbClr val="FFFFFF"/>
                </a:highlight>
                <a:latin typeface="Calibri"/>
                <a:ea typeface="Calibri"/>
                <a:cs typeface="Calibri"/>
                <a:sym typeface="Calibri"/>
              </a:rPr>
              <a:t> and </a:t>
            </a:r>
            <a:r>
              <a:rPr b="1" lang="en-US" sz="1800">
                <a:solidFill>
                  <a:srgbClr val="252525"/>
                </a:solidFill>
                <a:highlight>
                  <a:srgbClr val="FFFFFF"/>
                </a:highlight>
                <a:latin typeface="Calibri"/>
                <a:ea typeface="Calibri"/>
                <a:cs typeface="Calibri"/>
                <a:sym typeface="Calibri"/>
              </a:rPr>
              <a:t>livelock</a:t>
            </a:r>
            <a:r>
              <a:rPr lang="en-US" sz="1800">
                <a:solidFill>
                  <a:srgbClr val="252525"/>
                </a:solidFill>
                <a:highlight>
                  <a:srgbClr val="FFFFFF"/>
                </a:highlight>
                <a:latin typeface="Calibri"/>
                <a:ea typeface="Calibri"/>
                <a:cs typeface="Calibri"/>
                <a:sym typeface="Calibri"/>
              </a:rPr>
              <a: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deadlock</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pic>
        <p:nvPicPr>
          <p:cNvPr id="262" name="Shape 262"/>
          <p:cNvPicPr preferRelativeResize="0"/>
          <p:nvPr/>
        </p:nvPicPr>
        <p:blipFill>
          <a:blip r:embed="rId3">
            <a:alphaModFix/>
          </a:blip>
          <a:stretch>
            <a:fillRect/>
          </a:stretch>
        </p:blipFill>
        <p:spPr>
          <a:xfrm>
            <a:off x="4542525" y="1520225"/>
            <a:ext cx="4143550" cy="254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 Object internal monitors</a:t>
            </a:r>
          </a:p>
        </p:txBody>
      </p:sp>
      <p:sp>
        <p:nvSpPr>
          <p:cNvPr id="268" name="Shape 26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69" name="Shape 269"/>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1800">
                <a:solidFill>
                  <a:srgbClr val="252525"/>
                </a:solidFill>
                <a:highlight>
                  <a:srgbClr val="FFFFFF"/>
                </a:highlight>
                <a:latin typeface="Calibri"/>
                <a:ea typeface="Calibri"/>
                <a:cs typeface="Calibri"/>
                <a:sym typeface="Calibri"/>
              </a:rPr>
              <a:t>What if I want to control monitor - to control internal monitor from program?</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Internal Object monitor have ‘</a:t>
            </a:r>
            <a:r>
              <a:rPr b="1" lang="en-US" sz="2400">
                <a:solidFill>
                  <a:srgbClr val="252525"/>
                </a:solidFill>
                <a:highlight>
                  <a:srgbClr val="FFFFFF"/>
                </a:highlight>
                <a:latin typeface="Calibri"/>
                <a:ea typeface="Calibri"/>
                <a:cs typeface="Calibri"/>
                <a:sym typeface="Calibri"/>
              </a:rPr>
              <a:t>wait set</a:t>
            </a:r>
            <a:r>
              <a:rPr lang="en-US" sz="2400">
                <a:solidFill>
                  <a:srgbClr val="252525"/>
                </a:solidFill>
                <a:highlight>
                  <a:srgbClr val="FFFFFF"/>
                </a:highlight>
                <a:latin typeface="Calibri"/>
                <a:ea typeface="Calibri"/>
                <a:cs typeface="Calibri"/>
                <a:sym typeface="Calibri"/>
              </a:rPr>
              <a:t>’ and methods for controlling waiting threads:</a:t>
            </a:r>
          </a:p>
          <a:p>
            <a:pPr lvl="0" marR="0" rtl="0" algn="l">
              <a:lnSpc>
                <a:spcPct val="100000"/>
              </a:lnSpc>
              <a:spcBef>
                <a:spcPts val="0"/>
              </a:spcBef>
              <a:buNone/>
            </a:pPr>
            <a:r>
              <a:t/>
            </a:r>
            <a:endParaRPr sz="2400">
              <a:solidFill>
                <a:srgbClr val="252525"/>
              </a:solidFill>
              <a:highlight>
                <a:srgbClr val="FFFFFF"/>
              </a:highlight>
              <a:latin typeface="PT Mono"/>
              <a:ea typeface="PT Mono"/>
              <a:cs typeface="PT Mono"/>
              <a:sym typeface="PT Mono"/>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Object.wait(), Object.wait(timeout)</a:t>
            </a:r>
            <a:r>
              <a:rPr lang="en-US" sz="2400">
                <a:solidFill>
                  <a:srgbClr val="252525"/>
                </a:solidFill>
                <a:highlight>
                  <a:srgbClr val="FFFFFF"/>
                </a:highlight>
                <a:latin typeface="Calibri"/>
                <a:ea typeface="Calibri"/>
                <a:cs typeface="Calibri"/>
                <a:sym typeface="Calibri"/>
              </a:rPr>
              <a:t> - </a:t>
            </a:r>
            <a:r>
              <a:rPr lang="en-US" sz="1800">
                <a:solidFill>
                  <a:srgbClr val="252525"/>
                </a:solidFill>
                <a:highlight>
                  <a:srgbClr val="FFFFFF"/>
                </a:highlight>
                <a:latin typeface="Calibri"/>
                <a:ea typeface="Calibri"/>
                <a:cs typeface="Calibri"/>
                <a:sym typeface="Calibri"/>
              </a:rPr>
              <a:t>current thread releases the monitor and enters wait set</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Object.notify(), Object.notifyAll() </a:t>
            </a:r>
            <a:r>
              <a:rPr lang="en-US" sz="2400">
                <a:solidFill>
                  <a:srgbClr val="252525"/>
                </a:solidFill>
                <a:highlight>
                  <a:srgbClr val="FFFFFF"/>
                </a:highlight>
                <a:latin typeface="Calibri"/>
                <a:ea typeface="Calibri"/>
                <a:cs typeface="Calibri"/>
                <a:sym typeface="Calibri"/>
              </a:rPr>
              <a:t>- </a:t>
            </a:r>
            <a:r>
              <a:rPr lang="en-US" sz="1800">
                <a:solidFill>
                  <a:srgbClr val="252525"/>
                </a:solidFill>
                <a:highlight>
                  <a:srgbClr val="FFFFFF"/>
                </a:highlight>
                <a:latin typeface="Calibri"/>
                <a:ea typeface="Calibri"/>
                <a:cs typeface="Calibri"/>
                <a:sym typeface="Calibri"/>
              </a:rPr>
              <a:t>removes random (all) threads from wait set into blocking set</a:t>
            </a:r>
          </a:p>
          <a:p>
            <a:pPr lvl="0" rtl="0">
              <a:spcBef>
                <a:spcPts val="0"/>
              </a:spcBef>
              <a:buClr>
                <a:schemeClr val="dk1"/>
              </a:buClr>
              <a:buFont typeface="Arial"/>
              <a:buNone/>
            </a:pPr>
            <a:r>
              <a:t/>
            </a:r>
            <a:endParaRPr sz="2400">
              <a:solidFill>
                <a:srgbClr val="252525"/>
              </a:solidFill>
              <a:highlight>
                <a:srgbClr val="FFFFFF"/>
              </a:highlight>
              <a:latin typeface="PT Mono"/>
              <a:ea typeface="PT Mono"/>
              <a:cs typeface="PT Mono"/>
              <a:sym typeface="PT Mono"/>
            </a:endParaRPr>
          </a:p>
          <a:p>
            <a:pPr lvl="0" rtl="0">
              <a:spcBef>
                <a:spcPts val="0"/>
              </a:spcBef>
              <a:buClr>
                <a:schemeClr val="dk1"/>
              </a:buClr>
              <a:buSzPct val="45833"/>
              <a:buFont typeface="Arial"/>
              <a:buNone/>
            </a:pPr>
            <a:r>
              <a:rPr lang="en-US" sz="2400">
                <a:solidFill>
                  <a:srgbClr val="252525"/>
                </a:solidFill>
                <a:highlight>
                  <a:srgbClr val="FFFFFF"/>
                </a:highlight>
                <a:latin typeface="PT Mono"/>
                <a:ea typeface="PT Mono"/>
                <a:cs typeface="PT Mono"/>
                <a:sym typeface="PT Mono"/>
              </a:rPr>
              <a:t>@see java.lang.Object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Blocking queue example</a:t>
            </a:r>
          </a:p>
        </p:txBody>
      </p:sp>
      <p:sp>
        <p:nvSpPr>
          <p:cNvPr id="275" name="Shape 27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76" name="Shape 276"/>
          <p:cNvSpPr/>
          <p:nvPr/>
        </p:nvSpPr>
        <p:spPr>
          <a:xfrm>
            <a:off x="457200" y="1225800"/>
            <a:ext cx="8229000" cy="3352200"/>
          </a:xfrm>
          <a:prstGeom prst="rect">
            <a:avLst/>
          </a:prstGeom>
          <a:noFill/>
          <a:ln>
            <a:noFill/>
          </a:ln>
        </p:spPr>
        <p:txBody>
          <a:bodyPr anchorCtr="0" anchor="t" bIns="45000" lIns="90000" rIns="90000" tIns="45000">
            <a:noAutofit/>
          </a:bodyPr>
          <a:lstStyle/>
          <a:p>
            <a:pPr lvl="0">
              <a:spcBef>
                <a:spcPts val="0"/>
              </a:spcBef>
              <a:buNone/>
            </a:pPr>
            <a:r>
              <a:rPr lang="en-US" sz="2400">
                <a:solidFill>
                  <a:srgbClr val="252525"/>
                </a:solidFill>
                <a:highlight>
                  <a:srgbClr val="FFFFFF"/>
                </a:highlight>
                <a:latin typeface="Calibri"/>
                <a:ea typeface="Calibri"/>
                <a:cs typeface="Calibri"/>
                <a:sym typeface="Calibri"/>
              </a:rPr>
              <a:t>Blocking queue blocks reading thread, when there is nothing to read. And blocks writing thread, when it is full</a:t>
            </a: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rPr lang="en-US" sz="2400">
                <a:solidFill>
                  <a:schemeClr val="dk1"/>
                </a:solidFill>
                <a:latin typeface="PT Mono"/>
                <a:ea typeface="PT Mono"/>
                <a:cs typeface="PT Mono"/>
                <a:sym typeface="PT Mono"/>
              </a:rPr>
              <a:t>@see javaConcurrentAnimated.jar (BlockingQueue)</a:t>
            </a:r>
          </a:p>
          <a:p>
            <a:pPr lvl="0" rtl="0">
              <a:spcBef>
                <a:spcPts val="0"/>
              </a:spcBef>
              <a:buNone/>
            </a:pPr>
            <a:r>
              <a:rPr lang="en-US" sz="2400">
                <a:solidFill>
                  <a:srgbClr val="252525"/>
                </a:solidFill>
                <a:highlight>
                  <a:srgbClr val="FFFFFF"/>
                </a:highlight>
                <a:latin typeface="PT Mono"/>
                <a:ea typeface="PT Mono"/>
                <a:cs typeface="PT Mono"/>
                <a:sym typeface="PT Mono"/>
              </a:rPr>
              <a:t>@see blocking_queue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pic>
        <p:nvPicPr>
          <p:cNvPr id="277" name="Shape 277"/>
          <p:cNvPicPr preferRelativeResize="0"/>
          <p:nvPr/>
        </p:nvPicPr>
        <p:blipFill>
          <a:blip r:embed="rId3">
            <a:alphaModFix/>
          </a:blip>
          <a:stretch>
            <a:fillRect/>
          </a:stretch>
        </p:blipFill>
        <p:spPr>
          <a:xfrm>
            <a:off x="618325" y="2376237"/>
            <a:ext cx="3467100" cy="1323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Inter-thread communication</a:t>
            </a:r>
          </a:p>
        </p:txBody>
      </p:sp>
      <p:sp>
        <p:nvSpPr>
          <p:cNvPr id="283" name="Shape 28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84" name="Shape 284"/>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Threads</a:t>
            </a:r>
            <a:r>
              <a:rPr lang="en-US" sz="2400">
                <a:solidFill>
                  <a:srgbClr val="252525"/>
                </a:solidFill>
                <a:highlight>
                  <a:srgbClr val="FFFFFF"/>
                </a:highlight>
                <a:latin typeface="Calibri"/>
                <a:ea typeface="Calibri"/>
                <a:cs typeface="Calibri"/>
                <a:sym typeface="Calibri"/>
              </a:rPr>
              <a:t> (unlike processes) can communicate via</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shared memory</a:t>
            </a:r>
            <a:r>
              <a:rPr lang="en-US" sz="2400">
                <a:solidFill>
                  <a:srgbClr val="252525"/>
                </a:solidFill>
                <a:highlight>
                  <a:srgbClr val="FFFFFF"/>
                </a:highlight>
                <a:latin typeface="Calibri"/>
                <a:ea typeface="Calibri"/>
                <a:cs typeface="Calibri"/>
                <a:sym typeface="Calibri"/>
              </a:rPr>
              <a:t> (shared variables/shared mutable state)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If we have reads and writes to shared mutable variables, that affect each other, we call it </a:t>
            </a:r>
            <a:r>
              <a:rPr b="1" lang="en-US" sz="2400">
                <a:solidFill>
                  <a:srgbClr val="252525"/>
                </a:solidFill>
                <a:highlight>
                  <a:srgbClr val="FFFFFF"/>
                </a:highlight>
                <a:latin typeface="Calibri"/>
                <a:ea typeface="Calibri"/>
                <a:cs typeface="Calibri"/>
                <a:sym typeface="Calibri"/>
              </a:rPr>
              <a:t>concurrent access</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Oracle guide to concurrency in Java</a:t>
            </a:r>
          </a:p>
          <a:p>
            <a:pPr lvl="0" rtl="0">
              <a:spcBef>
                <a:spcPts val="0"/>
              </a:spcBef>
              <a:buClr>
                <a:schemeClr val="dk1"/>
              </a:buClr>
              <a:buSzPct val="61111"/>
              <a:buFont typeface="Arial"/>
              <a:buNone/>
            </a:pPr>
            <a:r>
              <a:rPr lang="en-US" sz="1800" u="sng">
                <a:solidFill>
                  <a:schemeClr val="hlink"/>
                </a:solidFill>
                <a:latin typeface="Calibri"/>
                <a:ea typeface="Calibri"/>
                <a:cs typeface="Calibri"/>
                <a:sym typeface="Calibri"/>
                <a:hlinkClick r:id="rId3"/>
              </a:rPr>
              <a:t>https://docs.oracle.com/javase/tutorial/essential/concurrency/index.html</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Reminder</a:t>
            </a:r>
          </a:p>
        </p:txBody>
      </p:sp>
      <p:sp>
        <p:nvSpPr>
          <p:cNvPr id="117" name="Shape 11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18" name="Shape 118"/>
          <p:cNvSpPr/>
          <p:nvPr/>
        </p:nvSpPr>
        <p:spPr>
          <a:xfrm>
            <a:off x="457200" y="1200240"/>
            <a:ext cx="8229000" cy="2984100"/>
          </a:xfrm>
          <a:prstGeom prst="rect">
            <a:avLst/>
          </a:prstGeom>
          <a:noFill/>
          <a:ln>
            <a:noFill/>
          </a:ln>
        </p:spPr>
        <p:txBody>
          <a:bodyPr anchorCtr="0" anchor="t" bIns="45000" lIns="90000" rIns="90000" tIns="45000">
            <a:noAutofit/>
          </a:bodyPr>
          <a:lstStyle/>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359" lvl="0" marL="359" marR="0" rtl="0" algn="ctr">
              <a:lnSpc>
                <a:spcPct val="150000"/>
              </a:lnSpc>
              <a:spcBef>
                <a:spcPts val="0"/>
              </a:spcBef>
              <a:buSzPct val="25000"/>
              <a:buNone/>
            </a:pPr>
            <a:r>
              <a:rPr b="0" i="0" lang="en-US" sz="2800" u="none" cap="none" strike="noStrike">
                <a:solidFill>
                  <a:srgbClr val="000000"/>
                </a:solidFill>
                <a:latin typeface="Calibri"/>
                <a:ea typeface="Calibri"/>
                <a:cs typeface="Calibri"/>
                <a:sym typeface="Calibri"/>
              </a:rPr>
              <a:t>Отметьтесь на портале</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Thread-safety</a:t>
            </a:r>
          </a:p>
        </p:txBody>
      </p:sp>
      <p:sp>
        <p:nvSpPr>
          <p:cNvPr id="290" name="Shape 29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91" name="Shape 291"/>
          <p:cNvSpPr/>
          <p:nvPr/>
        </p:nvSpPr>
        <p:spPr>
          <a:xfrm>
            <a:off x="457200" y="1225800"/>
            <a:ext cx="6309900" cy="3352200"/>
          </a:xfrm>
          <a:prstGeom prst="rect">
            <a:avLst/>
          </a:prstGeom>
          <a:noFill/>
          <a:ln>
            <a:noFill/>
          </a:ln>
        </p:spPr>
        <p:txBody>
          <a:bodyPr anchorCtr="0" anchor="t" bIns="45000" lIns="90000" rIns="90000" tIns="45000">
            <a:noAutofit/>
          </a:bodyPr>
          <a:lstStyle/>
          <a:p>
            <a:pPr lvl="0" rtl="0">
              <a:spcBef>
                <a:spcPts val="0"/>
              </a:spcBef>
              <a:buNone/>
            </a:pPr>
            <a:r>
              <a:rPr lang="en-US" sz="2400">
                <a:solidFill>
                  <a:srgbClr val="252525"/>
                </a:solidFill>
                <a:highlight>
                  <a:srgbClr val="FFFFFF"/>
                </a:highlight>
                <a:latin typeface="Calibri"/>
                <a:ea typeface="Calibri"/>
                <a:cs typeface="Calibri"/>
                <a:sym typeface="Calibri"/>
              </a:rPr>
              <a:t>A class is </a:t>
            </a:r>
            <a:r>
              <a:rPr b="1" lang="en-US" sz="2400">
                <a:solidFill>
                  <a:srgbClr val="252525"/>
                </a:solidFill>
                <a:highlight>
                  <a:srgbClr val="FFFFFF"/>
                </a:highlight>
                <a:latin typeface="Calibri"/>
                <a:ea typeface="Calibri"/>
                <a:cs typeface="Calibri"/>
                <a:sym typeface="Calibri"/>
              </a:rPr>
              <a:t>thread-safe</a:t>
            </a:r>
            <a:r>
              <a:rPr lang="en-US" sz="2400">
                <a:solidFill>
                  <a:srgbClr val="252525"/>
                </a:solidFill>
                <a:highlight>
                  <a:srgbClr val="FFFFFF"/>
                </a:highlight>
                <a:latin typeface="Calibri"/>
                <a:ea typeface="Calibri"/>
                <a:cs typeface="Calibri"/>
                <a:sym typeface="Calibri"/>
              </a:rPr>
              <a:t> if it behaves correctly when accessed from multiple threads, regardless of the scheduling or interleaving of the execution of those threads by the runtime environment, and with no additional synchronization or other coordination on the part of the calling code</a:t>
            </a:r>
          </a:p>
          <a:p>
            <a:pPr lvl="0" rtl="0">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None/>
            </a:pPr>
            <a:r>
              <a:rPr lang="en-US" sz="2400">
                <a:solidFill>
                  <a:srgbClr val="252525"/>
                </a:solidFill>
                <a:highlight>
                  <a:srgbClr val="FFFFFF"/>
                </a:highlight>
                <a:latin typeface="Calibri"/>
                <a:ea typeface="Calibri"/>
                <a:cs typeface="Calibri"/>
                <a:sym typeface="Calibri"/>
              </a:rPr>
              <a:t>(from JCiP)</a:t>
            </a:r>
          </a:p>
          <a:p>
            <a:pPr lvl="0" rtl="0">
              <a:spcBef>
                <a:spcPts val="0"/>
              </a:spcBef>
              <a:buNone/>
            </a:pPr>
            <a:r>
              <a:rPr lang="en-US" u="sng">
                <a:solidFill>
                  <a:schemeClr val="hlink"/>
                </a:solidFill>
                <a:highlight>
                  <a:srgbClr val="FFFFFF"/>
                </a:highlight>
                <a:latin typeface="Calibri"/>
                <a:ea typeface="Calibri"/>
                <a:cs typeface="Calibri"/>
                <a:sym typeface="Calibri"/>
                <a:hlinkClick r:id="rId3"/>
              </a:rPr>
              <a:t>https://www.amazon.com/Java-Concurrency-Practice-Brian-Goetz/dp/0321349601</a:t>
            </a:r>
          </a:p>
        </p:txBody>
      </p:sp>
      <p:pic>
        <p:nvPicPr>
          <p:cNvPr id="292" name="Shape 292"/>
          <p:cNvPicPr preferRelativeResize="0"/>
          <p:nvPr/>
        </p:nvPicPr>
        <p:blipFill>
          <a:blip r:embed="rId4">
            <a:alphaModFix/>
          </a:blip>
          <a:stretch>
            <a:fillRect/>
          </a:stretch>
        </p:blipFill>
        <p:spPr>
          <a:xfrm>
            <a:off x="6709993" y="1376587"/>
            <a:ext cx="1819149" cy="2390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No state - no problem</a:t>
            </a:r>
            <a:r>
              <a:rPr lang="en-US" sz="3600">
                <a:solidFill>
                  <a:srgbClr val="403152"/>
                </a:solidFill>
                <a:latin typeface="Calibri"/>
                <a:ea typeface="Calibri"/>
                <a:cs typeface="Calibri"/>
                <a:sym typeface="Calibri"/>
              </a:rPr>
              <a:t> </a:t>
            </a:r>
          </a:p>
        </p:txBody>
      </p:sp>
      <p:sp>
        <p:nvSpPr>
          <p:cNvPr id="298" name="Shape 29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99" name="Shape 299"/>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None/>
            </a:pPr>
            <a:r>
              <a:rPr lang="en-US" sz="2400">
                <a:solidFill>
                  <a:srgbClr val="252525"/>
                </a:solidFill>
                <a:highlight>
                  <a:srgbClr val="FFFFFF"/>
                </a:highlight>
                <a:latin typeface="Calibri"/>
                <a:ea typeface="Calibri"/>
                <a:cs typeface="Calibri"/>
                <a:sym typeface="Calibri"/>
              </a:rPr>
              <a:t>It is </a:t>
            </a:r>
            <a:r>
              <a:rPr b="1" lang="en-US" sz="2400">
                <a:solidFill>
                  <a:srgbClr val="252525"/>
                </a:solidFill>
                <a:highlight>
                  <a:srgbClr val="FFFFFF"/>
                </a:highlight>
                <a:latin typeface="Calibri"/>
                <a:ea typeface="Calibri"/>
                <a:cs typeface="Calibri"/>
                <a:sym typeface="Calibri"/>
              </a:rPr>
              <a:t>data</a:t>
            </a:r>
            <a:r>
              <a:rPr lang="en-US" sz="2400">
                <a:solidFill>
                  <a:srgbClr val="252525"/>
                </a:solidFill>
                <a:highlight>
                  <a:srgbClr val="FFFFFF"/>
                </a:highlight>
                <a:latin typeface="Calibri"/>
                <a:ea typeface="Calibri"/>
                <a:cs typeface="Calibri"/>
                <a:sym typeface="Calibri"/>
              </a:rPr>
              <a:t> that must be protected from concurrent access. Even thought ‘</a:t>
            </a:r>
            <a:r>
              <a:rPr b="1" lang="en-US" sz="2400">
                <a:solidFill>
                  <a:srgbClr val="252525"/>
                </a:solidFill>
                <a:highlight>
                  <a:srgbClr val="FFFFFF"/>
                </a:highlight>
                <a:latin typeface="Calibri"/>
                <a:ea typeface="Calibri"/>
                <a:cs typeface="Calibri"/>
                <a:sym typeface="Calibri"/>
              </a:rPr>
              <a:t>synchronized’</a:t>
            </a:r>
            <a:r>
              <a:rPr lang="en-US" sz="2400">
                <a:solidFill>
                  <a:srgbClr val="252525"/>
                </a:solidFill>
                <a:highlight>
                  <a:srgbClr val="FFFFFF"/>
                </a:highlight>
                <a:latin typeface="Calibri"/>
                <a:ea typeface="Calibri"/>
                <a:cs typeface="Calibri"/>
                <a:sym typeface="Calibri"/>
              </a:rPr>
              <a:t> about code.</a:t>
            </a:r>
          </a:p>
          <a:p>
            <a:pPr lvl="0" rtl="0">
              <a:spcBef>
                <a:spcPts val="0"/>
              </a:spcBef>
              <a:buNone/>
            </a:pPr>
            <a:r>
              <a:rPr b="1" lang="en-US" sz="2400">
                <a:solidFill>
                  <a:srgbClr val="252525"/>
                </a:solidFill>
                <a:highlight>
                  <a:srgbClr val="FFFFFF"/>
                </a:highlight>
                <a:latin typeface="Calibri"/>
                <a:ea typeface="Calibri"/>
                <a:cs typeface="Calibri"/>
                <a:sym typeface="Calibri"/>
              </a:rPr>
              <a:t>Every access</a:t>
            </a:r>
            <a:r>
              <a:rPr lang="en-US" sz="2400">
                <a:solidFill>
                  <a:srgbClr val="252525"/>
                </a:solidFill>
                <a:highlight>
                  <a:srgbClr val="FFFFFF"/>
                </a:highlight>
                <a:latin typeface="Calibri"/>
                <a:ea typeface="Calibri"/>
                <a:cs typeface="Calibri"/>
                <a:sym typeface="Calibri"/>
              </a:rPr>
              <a:t> to protected data must be synchronized (every read and write), else program is not properly synchronized.</a:t>
            </a:r>
          </a:p>
          <a:p>
            <a:pPr lvl="0" rtl="0">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None/>
            </a:pPr>
            <a:r>
              <a:t/>
            </a:r>
            <a:endParaRPr b="1" sz="2400">
              <a:solidFill>
                <a:srgbClr val="252525"/>
              </a:solidFill>
              <a:highlight>
                <a:srgbClr val="FFFFFF"/>
              </a:highlight>
              <a:latin typeface="Calibri"/>
              <a:ea typeface="Calibri"/>
              <a:cs typeface="Calibri"/>
              <a:sym typeface="Calibri"/>
            </a:endParaRPr>
          </a:p>
          <a:p>
            <a:pPr lvl="0" rtl="0">
              <a:spcBef>
                <a:spcPts val="0"/>
              </a:spcBef>
              <a:buNone/>
            </a:pPr>
            <a:r>
              <a:rPr lang="en-US" sz="2400">
                <a:solidFill>
                  <a:srgbClr val="252525"/>
                </a:solidFill>
                <a:highlight>
                  <a:srgbClr val="FFFFFF"/>
                </a:highlight>
                <a:latin typeface="Calibri"/>
                <a:ea typeface="Calibri"/>
                <a:cs typeface="Calibri"/>
                <a:sym typeface="Calibri"/>
              </a:rPr>
              <a:t>So let’s avoid state! </a:t>
            </a:r>
            <a:r>
              <a:rPr b="1" lang="en-US" sz="2400">
                <a:solidFill>
                  <a:srgbClr val="252525"/>
                </a:solidFill>
                <a:highlight>
                  <a:srgbClr val="FFFFFF"/>
                </a:highlight>
                <a:latin typeface="Calibri"/>
                <a:ea typeface="Calibri"/>
                <a:cs typeface="Calibri"/>
                <a:sym typeface="Calibri"/>
              </a:rPr>
              <a:t>(no, impossible in practice)</a:t>
            </a:r>
          </a:p>
          <a:p>
            <a:pPr lvl="0" rtl="0">
              <a:spcBef>
                <a:spcPts val="0"/>
              </a:spcBef>
              <a:buNone/>
            </a:pPr>
            <a:r>
              <a:t/>
            </a:r>
            <a:endParaRPr b="1" sz="2400">
              <a:solidFill>
                <a:srgbClr val="252525"/>
              </a:solidFill>
              <a:highlight>
                <a:srgbClr val="FFFFFF"/>
              </a:highlight>
              <a:latin typeface="Calibri"/>
              <a:ea typeface="Calibri"/>
              <a:cs typeface="Calibri"/>
              <a:sym typeface="Calibri"/>
            </a:endParaRPr>
          </a:p>
          <a:p>
            <a:pPr lvl="0" rtl="0">
              <a:spcBef>
                <a:spcPts val="0"/>
              </a:spcBef>
              <a:buNone/>
            </a:pPr>
            <a:r>
              <a:t/>
            </a:r>
            <a:endParaRPr b="1" sz="2400">
              <a:solidFill>
                <a:srgbClr val="252525"/>
              </a:solidFill>
              <a:highlight>
                <a:srgbClr val="FFFFFF"/>
              </a:highlight>
              <a:latin typeface="Calibri"/>
              <a:ea typeface="Calibri"/>
              <a:cs typeface="Calibri"/>
              <a:sym typeface="Calibri"/>
            </a:endParaRPr>
          </a:p>
        </p:txBody>
      </p:sp>
      <p:sp>
        <p:nvSpPr>
          <p:cNvPr id="300" name="Shape 300"/>
          <p:cNvSpPr/>
          <p:nvPr/>
        </p:nvSpPr>
        <p:spPr>
          <a:xfrm>
            <a:off x="566825" y="2846375"/>
            <a:ext cx="5899500" cy="60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45833"/>
              <a:buFont typeface="Arial"/>
              <a:buNone/>
            </a:pPr>
            <a:r>
              <a:rPr lang="en-US" sz="2400">
                <a:solidFill>
                  <a:srgbClr val="252525"/>
                </a:solidFill>
                <a:latin typeface="Calibri"/>
                <a:ea typeface="Calibri"/>
                <a:cs typeface="Calibri"/>
                <a:sym typeface="Calibri"/>
              </a:rPr>
              <a:t>Stateless objects are always thread-safe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Shared mutable state</a:t>
            </a:r>
            <a:r>
              <a:rPr lang="en-US" sz="3600">
                <a:solidFill>
                  <a:srgbClr val="403152"/>
                </a:solidFill>
                <a:latin typeface="Calibri"/>
                <a:ea typeface="Calibri"/>
                <a:cs typeface="Calibri"/>
                <a:sym typeface="Calibri"/>
              </a:rPr>
              <a:t> </a:t>
            </a:r>
          </a:p>
        </p:txBody>
      </p:sp>
      <p:sp>
        <p:nvSpPr>
          <p:cNvPr id="306" name="Shape 30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07" name="Shape 307"/>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Concurrency appear when shared mutable state is accessed from several threads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Let’s avoid concurrency!</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(really good idea!)</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shared_mutable_state</a:t>
            </a:r>
          </a:p>
        </p:txBody>
      </p:sp>
      <p:sp>
        <p:nvSpPr>
          <p:cNvPr id="308" name="Shape 308"/>
          <p:cNvSpPr/>
          <p:nvPr/>
        </p:nvSpPr>
        <p:spPr>
          <a:xfrm>
            <a:off x="566825" y="3379775"/>
            <a:ext cx="7452000" cy="60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2400">
                <a:solidFill>
                  <a:srgbClr val="252525"/>
                </a:solidFill>
                <a:latin typeface="Calibri"/>
                <a:ea typeface="Calibri"/>
                <a:cs typeface="Calibri"/>
                <a:sym typeface="Calibri"/>
              </a:rPr>
              <a:t>Immutable and unshared</a:t>
            </a:r>
            <a:r>
              <a:rPr lang="en-US" sz="2400">
                <a:solidFill>
                  <a:srgbClr val="252525"/>
                </a:solidFill>
                <a:latin typeface="Calibri"/>
                <a:ea typeface="Calibri"/>
                <a:cs typeface="Calibri"/>
                <a:sym typeface="Calibri"/>
              </a:rPr>
              <a:t> objects are always </a:t>
            </a:r>
            <a:r>
              <a:rPr b="1" lang="en-US" sz="2400">
                <a:solidFill>
                  <a:srgbClr val="252525"/>
                </a:solidFill>
                <a:latin typeface="Calibri"/>
                <a:ea typeface="Calibri"/>
                <a:cs typeface="Calibri"/>
                <a:sym typeface="Calibri"/>
              </a:rPr>
              <a:t>thread-safe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Use immutable</a:t>
            </a:r>
            <a:r>
              <a:rPr lang="en-US" sz="3600">
                <a:solidFill>
                  <a:srgbClr val="403152"/>
                </a:solidFill>
                <a:latin typeface="Calibri"/>
                <a:ea typeface="Calibri"/>
                <a:cs typeface="Calibri"/>
                <a:sym typeface="Calibri"/>
              </a:rPr>
              <a:t> state (final) </a:t>
            </a:r>
          </a:p>
        </p:txBody>
      </p:sp>
      <p:sp>
        <p:nvSpPr>
          <p:cNvPr id="314" name="Shape 31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15" name="Shape 315"/>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‘final’</a:t>
            </a:r>
            <a:r>
              <a:rPr lang="en-US" sz="2400">
                <a:solidFill>
                  <a:srgbClr val="252525"/>
                </a:solidFill>
                <a:highlight>
                  <a:srgbClr val="FFFFFF"/>
                </a:highlight>
                <a:latin typeface="Calibri"/>
                <a:ea typeface="Calibri"/>
                <a:cs typeface="Calibri"/>
                <a:sym typeface="Calibri"/>
              </a:rPr>
              <a:t> guarantees that after construction reference will be always read properly</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indent="-381000" lvl="0" marL="457200" marR="0" rtl="0" algn="l">
              <a:lnSpc>
                <a:spcPct val="100000"/>
              </a:lnSpc>
              <a:spcBef>
                <a:spcPts val="0"/>
              </a:spcBef>
              <a:buClr>
                <a:srgbClr val="252525"/>
              </a:buClr>
              <a:buSzPct val="100000"/>
              <a:buFont typeface="Calibri"/>
              <a:buChar char="●"/>
            </a:pPr>
            <a:r>
              <a:rPr b="1" lang="en-US" sz="2400">
                <a:solidFill>
                  <a:srgbClr val="252525"/>
                </a:solidFill>
                <a:highlight>
                  <a:srgbClr val="FFFFFF"/>
                </a:highlight>
                <a:latin typeface="Calibri"/>
                <a:ea typeface="Calibri"/>
                <a:cs typeface="Calibri"/>
                <a:sym typeface="Calibri"/>
              </a:rPr>
              <a:t>final</a:t>
            </a:r>
            <a:r>
              <a:rPr lang="en-US" sz="2400">
                <a:solidFill>
                  <a:srgbClr val="252525"/>
                </a:solidFill>
                <a:highlight>
                  <a:srgbClr val="FFFFFF"/>
                </a:highlight>
                <a:latin typeface="Calibri"/>
                <a:ea typeface="Calibri"/>
                <a:cs typeface="Calibri"/>
                <a:sym typeface="Calibri"/>
              </a:rPr>
              <a:t> only guarantees immutability for single reference</a:t>
            </a:r>
            <a:br>
              <a:rPr lang="en-US" sz="2400">
                <a:solidFill>
                  <a:srgbClr val="252525"/>
                </a:solidFill>
                <a:highlight>
                  <a:srgbClr val="FFFFFF"/>
                </a:highlight>
                <a:latin typeface="Calibri"/>
                <a:ea typeface="Calibri"/>
                <a:cs typeface="Calibri"/>
                <a:sym typeface="Calibri"/>
              </a:rPr>
            </a:br>
            <a:r>
              <a:rPr lang="en-US" sz="2400">
                <a:solidFill>
                  <a:srgbClr val="252525"/>
                </a:solidFill>
                <a:highlight>
                  <a:srgbClr val="FFFFFF"/>
                </a:highlight>
                <a:latin typeface="Calibri"/>
                <a:ea typeface="Calibri"/>
                <a:cs typeface="Calibri"/>
                <a:sym typeface="Calibri"/>
              </a:rPr>
              <a:t>to make object fully-immutable you must mark every reference final, not only root object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if you change final fields via </a:t>
            </a:r>
            <a:r>
              <a:rPr b="1" lang="en-US" sz="2400">
                <a:solidFill>
                  <a:srgbClr val="252525"/>
                </a:solidFill>
                <a:highlight>
                  <a:srgbClr val="FFFFFF"/>
                </a:highlight>
                <a:latin typeface="Calibri"/>
                <a:ea typeface="Calibri"/>
                <a:cs typeface="Calibri"/>
                <a:sym typeface="Calibri"/>
              </a:rPr>
              <a:t>reflection</a:t>
            </a:r>
            <a:r>
              <a:rPr lang="en-US" sz="2400">
                <a:solidFill>
                  <a:srgbClr val="252525"/>
                </a:solidFill>
                <a:highlight>
                  <a:srgbClr val="FFFFFF"/>
                </a:highlight>
                <a:latin typeface="Calibri"/>
                <a:ea typeface="Calibri"/>
                <a:cs typeface="Calibri"/>
                <a:sym typeface="Calibri"/>
              </a:rPr>
              <a:t> - you lose guarantees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Make final as much shared variables as possible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Unshared</a:t>
            </a:r>
            <a:r>
              <a:rPr lang="en-US" sz="3600">
                <a:solidFill>
                  <a:srgbClr val="403152"/>
                </a:solidFill>
                <a:latin typeface="Calibri"/>
                <a:ea typeface="Calibri"/>
                <a:cs typeface="Calibri"/>
                <a:sym typeface="Calibri"/>
              </a:rPr>
              <a:t> state (ThreadLocal) </a:t>
            </a:r>
          </a:p>
        </p:txBody>
      </p:sp>
      <p:sp>
        <p:nvSpPr>
          <p:cNvPr id="321" name="Shape 32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22" name="Shape 322"/>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1800">
                <a:solidFill>
                  <a:srgbClr val="AAAADD"/>
                </a:solidFill>
                <a:highlight>
                  <a:srgbClr val="F0F0F0"/>
                </a:highlight>
                <a:latin typeface="PT Mono"/>
                <a:ea typeface="PT Mono"/>
                <a:cs typeface="PT Mono"/>
                <a:sym typeface="PT Mono"/>
                <a:hlinkClick r:id="rId3"/>
              </a:rPr>
              <a:t>ThreadLocal</a:t>
            </a:r>
            <a:r>
              <a:rPr lang="en-US" sz="1800">
                <a:solidFill>
                  <a:srgbClr val="0000BB"/>
                </a:solidFill>
                <a:highlight>
                  <a:srgbClr val="F0F0F0"/>
                </a:highlight>
                <a:latin typeface="PT Mono"/>
                <a:ea typeface="PT Mono"/>
                <a:cs typeface="PT Mono"/>
                <a:sym typeface="PT Mono"/>
              </a:rPr>
              <a:t>&lt;</a:t>
            </a:r>
            <a:r>
              <a:rPr b="1" lang="en-US" sz="1800">
                <a:solidFill>
                  <a:srgbClr val="AAAADD"/>
                </a:solidFill>
                <a:highlight>
                  <a:srgbClr val="F0F0F0"/>
                </a:highlight>
                <a:latin typeface="PT Mono"/>
                <a:ea typeface="PT Mono"/>
                <a:cs typeface="PT Mono"/>
                <a:sym typeface="PT Mono"/>
                <a:hlinkClick r:id="rId4"/>
              </a:rPr>
              <a:t>Object</a:t>
            </a:r>
            <a:r>
              <a:rPr lang="en-US" sz="1800">
                <a:solidFill>
                  <a:srgbClr val="0000BB"/>
                </a:solidFill>
                <a:highlight>
                  <a:srgbClr val="F0F0F0"/>
                </a:highlight>
                <a:latin typeface="PT Mono"/>
                <a:ea typeface="PT Mono"/>
                <a:cs typeface="PT Mono"/>
                <a:sym typeface="PT Mono"/>
              </a:rPr>
              <a:t>&gt; locals = </a:t>
            </a:r>
            <a:r>
              <a:rPr b="1" lang="en-US" sz="1800">
                <a:solidFill>
                  <a:schemeClr val="dk1"/>
                </a:solidFill>
                <a:highlight>
                  <a:srgbClr val="F0F0F0"/>
                </a:highlight>
                <a:latin typeface="PT Mono"/>
                <a:ea typeface="PT Mono"/>
                <a:cs typeface="PT Mono"/>
                <a:sym typeface="PT Mono"/>
              </a:rPr>
              <a:t>new</a:t>
            </a:r>
            <a:r>
              <a:rPr lang="en-US" sz="1800">
                <a:solidFill>
                  <a:srgbClr val="0000BB"/>
                </a:solidFill>
                <a:highlight>
                  <a:srgbClr val="F0F0F0"/>
                </a:highlight>
                <a:latin typeface="PT Mono"/>
                <a:ea typeface="PT Mono"/>
                <a:cs typeface="PT Mono"/>
                <a:sym typeface="PT Mono"/>
              </a:rPr>
              <a:t> </a:t>
            </a:r>
            <a:r>
              <a:rPr b="1" lang="en-US" sz="1800">
                <a:solidFill>
                  <a:srgbClr val="AAAADD"/>
                </a:solidFill>
                <a:highlight>
                  <a:srgbClr val="F0F0F0"/>
                </a:highlight>
                <a:latin typeface="PT Mono"/>
                <a:ea typeface="PT Mono"/>
                <a:cs typeface="PT Mono"/>
                <a:sym typeface="PT Mono"/>
                <a:hlinkClick r:id="rId5"/>
              </a:rPr>
              <a:t>ThreadLocal</a:t>
            </a:r>
            <a:r>
              <a:rPr lang="en-US" sz="1800">
                <a:solidFill>
                  <a:srgbClr val="0000BB"/>
                </a:solidFill>
                <a:highlight>
                  <a:srgbClr val="F0F0F0"/>
                </a:highlight>
                <a:latin typeface="PT Mono"/>
                <a:ea typeface="PT Mono"/>
                <a:cs typeface="PT Mono"/>
                <a:sym typeface="PT Mono"/>
              </a:rPr>
              <a:t>&lt;</a:t>
            </a:r>
            <a:r>
              <a:rPr b="1" lang="en-US" sz="1800">
                <a:solidFill>
                  <a:srgbClr val="AAAADD"/>
                </a:solidFill>
                <a:highlight>
                  <a:srgbClr val="F0F0F0"/>
                </a:highlight>
                <a:latin typeface="PT Mono"/>
                <a:ea typeface="PT Mono"/>
                <a:cs typeface="PT Mono"/>
                <a:sym typeface="PT Mono"/>
                <a:hlinkClick r:id="rId6"/>
              </a:rPr>
              <a:t>Object</a:t>
            </a:r>
            <a:r>
              <a:rPr lang="en-US" sz="1800">
                <a:solidFill>
                  <a:srgbClr val="0000BB"/>
                </a:solidFill>
                <a:highlight>
                  <a:srgbClr val="F0F0F0"/>
                </a:highlight>
                <a:latin typeface="PT Mono"/>
                <a:ea typeface="PT Mono"/>
                <a:cs typeface="PT Mono"/>
                <a:sym typeface="PT Mono"/>
              </a:rPr>
              <a:t>&gt;</a:t>
            </a:r>
            <a:r>
              <a:rPr lang="en-US" sz="1800">
                <a:solidFill>
                  <a:srgbClr val="66CC66"/>
                </a:solidFill>
                <a:highlight>
                  <a:srgbClr val="F0F0F0"/>
                </a:highlight>
                <a:latin typeface="PT Mono"/>
                <a:ea typeface="PT Mono"/>
                <a:cs typeface="PT Mono"/>
                <a:sym typeface="PT Mono"/>
              </a:rPr>
              <a:t>()</a:t>
            </a:r>
            <a:r>
              <a:rPr lang="en-US" sz="1800">
                <a:solidFill>
                  <a:srgbClr val="0000BB"/>
                </a:solidFill>
                <a:highlight>
                  <a:srgbClr val="F0F0F0"/>
                </a:highlight>
                <a:latin typeface="PT Mono"/>
                <a:ea typeface="PT Mono"/>
                <a:cs typeface="PT Mono"/>
                <a:sym typeface="PT Mono"/>
              </a:rPr>
              <a:t>;</a:t>
            </a:r>
          </a:p>
          <a:p>
            <a:pPr lvl="0" marR="0" rtl="0" algn="l">
              <a:lnSpc>
                <a:spcPct val="100000"/>
              </a:lnSpc>
              <a:spcBef>
                <a:spcPts val="0"/>
              </a:spcBef>
              <a:buNone/>
            </a:pPr>
            <a:r>
              <a:t/>
            </a:r>
            <a:endParaRPr sz="1800">
              <a:solidFill>
                <a:srgbClr val="0000BB"/>
              </a:solidFill>
              <a:highlight>
                <a:srgbClr val="F0F0F0"/>
              </a:highlight>
              <a:latin typeface="PT Mono"/>
              <a:ea typeface="PT Mono"/>
              <a:cs typeface="PT Mono"/>
              <a:sym typeface="PT Mono"/>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As with final - ThreadLocal only guarantees, that the reference, that is accessed via ThreadLocal variable (‘locals’ in example) is thread local, no in-depth thread locality. </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thread_local</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What happen when we have SMS?</a:t>
            </a:r>
          </a:p>
        </p:txBody>
      </p:sp>
      <p:sp>
        <p:nvSpPr>
          <p:cNvPr id="328" name="Shape 32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29" name="Shape 329"/>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This is defined by</a:t>
            </a:r>
            <a:r>
              <a:rPr b="1" lang="en-US" sz="2400">
                <a:solidFill>
                  <a:srgbClr val="252525"/>
                </a:solidFill>
                <a:highlight>
                  <a:srgbClr val="FFFFFF"/>
                </a:highlight>
                <a:latin typeface="Calibri"/>
                <a:ea typeface="Calibri"/>
                <a:cs typeface="Calibri"/>
                <a:sym typeface="Calibri"/>
              </a:rPr>
              <a:t> Java Memory Model (JMM)</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Java Language Specification (JLS)</a:t>
            </a: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Chapter 17. Threads and locks</a:t>
            </a:r>
          </a:p>
          <a:p>
            <a:pPr lvl="0" rtl="0">
              <a:spcBef>
                <a:spcPts val="0"/>
              </a:spcBef>
              <a:buClr>
                <a:schemeClr val="dk1"/>
              </a:buClr>
              <a:buSzPct val="25000"/>
              <a:buFont typeface="Arial"/>
              <a:buNone/>
            </a:pPr>
            <a:r>
              <a:rPr lang="en-US" sz="1800" u="sng">
                <a:solidFill>
                  <a:schemeClr val="hlink"/>
                </a:solidFill>
                <a:latin typeface="Calibri"/>
                <a:ea typeface="Calibri"/>
                <a:cs typeface="Calibri"/>
                <a:sym typeface="Calibri"/>
                <a:hlinkClick r:id="rId3"/>
              </a:rPr>
              <a:t>https://docs.oracle.com/javase/specs/jls/se7/html/jls-17.html</a:t>
            </a:r>
          </a:p>
          <a:p>
            <a:pPr lvl="0" rtl="0">
              <a:spcBef>
                <a:spcPts val="0"/>
              </a:spcBef>
              <a:buNone/>
            </a:pPr>
            <a:r>
              <a:rPr lang="en-US" sz="1800">
                <a:solidFill>
                  <a:schemeClr val="dk1"/>
                </a:solidFill>
                <a:latin typeface="Calibri"/>
                <a:ea typeface="Calibri"/>
                <a:cs typeface="Calibri"/>
                <a:sym typeface="Calibri"/>
              </a:rPr>
              <a:t>(do not read! first look at </a:t>
            </a:r>
            <a:r>
              <a:rPr lang="en-US" sz="1800" u="sng">
                <a:solidFill>
                  <a:schemeClr val="hlink"/>
                </a:solidFill>
                <a:latin typeface="Calibri"/>
                <a:ea typeface="Calibri"/>
                <a:cs typeface="Calibri"/>
                <a:sym typeface="Calibri"/>
                <a:hlinkClick r:id="rId4"/>
              </a:rPr>
              <a:t>https://shipilev.net/#jmm</a:t>
            </a:r>
            <a:r>
              <a:rPr lang="en-US" sz="1800">
                <a:solidFill>
                  <a:schemeClr val="dk1"/>
                </a:solidFill>
                <a:latin typeface="Calibri"/>
                <a:ea typeface="Calibri"/>
                <a:cs typeface="Calibri"/>
                <a:sym typeface="Calibri"/>
              </a:rPr>
              <a:t> )</a:t>
            </a:r>
          </a:p>
          <a:p>
            <a:pPr lvl="0" rtl="0">
              <a:spcBef>
                <a:spcPts val="0"/>
              </a:spcBef>
              <a:buNone/>
            </a:pPr>
            <a:r>
              <a:t/>
            </a:r>
            <a:endParaRPr sz="18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is tricky to understand and is hard to use directly.</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SzPct val="25000"/>
              <a:buNone/>
            </a:pPr>
            <a:r>
              <a:rPr lang="en-US" sz="3600">
                <a:solidFill>
                  <a:srgbClr val="403152"/>
                </a:solidFill>
                <a:latin typeface="Calibri"/>
                <a:ea typeface="Calibri"/>
                <a:cs typeface="Calibri"/>
                <a:sym typeface="Calibri"/>
              </a:rPr>
              <a:t>Java Memory Model (JMM)</a:t>
            </a:r>
          </a:p>
        </p:txBody>
      </p:sp>
      <p:sp>
        <p:nvSpPr>
          <p:cNvPr id="335" name="Shape 33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36" name="Shape 336"/>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specifies what can be read by particular read action in program.</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More precisely it defines </a:t>
            </a:r>
            <a:r>
              <a:rPr b="1" lang="en-US" sz="2400">
                <a:solidFill>
                  <a:schemeClr val="dk1"/>
                </a:solidFill>
                <a:latin typeface="Calibri"/>
                <a:ea typeface="Calibri"/>
                <a:cs typeface="Calibri"/>
                <a:sym typeface="Calibri"/>
              </a:rPr>
              <a:t>guarantees</a:t>
            </a:r>
            <a:r>
              <a:rPr lang="en-US" sz="2400">
                <a:solidFill>
                  <a:schemeClr val="dk1"/>
                </a:solidFill>
                <a:latin typeface="Calibri"/>
                <a:ea typeface="Calibri"/>
                <a:cs typeface="Calibri"/>
                <a:sym typeface="Calibri"/>
              </a:rPr>
              <a:t> on read/write atomicity, write visibility and instruction ordering.</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SzPct val="25000"/>
              <a:buNone/>
            </a:pPr>
            <a:r>
              <a:rPr lang="en-US" sz="3600">
                <a:solidFill>
                  <a:srgbClr val="403152"/>
                </a:solidFill>
                <a:latin typeface="Calibri"/>
                <a:ea typeface="Calibri"/>
                <a:cs typeface="Calibri"/>
                <a:sym typeface="Calibri"/>
              </a:rPr>
              <a:t>JMM. Why so complex?</a:t>
            </a:r>
          </a:p>
        </p:txBody>
      </p:sp>
      <p:sp>
        <p:nvSpPr>
          <p:cNvPr id="342" name="Shape 34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43" name="Shape 343"/>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JVM is highly optimized. It is possible because of relatively </a:t>
            </a:r>
            <a:r>
              <a:rPr b="1" lang="en-US" sz="2400">
                <a:solidFill>
                  <a:schemeClr val="dk1"/>
                </a:solidFill>
                <a:latin typeface="Calibri"/>
                <a:ea typeface="Calibri"/>
                <a:cs typeface="Calibri"/>
                <a:sym typeface="Calibri"/>
              </a:rPr>
              <a:t>weak guarantees</a:t>
            </a:r>
            <a:r>
              <a:rPr lang="en-US" sz="2400">
                <a:solidFill>
                  <a:schemeClr val="dk1"/>
                </a:solidFill>
                <a:latin typeface="Calibri"/>
                <a:ea typeface="Calibri"/>
                <a:cs typeface="Calibri"/>
                <a:sym typeface="Calibri"/>
              </a:rPr>
              <a:t> of JMM.</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was created as a </a:t>
            </a:r>
            <a:r>
              <a:rPr b="1" lang="en-US" sz="2400">
                <a:solidFill>
                  <a:schemeClr val="dk1"/>
                </a:solidFill>
                <a:latin typeface="Calibri"/>
                <a:ea typeface="Calibri"/>
                <a:cs typeface="Calibri"/>
                <a:sym typeface="Calibri"/>
              </a:rPr>
              <a:t>trade-off between performance, complexity of JVM and abilities of hardware.</a:t>
            </a: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considered to be one of the most successful memory models.</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Recently Introduced C++ Memory Model is highly based on JMM.</a:t>
            </a: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4. Atomicity</a:t>
            </a:r>
          </a:p>
        </p:txBody>
      </p:sp>
      <p:sp>
        <p:nvSpPr>
          <p:cNvPr id="349" name="Shape 34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50" name="Shape 350"/>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Some operations that are expected to be atomic - are not: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i++;</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double/long reads and writes on 32 bit systems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check then act actions:</a:t>
            </a:r>
            <a:br>
              <a:rPr lang="en-US" sz="2400">
                <a:solidFill>
                  <a:srgbClr val="252525"/>
                </a:solidFill>
                <a:highlight>
                  <a:srgbClr val="FFFFFF"/>
                </a:highlight>
                <a:latin typeface="Calibri"/>
                <a:ea typeface="Calibri"/>
                <a:cs typeface="Calibri"/>
                <a:sym typeface="Calibri"/>
              </a:rPr>
            </a:b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data_races</a:t>
            </a:r>
          </a:p>
        </p:txBody>
      </p:sp>
      <p:sp>
        <p:nvSpPr>
          <p:cNvPr id="351" name="Shape 351"/>
          <p:cNvSpPr/>
          <p:nvPr/>
        </p:nvSpPr>
        <p:spPr>
          <a:xfrm>
            <a:off x="830425" y="2924975"/>
            <a:ext cx="4040400" cy="104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800">
                <a:latin typeface="PT Mono"/>
                <a:ea typeface="PT Mono"/>
                <a:cs typeface="PT Mono"/>
                <a:sym typeface="PT Mono"/>
              </a:rPr>
              <a:t>if (!map.containsKey(key)) {</a:t>
            </a:r>
            <a:br>
              <a:rPr lang="en-US" sz="1800">
                <a:latin typeface="PT Mono"/>
                <a:ea typeface="PT Mono"/>
                <a:cs typeface="PT Mono"/>
                <a:sym typeface="PT Mono"/>
              </a:rPr>
            </a:br>
            <a:r>
              <a:rPr lang="en-US" sz="1800">
                <a:latin typeface="PT Mono"/>
                <a:ea typeface="PT Mono"/>
                <a:cs typeface="PT Mono"/>
                <a:sym typeface="PT Mono"/>
              </a:rPr>
              <a:t>	map.put(key, value);</a:t>
            </a:r>
            <a:br>
              <a:rPr lang="en-US" sz="1800">
                <a:latin typeface="PT Mono"/>
                <a:ea typeface="PT Mono"/>
                <a:cs typeface="PT Mono"/>
                <a:sym typeface="PT Mono"/>
              </a:rPr>
            </a:br>
            <a:r>
              <a:rPr lang="en-US" sz="1800">
                <a:latin typeface="PT Mono"/>
                <a:ea typeface="PT Mono"/>
                <a:cs typeface="PT Mono"/>
                <a:sym typeface="PT Mono"/>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5. Visibility</a:t>
            </a:r>
          </a:p>
        </p:txBody>
      </p:sp>
      <p:sp>
        <p:nvSpPr>
          <p:cNvPr id="357" name="Shape 35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58" name="Shape 358"/>
          <p:cNvSpPr/>
          <p:nvPr/>
        </p:nvSpPr>
        <p:spPr>
          <a:xfrm>
            <a:off x="457200" y="1225800"/>
            <a:ext cx="48351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Modern processors have multi-level caches. Thus threads running on different processors may not see changes made by other threads.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It actually depends on cache coherence protocol. </a:t>
            </a:r>
          </a:p>
          <a:p>
            <a:pPr lvl="0" marR="0" rtl="0" algn="l">
              <a:lnSpc>
                <a:spcPct val="100000"/>
              </a:lnSpc>
              <a:spcBef>
                <a:spcPts val="0"/>
              </a:spcBef>
              <a:buNone/>
            </a:pPr>
            <a:r>
              <a:rPr lang="en-US" sz="1800" u="sng">
                <a:solidFill>
                  <a:schemeClr val="hlink"/>
                </a:solidFill>
                <a:highlight>
                  <a:srgbClr val="FFFFFF"/>
                </a:highlight>
                <a:latin typeface="Calibri"/>
                <a:ea typeface="Calibri"/>
                <a:cs typeface="Calibri"/>
                <a:sym typeface="Calibri"/>
                <a:hlinkClick r:id="rId3"/>
              </a:rPr>
              <a:t>https://en.wikipedia.org/wiki/Cache_coherence</a:t>
            </a: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Most modern processors provide coherent caches, so visibility problems are rare</a:t>
            </a:r>
          </a:p>
          <a:p>
            <a:pPr lvl="0" marR="0" rtl="0" algn="l">
              <a:lnSpc>
                <a:spcPct val="100000"/>
              </a:lnSpc>
              <a:spcBef>
                <a:spcPts val="0"/>
              </a:spcBef>
              <a:buNone/>
            </a:pPr>
            <a:r>
              <a:rPr b="1" lang="en-US" sz="3000">
                <a:solidFill>
                  <a:srgbClr val="252525"/>
                </a:solidFill>
                <a:highlight>
                  <a:srgbClr val="FFFFFF"/>
                </a:highlight>
                <a:latin typeface="Calibri"/>
                <a:ea typeface="Calibri"/>
                <a:cs typeface="Calibri"/>
                <a:sym typeface="Calibri"/>
              </a:rPr>
              <a:t>But WORA! </a:t>
            </a:r>
            <a:r>
              <a:rPr lang="en-US" sz="2400">
                <a:solidFill>
                  <a:srgbClr val="252525"/>
                </a:solidFill>
                <a:highlight>
                  <a:srgbClr val="FFFFFF"/>
                </a:highlight>
                <a:latin typeface="PT Mono"/>
                <a:ea typeface="PT Mono"/>
                <a:cs typeface="PT Mono"/>
                <a:sym typeface="PT Mono"/>
              </a:rPr>
              <a:t>@see visibility</a:t>
            </a:r>
          </a:p>
        </p:txBody>
      </p:sp>
      <p:pic>
        <p:nvPicPr>
          <p:cNvPr id="359" name="Shape 359"/>
          <p:cNvPicPr preferRelativeResize="0"/>
          <p:nvPr/>
        </p:nvPicPr>
        <p:blipFill>
          <a:blip r:embed="rId4">
            <a:alphaModFix/>
          </a:blip>
          <a:stretch>
            <a:fillRect/>
          </a:stretch>
        </p:blipFill>
        <p:spPr>
          <a:xfrm>
            <a:off x="5292299" y="1433445"/>
            <a:ext cx="3393774" cy="29369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Clr>
                <a:schemeClr val="dk1"/>
              </a:buClr>
              <a:buSzPct val="25000"/>
              <a:buFont typeface="Arial"/>
              <a:buNone/>
            </a:pPr>
            <a:r>
              <a:rPr lang="en-US" sz="3600">
                <a:solidFill>
                  <a:srgbClr val="403152"/>
                </a:solidFill>
                <a:latin typeface="Calibri"/>
                <a:ea typeface="Calibri"/>
                <a:cs typeface="Calibri"/>
                <a:sym typeface="Calibri"/>
              </a:rPr>
              <a:t>Reminder</a:t>
            </a:r>
          </a:p>
        </p:txBody>
      </p:sp>
      <p:sp>
        <p:nvSpPr>
          <p:cNvPr id="124" name="Shape 12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25" name="Shape 125"/>
          <p:cNvSpPr/>
          <p:nvPr/>
        </p:nvSpPr>
        <p:spPr>
          <a:xfrm>
            <a:off x="457200" y="1200240"/>
            <a:ext cx="8229000" cy="2984100"/>
          </a:xfrm>
          <a:prstGeom prst="rect">
            <a:avLst/>
          </a:prstGeom>
          <a:noFill/>
          <a:ln>
            <a:noFill/>
          </a:ln>
        </p:spPr>
        <p:txBody>
          <a:bodyPr anchorCtr="0" anchor="t" bIns="45000" lIns="90000" rIns="90000" tIns="45000">
            <a:noAutofit/>
          </a:bodyPr>
          <a:lstStyle/>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359" lvl="0" marL="359" marR="0" rtl="0" algn="ctr">
              <a:lnSpc>
                <a:spcPct val="150000"/>
              </a:lnSpc>
              <a:spcBef>
                <a:spcPts val="0"/>
              </a:spcBef>
              <a:buSzPct val="25000"/>
              <a:buNone/>
            </a:pPr>
            <a:r>
              <a:rPr lang="en-US" sz="2800">
                <a:latin typeface="Calibri"/>
                <a:ea typeface="Calibri"/>
                <a:cs typeface="Calibri"/>
                <a:sym typeface="Calibri"/>
              </a:rPr>
              <a:t>Обновите репозиторий</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6. Ordering</a:t>
            </a:r>
          </a:p>
        </p:txBody>
      </p:sp>
      <p:sp>
        <p:nvSpPr>
          <p:cNvPr id="365" name="Shape 36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66" name="Shape 366"/>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In sake of performance javac, jit and JVM may change your code whenever it is accepted by Java Memory Model, that is reorder instructions.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After all, processor reorders instructions by himself.</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JMM restrict some reorderings.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7.</a:t>
            </a:r>
            <a:r>
              <a:rPr lang="en-US" sz="3600">
                <a:solidFill>
                  <a:srgbClr val="403152"/>
                </a:solidFill>
                <a:latin typeface="Calibri"/>
                <a:ea typeface="Calibri"/>
                <a:cs typeface="Calibri"/>
                <a:sym typeface="Calibri"/>
              </a:rPr>
              <a:t> Performance</a:t>
            </a:r>
          </a:p>
        </p:txBody>
      </p:sp>
      <p:sp>
        <p:nvSpPr>
          <p:cNvPr id="372" name="Shape 37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73" name="Shape 373"/>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3000">
                <a:solidFill>
                  <a:srgbClr val="252525"/>
                </a:solidFill>
                <a:highlight>
                  <a:srgbClr val="FFFFFF"/>
                </a:highlight>
                <a:latin typeface="Calibri"/>
                <a:ea typeface="Calibri"/>
                <a:cs typeface="Calibri"/>
                <a:sym typeface="Calibri"/>
              </a:rPr>
              <a:t>Reasoning about performance of concurrent programs is tricky</a:t>
            </a:r>
          </a:p>
          <a:p>
            <a:pPr lvl="0" marR="0" rtl="0" algn="l">
              <a:lnSpc>
                <a:spcPct val="100000"/>
              </a:lnSpc>
              <a:spcBef>
                <a:spcPts val="0"/>
              </a:spcBef>
              <a:buNone/>
            </a:pPr>
            <a:r>
              <a:t/>
            </a:r>
            <a:endParaRPr sz="30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3000">
                <a:solidFill>
                  <a:srgbClr val="252525"/>
                </a:solidFill>
                <a:highlight>
                  <a:srgbClr val="FFFFFF"/>
                </a:highlight>
                <a:latin typeface="Calibri"/>
                <a:ea typeface="Calibri"/>
                <a:cs typeface="Calibri"/>
                <a:sym typeface="Calibri"/>
              </a:rPr>
              <a:t>@see </a:t>
            </a:r>
            <a:r>
              <a:rPr lang="en-US" sz="3000" u="sng">
                <a:solidFill>
                  <a:schemeClr val="hlink"/>
                </a:solidFill>
                <a:highlight>
                  <a:srgbClr val="FFFFFF"/>
                </a:highlight>
                <a:latin typeface="Calibri"/>
                <a:ea typeface="Calibri"/>
                <a:cs typeface="Calibri"/>
                <a:sym typeface="Calibri"/>
                <a:hlinkClick r:id="rId3"/>
              </a:rPr>
              <a:t>https://shipilev.net/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Solution - volatile</a:t>
            </a:r>
          </a:p>
        </p:txBody>
      </p:sp>
      <p:sp>
        <p:nvSpPr>
          <p:cNvPr id="379" name="Shape 37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80" name="Shape 380"/>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‘volatile’</a:t>
            </a:r>
            <a:r>
              <a:rPr lang="en-US" sz="2400">
                <a:solidFill>
                  <a:srgbClr val="252525"/>
                </a:solidFill>
                <a:highlight>
                  <a:srgbClr val="FFFFFF"/>
                </a:highlight>
                <a:latin typeface="Calibri"/>
                <a:ea typeface="Calibri"/>
                <a:cs typeface="Calibri"/>
                <a:sym typeface="Calibri"/>
              </a:rPr>
              <a:t> means: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atomic </a:t>
            </a:r>
            <a:r>
              <a:rPr b="1" lang="en-US" sz="2400">
                <a:solidFill>
                  <a:srgbClr val="252525"/>
                </a:solidFill>
                <a:highlight>
                  <a:srgbClr val="FFFFFF"/>
                </a:highlight>
                <a:latin typeface="Calibri"/>
                <a:ea typeface="Calibri"/>
                <a:cs typeface="Calibri"/>
                <a:sym typeface="Calibri"/>
              </a:rPr>
              <a:t>reads and writes to reference </a:t>
            </a:r>
            <a:r>
              <a:rPr lang="en-US" sz="2400">
                <a:solidFill>
                  <a:srgbClr val="252525"/>
                </a:solidFill>
                <a:highlight>
                  <a:srgbClr val="FFFFFF"/>
                </a:highlight>
                <a:latin typeface="Calibri"/>
                <a:ea typeface="Calibri"/>
                <a:cs typeface="Calibri"/>
                <a:sym typeface="Calibri"/>
              </a:rPr>
              <a:t>(not all operations on object)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reads to volatile variables always return right value</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reads and writes of volatile variables can not be reordered</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‘happens-before’ relation</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(If you make all references in your program ‘volatile’, there will be no data races)</a:t>
            </a: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volatile_example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387" name="Shape 38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88" name="Shape 388"/>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389" name="Shape 389"/>
          <p:cNvSpPr/>
          <p:nvPr/>
        </p:nvSpPr>
        <p:spPr>
          <a:xfrm flipH="1">
            <a:off x="456360" y="3051000"/>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390" name="Shape 390"/>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391" name="Shape 391"/>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392" name="Shape 392"/>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393" name="Shape 393"/>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395" name="Shape 395"/>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java.util.concurrent</a:t>
            </a:r>
          </a:p>
        </p:txBody>
      </p:sp>
      <p:sp>
        <p:nvSpPr>
          <p:cNvPr id="401" name="Shape 40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02" name="Shape 402"/>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It is hard to reason low-level JMM categories, but there are a number of high-level constructions in JDK</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Atomics</a:t>
            </a:r>
          </a:p>
        </p:txBody>
      </p:sp>
      <p:sp>
        <p:nvSpPr>
          <p:cNvPr id="408" name="Shape 40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09" name="Shape 409"/>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Atomics provide non-blocking operations on common objects. Also provides methods for atomic </a:t>
            </a:r>
            <a:r>
              <a:rPr b="1" lang="en-US" sz="2400">
                <a:solidFill>
                  <a:schemeClr val="dk1"/>
                </a:solidFill>
                <a:latin typeface="Calibri"/>
                <a:ea typeface="Calibri"/>
                <a:cs typeface="Calibri"/>
                <a:sym typeface="Calibri"/>
              </a:rPr>
              <a:t>‘check then act’</a:t>
            </a:r>
            <a:r>
              <a:rPr lang="en-US" sz="2400">
                <a:solidFill>
                  <a:schemeClr val="dk1"/>
                </a:solidFill>
                <a:latin typeface="Calibri"/>
                <a:ea typeface="Calibri"/>
                <a:cs typeface="Calibri"/>
                <a:sym typeface="Calibri"/>
              </a:rPr>
              <a:t> operations</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(compareAndSet, incrementAndGet)</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latin typeface="PT Mono"/>
                <a:ea typeface="PT Mono"/>
                <a:cs typeface="PT Mono"/>
                <a:sym typeface="PT Mono"/>
              </a:rPr>
              <a:t>@see data_races/Stopper.java</a:t>
            </a:r>
          </a:p>
          <a:p>
            <a:pPr lvl="0" rtl="0">
              <a:spcBef>
                <a:spcPts val="0"/>
              </a:spcBef>
              <a:buSzPct val="75000"/>
              <a:buNone/>
            </a:pPr>
            <a:r>
              <a:rPr lang="en-US" sz="2400">
                <a:solidFill>
                  <a:schemeClr val="dk1"/>
                </a:solidFill>
                <a:latin typeface="PT Mono"/>
                <a:ea typeface="PT Mono"/>
                <a:cs typeface="PT Mono"/>
                <a:sym typeface="PT Mono"/>
              </a:rPr>
              <a:t>@see javaConcurrentAnimated.jar (AtomicInteger)</a:t>
            </a:r>
            <a:r>
              <a:rPr lang="en-US" sz="2400">
                <a:latin typeface="PT Mono"/>
                <a:ea typeface="PT Mono"/>
                <a:cs typeface="PT Mono"/>
                <a:sym typeface="PT Mono"/>
              </a:rPr>
              <a:t> </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Concurrent Collections</a:t>
            </a:r>
          </a:p>
        </p:txBody>
      </p:sp>
      <p:sp>
        <p:nvSpPr>
          <p:cNvPr id="415" name="Shape 41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16" name="Shape 416"/>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ConcurrentHashMap</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BlockingQueue</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 (ConcurrentHashMap, BlockingQueue)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ConcurrentHashMap</a:t>
            </a:r>
          </a:p>
        </p:txBody>
      </p:sp>
      <p:sp>
        <p:nvSpPr>
          <p:cNvPr id="422" name="Shape 42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23" name="Shape 423"/>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A hash table supporting</a:t>
            </a:r>
          </a:p>
          <a:p>
            <a:pPr indent="-114300" lvl="0" marL="0" marR="0" rtl="0" algn="l">
              <a:lnSpc>
                <a:spcPct val="100000"/>
              </a:lnSpc>
              <a:spcBef>
                <a:spcPts val="0"/>
              </a:spcBef>
              <a:buClr>
                <a:srgbClr val="000000"/>
              </a:buClr>
              <a:buSzPct val="75000"/>
              <a:buFont typeface="Noto Sans Symbols"/>
              <a:buNone/>
            </a:pPr>
            <a:r>
              <a:rPr b="1" lang="en-US" sz="2400">
                <a:solidFill>
                  <a:srgbClr val="474747"/>
                </a:solidFill>
                <a:highlight>
                  <a:srgbClr val="FFFFFF"/>
                </a:highlight>
                <a:latin typeface="Calibri"/>
                <a:ea typeface="Calibri"/>
                <a:cs typeface="Calibri"/>
                <a:sym typeface="Calibri"/>
              </a:rPr>
              <a:t>full concurrency</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of retrievals</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and </a:t>
            </a:r>
            <a:r>
              <a:rPr b="1" lang="en-US" sz="2400">
                <a:solidFill>
                  <a:srgbClr val="474747"/>
                </a:solidFill>
                <a:highlight>
                  <a:srgbClr val="FFFFFF"/>
                </a:highlight>
                <a:latin typeface="Calibri"/>
                <a:ea typeface="Calibri"/>
                <a:cs typeface="Calibri"/>
                <a:sym typeface="Calibri"/>
              </a:rPr>
              <a:t>high expected</a:t>
            </a:r>
          </a:p>
          <a:p>
            <a:pPr indent="-114300" lvl="0" marL="0" marR="0" rtl="0" algn="l">
              <a:lnSpc>
                <a:spcPct val="100000"/>
              </a:lnSpc>
              <a:spcBef>
                <a:spcPts val="0"/>
              </a:spcBef>
              <a:buClr>
                <a:srgbClr val="000000"/>
              </a:buClr>
              <a:buSzPct val="75000"/>
              <a:buFont typeface="Noto Sans Symbols"/>
              <a:buNone/>
            </a:pPr>
            <a:r>
              <a:rPr b="1" lang="en-US" sz="2400">
                <a:solidFill>
                  <a:srgbClr val="474747"/>
                </a:solidFill>
                <a:highlight>
                  <a:srgbClr val="FFFFFF"/>
                </a:highlight>
                <a:latin typeface="Calibri"/>
                <a:ea typeface="Calibri"/>
                <a:cs typeface="Calibri"/>
                <a:sym typeface="Calibri"/>
              </a:rPr>
              <a:t>concurrency</a:t>
            </a:r>
            <a:r>
              <a:rPr lang="en-US" sz="2400">
                <a:solidFill>
                  <a:srgbClr val="474747"/>
                </a:solidFill>
                <a:highlight>
                  <a:srgbClr val="FFFFFF"/>
                </a:highlight>
                <a:latin typeface="Calibri"/>
                <a:ea typeface="Calibri"/>
                <a:cs typeface="Calibri"/>
                <a:sym typeface="Calibri"/>
              </a:rPr>
              <a:t> for updates.</a:t>
            </a:r>
          </a:p>
          <a:p>
            <a:pPr indent="-114300" lvl="0" marL="0" marR="0" rtl="0" algn="l">
              <a:lnSpc>
                <a:spcPct val="100000"/>
              </a:lnSpc>
              <a:spcBef>
                <a:spcPts val="0"/>
              </a:spcBef>
              <a:buClr>
                <a:srgbClr val="000000"/>
              </a:buClr>
              <a:buFont typeface="Noto Sans Symbols"/>
              <a:buNone/>
            </a:pPr>
            <a:r>
              <a:t/>
            </a:r>
            <a:endParaRPr sz="2400">
              <a:solidFill>
                <a:srgbClr val="474747"/>
              </a:solidFill>
              <a:highlight>
                <a:srgbClr val="FFFFFF"/>
              </a:highlight>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Iteration over </a:t>
            </a:r>
            <a:r>
              <a:rPr b="1" lang="en-US" sz="2400">
                <a:solidFill>
                  <a:srgbClr val="474747"/>
                </a:solidFill>
                <a:highlight>
                  <a:srgbClr val="FFFFFF"/>
                </a:highlight>
                <a:latin typeface="Calibri"/>
                <a:ea typeface="Calibri"/>
                <a:cs typeface="Calibri"/>
                <a:sym typeface="Calibri"/>
              </a:rPr>
              <a:t>copy</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of collection at some point</a:t>
            </a:r>
          </a:p>
          <a:p>
            <a:pPr indent="-216000" lvl="0" marL="216000" marR="0" rtl="0" algn="l">
              <a:lnSpc>
                <a:spcPct val="100000"/>
              </a:lnSpc>
              <a:spcBef>
                <a:spcPts val="0"/>
              </a:spcBef>
              <a:buClr>
                <a:srgbClr val="000000"/>
              </a:buClr>
              <a:buFont typeface="Noto Sans Symbols"/>
              <a:buNone/>
            </a:pPr>
            <a:r>
              <a:t/>
            </a:r>
            <a:endParaRPr/>
          </a:p>
          <a:p>
            <a:pPr indent="-114300" lvl="0" marL="0" marR="0" rtl="0" algn="l">
              <a:lnSpc>
                <a:spcPct val="100000"/>
              </a:lnSpc>
              <a:spcBef>
                <a:spcPts val="0"/>
              </a:spcBef>
              <a:buClr>
                <a:srgbClr val="000000"/>
              </a:buClr>
              <a:buFont typeface="Noto Sans Symbols"/>
              <a:buNone/>
            </a:pPr>
            <a:r>
              <a:rPr lang="en-US" u="sng">
                <a:solidFill>
                  <a:schemeClr val="hlink"/>
                </a:solidFill>
                <a:hlinkClick r:id="rId3"/>
              </a:rPr>
              <a:t>https://habrahabr.ru/post/132884/</a:t>
            </a:r>
          </a:p>
          <a:p>
            <a:pPr indent="-114300" lvl="0" marL="0" marR="0" rtl="0" algn="l">
              <a:lnSpc>
                <a:spcPct val="100000"/>
              </a:lnSpc>
              <a:spcBef>
                <a:spcPts val="0"/>
              </a:spcBef>
              <a:buClr>
                <a:srgbClr val="000000"/>
              </a:buClr>
              <a:buFont typeface="Noto Sans Symbols"/>
              <a:buNone/>
            </a:pPr>
            <a:r>
              <a:rPr lang="en-US" u="sng">
                <a:solidFill>
                  <a:schemeClr val="hlink"/>
                </a:solidFill>
                <a:latin typeface="Calibri"/>
                <a:ea typeface="Calibri"/>
                <a:cs typeface="Calibri"/>
                <a:sym typeface="Calibri"/>
                <a:hlinkClick r:id="rId4"/>
              </a:rPr>
              <a:t>https://docs.oracle.com/javase/8/docs/api/java/util/concurrent/ConcurrentHashMap.html</a:t>
            </a:r>
          </a:p>
          <a:p>
            <a:pPr indent="-216000" lvl="0" marL="21600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pic>
        <p:nvPicPr>
          <p:cNvPr id="424" name="Shape 424"/>
          <p:cNvPicPr preferRelativeResize="0"/>
          <p:nvPr/>
        </p:nvPicPr>
        <p:blipFill>
          <a:blip r:embed="rId5">
            <a:alphaModFix/>
          </a:blip>
          <a:stretch>
            <a:fillRect/>
          </a:stretch>
        </p:blipFill>
        <p:spPr>
          <a:xfrm>
            <a:off x="3923575" y="1225787"/>
            <a:ext cx="4762500" cy="2428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ForkJoinPool</a:t>
            </a:r>
          </a:p>
        </p:txBody>
      </p:sp>
      <p:sp>
        <p:nvSpPr>
          <p:cNvPr id="430" name="Shape 43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31" name="Shape 431"/>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pic>
        <p:nvPicPr>
          <p:cNvPr id="432" name="Shape 432"/>
          <p:cNvPicPr preferRelativeResize="0"/>
          <p:nvPr/>
        </p:nvPicPr>
        <p:blipFill>
          <a:blip r:embed="rId3">
            <a:alphaModFix/>
          </a:blip>
          <a:stretch>
            <a:fillRect/>
          </a:stretch>
        </p:blipFill>
        <p:spPr>
          <a:xfrm>
            <a:off x="566224" y="1225800"/>
            <a:ext cx="5630774" cy="2460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Futures</a:t>
            </a:r>
          </a:p>
        </p:txBody>
      </p:sp>
      <p:sp>
        <p:nvSpPr>
          <p:cNvPr id="438" name="Shape 43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39" name="Shape 439"/>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Future is implementation of </a:t>
            </a:r>
            <a:r>
              <a:rPr b="1" lang="en-US" sz="2400">
                <a:solidFill>
                  <a:schemeClr val="dk1"/>
                </a:solidFill>
                <a:latin typeface="Calibri"/>
                <a:ea typeface="Calibri"/>
                <a:cs typeface="Calibri"/>
                <a:sym typeface="Calibri"/>
              </a:rPr>
              <a:t>‘promises’</a:t>
            </a:r>
            <a:r>
              <a:rPr lang="en-US" sz="2400">
                <a:solidFill>
                  <a:schemeClr val="dk1"/>
                </a:solidFill>
                <a:latin typeface="Calibri"/>
                <a:ea typeface="Calibri"/>
                <a:cs typeface="Calibri"/>
                <a:sym typeface="Calibri"/>
              </a:rPr>
              <a:t>.</a:t>
            </a:r>
          </a:p>
          <a:p>
            <a:pPr indent="-114300" lvl="0" marL="0" marR="0" rtl="0" algn="l">
              <a:lnSpc>
                <a:spcPct val="100000"/>
              </a:lnSpc>
              <a:spcBef>
                <a:spcPts val="0"/>
              </a:spcBef>
              <a:buClr>
                <a:srgbClr val="000000"/>
              </a:buClr>
              <a:buSzPct val="75000"/>
              <a:buFont typeface="Noto Sans Symbols"/>
              <a:buNone/>
            </a:pPr>
            <a:r>
              <a:rPr lang="en-US" sz="2400">
                <a:solidFill>
                  <a:srgbClr val="353833"/>
                </a:solidFill>
                <a:highlight>
                  <a:srgbClr val="FFFFFF"/>
                </a:highlight>
                <a:latin typeface="Calibri"/>
                <a:ea typeface="Calibri"/>
                <a:cs typeface="Calibri"/>
                <a:sym typeface="Calibri"/>
              </a:rPr>
              <a:t>A Future represents the result of an asynchronous computation</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We can block on </a:t>
            </a:r>
            <a:r>
              <a:rPr b="1" lang="en-US" sz="2400">
                <a:solidFill>
                  <a:schemeClr val="dk1"/>
                </a:solidFill>
                <a:latin typeface="Calibri"/>
                <a:ea typeface="Calibri"/>
                <a:cs typeface="Calibri"/>
                <a:sym typeface="Calibri"/>
              </a:rPr>
              <a:t>get() </a:t>
            </a:r>
            <a:r>
              <a:rPr lang="en-US" sz="2400">
                <a:solidFill>
                  <a:schemeClr val="dk1"/>
                </a:solidFill>
                <a:latin typeface="Calibri"/>
                <a:ea typeface="Calibri"/>
                <a:cs typeface="Calibri"/>
                <a:sym typeface="Calibri"/>
              </a:rPr>
              <a:t>until the result is ready.</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 (Future)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457200" y="205919"/>
            <a:ext cx="8228879"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132" name="Shape 132"/>
          <p:cNvSpPr/>
          <p:nvPr/>
        </p:nvSpPr>
        <p:spPr>
          <a:xfrm>
            <a:off x="6553080" y="4767119"/>
            <a:ext cx="2133000" cy="27324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33" name="Shape 133"/>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rtl="0">
              <a:spcBef>
                <a:spcPts val="0"/>
              </a:spcBef>
              <a:buSzPct val="25000"/>
              <a:buNone/>
            </a:pPr>
            <a:r>
              <a:rPr lang="en-US" sz="2800">
                <a:solidFill>
                  <a:srgbClr val="403152"/>
                </a:solidFill>
                <a:latin typeface="Calibri"/>
                <a:ea typeface="Calibri"/>
                <a:cs typeface="Calibri"/>
                <a:sym typeface="Calibri"/>
              </a:rPr>
              <a:t>Thread-safety recipes</a:t>
            </a:r>
          </a:p>
        </p:txBody>
      </p:sp>
      <p:sp>
        <p:nvSpPr>
          <p:cNvPr id="134" name="Shape 134"/>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135" name="Shape 135"/>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136" name="Shape 136"/>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140" name="Shape 140"/>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Synchronizers</a:t>
            </a:r>
          </a:p>
        </p:txBody>
      </p:sp>
      <p:sp>
        <p:nvSpPr>
          <p:cNvPr id="445" name="Shape 44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46" name="Shape 446"/>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It is hard to reason low-level JMM categories, but there are a number of high-level constructions in JDK</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(CyclicBarrier, Phaser)</a:t>
            </a:r>
          </a:p>
          <a:p>
            <a:pPr indent="-114300" lvl="0" marL="0" marR="0" rtl="0" algn="l">
              <a:lnSpc>
                <a:spcPct val="100000"/>
              </a:lnSpc>
              <a:spcBef>
                <a:spcPts val="0"/>
              </a:spcBef>
              <a:buClr>
                <a:srgbClr val="000000"/>
              </a:buClr>
              <a:buFont typeface="Noto Sans Symbols"/>
              <a:buNone/>
            </a:pPr>
            <a:r>
              <a:t/>
            </a:r>
            <a:endParaRPr sz="30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Good manual with visualization</a:t>
            </a:r>
          </a:p>
          <a:p>
            <a:pPr indent="-114300" lvl="0" marL="0" marR="0" rtl="0" algn="l">
              <a:lnSpc>
                <a:spcPct val="100000"/>
              </a:lnSpc>
              <a:spcBef>
                <a:spcPts val="0"/>
              </a:spcBef>
              <a:buClr>
                <a:srgbClr val="000000"/>
              </a:buClr>
              <a:buSzPct val="100000"/>
              <a:buFont typeface="Noto Sans Symbols"/>
              <a:buNone/>
            </a:pPr>
            <a:r>
              <a:rPr lang="en-US" sz="1800" u="sng">
                <a:solidFill>
                  <a:schemeClr val="hlink"/>
                </a:solidFill>
                <a:latin typeface="Calibri"/>
                <a:ea typeface="Calibri"/>
                <a:cs typeface="Calibri"/>
                <a:sym typeface="Calibri"/>
                <a:hlinkClick r:id="rId3"/>
              </a:rPr>
              <a:t>https://habrahabr.ru/post/277669/</a:t>
            </a:r>
          </a:p>
          <a:p>
            <a:pPr indent="-114300" lvl="0" marL="0" marR="0" rtl="0" algn="l">
              <a:lnSpc>
                <a:spcPct val="100000"/>
              </a:lnSpc>
              <a:spcBef>
                <a:spcPts val="0"/>
              </a:spcBef>
              <a:buClr>
                <a:srgbClr val="000000"/>
              </a:buClr>
              <a:buFont typeface="Noto Sans Symbols"/>
              <a:buNone/>
            </a:pPr>
            <a:r>
              <a:t/>
            </a:r>
            <a:endParaRPr sz="3000">
              <a:solidFill>
                <a:schemeClr val="dk1"/>
              </a:solidFill>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453" name="Shape 45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54" name="Shape 454"/>
          <p:cNvSpPr/>
          <p:nvPr/>
        </p:nvSpPr>
        <p:spPr>
          <a:xfrm flipH="1">
            <a:off x="456360" y="3997800"/>
            <a:ext cx="8229000" cy="914100"/>
          </a:xfrm>
          <a:prstGeom prst="rect">
            <a:avLst/>
          </a:prstGeom>
          <a:solidFill>
            <a:srgbClr val="B4A7D6"/>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455" name="Shape 455"/>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456" name="Shape 456"/>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457" name="Shape 457"/>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58" name="Shape 458"/>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59" name="Shape 459"/>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461" name="Shape 461"/>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1. Unshared immutable state</a:t>
            </a:r>
          </a:p>
        </p:txBody>
      </p:sp>
      <p:sp>
        <p:nvSpPr>
          <p:cNvPr id="467" name="Shape 46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68" name="Shape 468"/>
          <p:cNvSpPr/>
          <p:nvPr/>
        </p:nvSpPr>
        <p:spPr>
          <a:xfrm>
            <a:off x="457200" y="1225800"/>
            <a:ext cx="8229000" cy="3352200"/>
          </a:xfrm>
          <a:prstGeom prst="rect">
            <a:avLst/>
          </a:prstGeom>
          <a:noFill/>
          <a:ln>
            <a:noFill/>
          </a:ln>
        </p:spPr>
        <p:txBody>
          <a:bodyPr anchorCtr="0" anchor="t" bIns="45000" lIns="90000" rIns="90000" tIns="45000">
            <a:noAutofit/>
          </a:bodyPr>
          <a:lstStyle/>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Don't share the state variable across threads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Make the state variable immutable</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Use synchronization whenever accessing the state variable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2. </a:t>
            </a:r>
            <a:r>
              <a:rPr lang="en-US" sz="3600">
                <a:solidFill>
                  <a:srgbClr val="403152"/>
                </a:solidFill>
                <a:latin typeface="Calibri"/>
                <a:ea typeface="Calibri"/>
                <a:cs typeface="Calibri"/>
                <a:sym typeface="Calibri"/>
              </a:rPr>
              <a:t>Safe initialization</a:t>
            </a:r>
          </a:p>
        </p:txBody>
      </p:sp>
      <p:sp>
        <p:nvSpPr>
          <p:cNvPr id="474" name="Shape 47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75" name="Shape 475"/>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Do not share ‘this’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from constructor</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Bad example -&gt;</a:t>
            </a:r>
          </a:p>
          <a:p>
            <a:pPr lvl="0" marR="0" rtl="0" algn="l">
              <a:lnSpc>
                <a:spcPct val="100000"/>
              </a:lnSpc>
              <a:spcBef>
                <a:spcPts val="0"/>
              </a:spcBef>
              <a:buNone/>
            </a:pPr>
            <a:r>
              <a:t/>
            </a:r>
            <a:endParaRPr sz="1800">
              <a:solidFill>
                <a:srgbClr val="252525"/>
              </a:solidFill>
              <a:highlight>
                <a:srgbClr val="FFFFFF"/>
              </a:highlight>
              <a:latin typeface="PT Mono"/>
              <a:ea typeface="PT Mono"/>
              <a:cs typeface="PT Mono"/>
              <a:sym typeface="PT Mono"/>
            </a:endParaRPr>
          </a:p>
        </p:txBody>
      </p:sp>
      <p:sp>
        <p:nvSpPr>
          <p:cNvPr id="476" name="Shape 476"/>
          <p:cNvSpPr/>
          <p:nvPr/>
        </p:nvSpPr>
        <p:spPr>
          <a:xfrm>
            <a:off x="3036525" y="1336700"/>
            <a:ext cx="5587800" cy="322230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public class SomeClass{</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	private Object v1;</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	private final Object v2;</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	SomeClass(Object v1, Object v2){</a:t>
            </a:r>
          </a:p>
          <a:p>
            <a:pPr indent="457200" lvl="0" marL="457200" rtl="0">
              <a:spcBef>
                <a:spcPts val="0"/>
              </a:spcBef>
              <a:buNone/>
            </a:pPr>
            <a:r>
              <a:rPr lang="en-US" sz="1800">
                <a:solidFill>
                  <a:srgbClr val="252525"/>
                </a:solidFill>
                <a:latin typeface="PT Mono"/>
                <a:ea typeface="PT Mono"/>
                <a:cs typeface="PT Mono"/>
                <a:sym typeface="PT Mono"/>
              </a:rPr>
              <a:t>//’this’ leaks</a:t>
            </a:r>
          </a:p>
          <a:p>
            <a:pPr indent="387350" lvl="0" marL="457200" rtl="0">
              <a:spcBef>
                <a:spcPts val="0"/>
              </a:spcBef>
              <a:buClr>
                <a:schemeClr val="dk1"/>
              </a:buClr>
              <a:buSzPct val="61111"/>
              <a:buFont typeface="Arial"/>
              <a:buNone/>
            </a:pPr>
            <a:r>
              <a:rPr lang="en-US" sz="1800">
                <a:solidFill>
                  <a:srgbClr val="252525"/>
                </a:solidFill>
                <a:latin typeface="PT Mono"/>
                <a:ea typeface="PT Mono"/>
                <a:cs typeface="PT Mono"/>
                <a:sym typeface="PT Mono"/>
              </a:rPr>
              <a:t>//initalization is not completed</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		StaticRegistry.register(this);</a:t>
            </a:r>
          </a:p>
          <a:p>
            <a:pPr indent="387350" lvl="0" rtl="0">
              <a:spcBef>
                <a:spcPts val="0"/>
              </a:spcBef>
              <a:buClr>
                <a:schemeClr val="dk1"/>
              </a:buClr>
              <a:buSzPct val="61111"/>
              <a:buFont typeface="Arial"/>
              <a:buNone/>
            </a:pPr>
            <a:r>
              <a:rPr lang="en-US" sz="1800">
                <a:solidFill>
                  <a:srgbClr val="252525"/>
                </a:solidFill>
                <a:latin typeface="PT Mono"/>
                <a:ea typeface="PT Mono"/>
                <a:cs typeface="PT Mono"/>
                <a:sym typeface="PT Mono"/>
              </a:rPr>
              <a:t>	this.v1 = v1;</a:t>
            </a:r>
          </a:p>
          <a:p>
            <a:pPr indent="387350" lvl="0" marL="457200" rtl="0">
              <a:spcBef>
                <a:spcPts val="0"/>
              </a:spcBef>
              <a:buClr>
                <a:schemeClr val="dk1"/>
              </a:buClr>
              <a:buSzPct val="61111"/>
              <a:buFont typeface="Arial"/>
              <a:buNone/>
            </a:pPr>
            <a:r>
              <a:rPr lang="en-US" sz="1800">
                <a:solidFill>
                  <a:srgbClr val="252525"/>
                </a:solidFill>
                <a:latin typeface="PT Mono"/>
                <a:ea typeface="PT Mono"/>
                <a:cs typeface="PT Mono"/>
                <a:sym typeface="PT Mono"/>
              </a:rPr>
              <a:t>this.v2 = v2;</a:t>
            </a:r>
          </a:p>
          <a:p>
            <a:pPr indent="387350" lvl="0" rtl="0">
              <a:spcBef>
                <a:spcPts val="0"/>
              </a:spcBef>
              <a:buClr>
                <a:schemeClr val="dk1"/>
              </a:buClr>
              <a:buSzPct val="61111"/>
              <a:buFont typeface="Arial"/>
              <a:buNone/>
            </a:pPr>
            <a:r>
              <a:rPr lang="en-US" sz="1800">
                <a:solidFill>
                  <a:srgbClr val="252525"/>
                </a:solidFill>
                <a:latin typeface="PT Mono"/>
                <a:ea typeface="PT Mono"/>
                <a:cs typeface="PT Mono"/>
                <a:sym typeface="PT Mono"/>
              </a:rPr>
              <a:t>}</a:t>
            </a:r>
          </a:p>
          <a:p>
            <a:pPr lvl="0">
              <a:spcBef>
                <a:spcPts val="0"/>
              </a:spcBef>
              <a:buClr>
                <a:schemeClr val="dk1"/>
              </a:buClr>
              <a:buSzPct val="61111"/>
              <a:buFont typeface="Arial"/>
              <a:buNone/>
            </a:pPr>
            <a:r>
              <a:rPr lang="en-US" sz="1800">
                <a:solidFill>
                  <a:srgbClr val="252525"/>
                </a:solidFill>
                <a:latin typeface="PT Mono"/>
                <a:ea typeface="PT Mono"/>
                <a:cs typeface="PT Mono"/>
                <a:sym typeface="PT Mono"/>
              </a:rPr>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3. Safe publication</a:t>
            </a:r>
          </a:p>
        </p:txBody>
      </p:sp>
      <p:sp>
        <p:nvSpPr>
          <p:cNvPr id="482" name="Shape 48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83" name="Shape 483"/>
          <p:cNvSpPr/>
          <p:nvPr/>
        </p:nvSpPr>
        <p:spPr>
          <a:xfrm>
            <a:off x="457200" y="1302000"/>
            <a:ext cx="8229000" cy="3352200"/>
          </a:xfrm>
          <a:prstGeom prst="rect">
            <a:avLst/>
          </a:prstGeom>
          <a:noFill/>
          <a:ln>
            <a:noFill/>
          </a:ln>
        </p:spPr>
        <p:txBody>
          <a:bodyPr anchorCtr="0" anchor="t" bIns="45000" lIns="90000" rIns="90000" tIns="45000">
            <a:noAutofit/>
          </a:bodyPr>
          <a:lstStyle/>
          <a:p>
            <a:pPr lvl="0">
              <a:spcBef>
                <a:spcPts val="0"/>
              </a:spcBef>
              <a:buClr>
                <a:schemeClr val="dk1"/>
              </a:buClr>
              <a:buSzPct val="61111"/>
              <a:buFont typeface="Arial"/>
              <a:buNone/>
            </a:pPr>
            <a:r>
              <a:rPr lang="en-US" sz="1800">
                <a:solidFill>
                  <a:schemeClr val="dk1"/>
                </a:solidFill>
              </a:rPr>
              <a:t>To publish an object safely, </a:t>
            </a:r>
            <a:r>
              <a:rPr b="1" lang="en-US" sz="1800">
                <a:solidFill>
                  <a:schemeClr val="dk1"/>
                </a:solidFill>
              </a:rPr>
              <a:t>both the reference to the object and the object's state</a:t>
            </a:r>
            <a:r>
              <a:rPr lang="en-US" sz="1800">
                <a:solidFill>
                  <a:schemeClr val="dk1"/>
                </a:solidFill>
              </a:rPr>
              <a:t> must be made visible to other threads at the same time. A properly constructed object can be safely published by:</a:t>
            </a:r>
          </a:p>
          <a:p>
            <a:pPr indent="-342900" lvl="0" marL="457200" rtl="0">
              <a:spcBef>
                <a:spcPts val="0"/>
              </a:spcBef>
              <a:buClr>
                <a:schemeClr val="dk1"/>
              </a:buClr>
              <a:buSzPct val="100000"/>
              <a:buChar char="●"/>
            </a:pPr>
            <a:r>
              <a:rPr lang="en-US" sz="1800">
                <a:solidFill>
                  <a:schemeClr val="dk1"/>
                </a:solidFill>
              </a:rPr>
              <a:t>Initializing an object reference from a </a:t>
            </a:r>
            <a:r>
              <a:rPr b="1" lang="en-US" sz="1800">
                <a:solidFill>
                  <a:schemeClr val="dk1"/>
                </a:solidFill>
              </a:rPr>
              <a:t>static initializer</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volatile field</a:t>
            </a:r>
            <a:r>
              <a:rPr lang="en-US" sz="1800">
                <a:solidFill>
                  <a:schemeClr val="dk1"/>
                </a:solidFill>
              </a:rPr>
              <a:t> or </a:t>
            </a:r>
            <a:r>
              <a:rPr b="1" lang="en-US" sz="1800">
                <a:solidFill>
                  <a:schemeClr val="dk1"/>
                </a:solidFill>
              </a:rPr>
              <a:t>AtomicReference</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final field</a:t>
            </a:r>
            <a:r>
              <a:rPr lang="en-US" sz="1800">
                <a:solidFill>
                  <a:schemeClr val="dk1"/>
                </a:solidFill>
              </a:rPr>
              <a:t> of a properly constructed object</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field that is properly guarded by a lock</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4. Use JDK constructions</a:t>
            </a:r>
          </a:p>
        </p:txBody>
      </p:sp>
      <p:sp>
        <p:nvSpPr>
          <p:cNvPr id="489" name="Shape 48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90" name="Shape 490"/>
          <p:cNvSpPr/>
          <p:nvPr/>
        </p:nvSpPr>
        <p:spPr>
          <a:xfrm>
            <a:off x="533400" y="1225800"/>
            <a:ext cx="8229000" cy="3352200"/>
          </a:xfrm>
          <a:prstGeom prst="rect">
            <a:avLst/>
          </a:prstGeom>
          <a:noFill/>
          <a:ln>
            <a:noFill/>
          </a:ln>
        </p:spPr>
        <p:txBody>
          <a:bodyPr anchorCtr="0" anchor="t" bIns="45000" lIns="90000" rIns="90000" tIns="45000">
            <a:noAutofit/>
          </a:bodyPr>
          <a:lstStyle/>
          <a:p>
            <a:pPr lvl="0" rtl="0">
              <a:spcBef>
                <a:spcPts val="0"/>
              </a:spcBef>
              <a:buNone/>
            </a:pPr>
            <a:r>
              <a:rPr lang="en-US" sz="2400"/>
              <a:t>That to use in real life situations (by priority)</a:t>
            </a:r>
          </a:p>
          <a:p>
            <a:pPr lvl="0" rtl="0">
              <a:spcBef>
                <a:spcPts val="0"/>
              </a:spcBef>
              <a:buNone/>
            </a:pPr>
            <a:r>
              <a:t/>
            </a:r>
            <a:endParaRPr sz="1800"/>
          </a:p>
          <a:p>
            <a:pPr indent="-381000" lvl="0" marL="457200">
              <a:spcBef>
                <a:spcPts val="0"/>
              </a:spcBef>
              <a:buSzPct val="100000"/>
              <a:buAutoNum type="arabicPeriod"/>
            </a:pPr>
            <a:r>
              <a:rPr lang="en-US" sz="2400"/>
              <a:t>concurrent collections/synchronizers/ForkJoinPool</a:t>
            </a:r>
          </a:p>
          <a:p>
            <a:pPr indent="-381000" lvl="0" marL="457200">
              <a:spcBef>
                <a:spcPts val="0"/>
              </a:spcBef>
              <a:buClr>
                <a:schemeClr val="dk1"/>
              </a:buClr>
              <a:buSzPct val="100000"/>
              <a:buAutoNum type="arabicPeriod"/>
            </a:pPr>
            <a:r>
              <a:rPr lang="en-US" sz="2400">
                <a:solidFill>
                  <a:schemeClr val="dk1"/>
                </a:solidFill>
              </a:rPr>
              <a:t>synchronized/volatile for reference reads/writes</a:t>
            </a:r>
          </a:p>
          <a:p>
            <a:pPr indent="-381000" lvl="0" marL="457200" rtl="0">
              <a:spcBef>
                <a:spcPts val="0"/>
              </a:spcBef>
              <a:buSzPct val="100000"/>
              <a:buAutoNum type="arabicPeriod"/>
            </a:pPr>
            <a:r>
              <a:rPr lang="en-US" sz="2400"/>
              <a:t>atomics</a:t>
            </a:r>
          </a:p>
          <a:p>
            <a:pPr indent="-381000" lvl="0" marL="457200" rtl="0">
              <a:spcBef>
                <a:spcPts val="0"/>
              </a:spcBef>
              <a:buSzPct val="100000"/>
              <a:buAutoNum type="arabicPeriod"/>
            </a:pPr>
            <a:r>
              <a:rPr lang="en-US" sz="2400"/>
              <a:t>wait/notify</a:t>
            </a:r>
          </a:p>
          <a:p>
            <a:pPr indent="-381000" lvl="0" marL="457200" rtl="0">
              <a:spcBef>
                <a:spcPts val="0"/>
              </a:spcBef>
              <a:buSzPct val="100000"/>
              <a:buAutoNum type="arabicPeriod"/>
            </a:pPr>
            <a:r>
              <a:rPr lang="en-US" sz="2400"/>
              <a:t>volatile ‘happens-before’ magic</a:t>
            </a:r>
          </a:p>
          <a:p>
            <a:pPr lvl="0" rtl="0">
              <a:spcBef>
                <a:spcPts val="0"/>
              </a:spcBef>
              <a:buNone/>
            </a:pPr>
            <a:r>
              <a:t/>
            </a:r>
            <a:endParaRPr sz="1800"/>
          </a:p>
          <a:p>
            <a:pPr lvl="0" rtl="0">
              <a:spcBef>
                <a:spcPts val="0"/>
              </a:spcBef>
              <a:buNone/>
            </a:pPr>
            <a:r>
              <a:rPr lang="en-US" sz="1800"/>
              <a:t>(If you are doing 4 or 5 for simple task, maybe you are doing something wrong)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References</a:t>
            </a:r>
          </a:p>
        </p:txBody>
      </p:sp>
      <p:sp>
        <p:nvSpPr>
          <p:cNvPr id="496" name="Shape 49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97" name="Shape 497"/>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java concurrency in practice (signature book for Java Developer)</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3"/>
              </a:rPr>
              <a:t>https://www.amazon.com/Java-Concurrency-Practice-Brian-Goetz/dp/0321349601</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Shipilev blog (JMM, concurrency, performance, benchmarks for people, JDK contributor)</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4"/>
              </a:rPr>
              <a:t>https://shipilev.net/</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Doug Lea-s home page (java.util.concurrent father and famous spec in concurrency and allocators)</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5"/>
              </a:rPr>
              <a:t>http://g.oswego.edu/</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Java Memory Model Pragmatics (best explanation of JMM - available in russian)</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6"/>
              </a:rPr>
              <a:t>https://shipilev.net/#jmm</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JMM Under the hood (deep explanation of JMM)</a:t>
            </a:r>
          </a:p>
          <a:p>
            <a:pPr lvl="0" rtl="0">
              <a:spcBef>
                <a:spcPts val="0"/>
              </a:spcBef>
              <a:buNone/>
            </a:pPr>
            <a:r>
              <a:rPr lang="en-US" u="sng">
                <a:solidFill>
                  <a:schemeClr val="hlink"/>
                </a:solidFill>
                <a:highlight>
                  <a:srgbClr val="FFFFFF"/>
                </a:highlight>
                <a:latin typeface="Calibri"/>
                <a:ea typeface="Calibri"/>
                <a:cs typeface="Calibri"/>
                <a:sym typeface="Calibri"/>
                <a:hlinkClick r:id="rId7"/>
              </a:rPr>
              <a:t>http://gvsmirnov.ru/blog/tech/2014/02/10/jmm-under-the-hood.html</a:t>
            </a:r>
          </a:p>
          <a:p>
            <a:pPr lvl="0" rtl="0">
              <a:spcBef>
                <a:spcPts val="0"/>
              </a:spcBef>
              <a:buNone/>
            </a:pPr>
            <a:r>
              <a:rPr lang="en-US">
                <a:latin typeface="Calibri"/>
                <a:ea typeface="Calibri"/>
                <a:cs typeface="Calibri"/>
                <a:sym typeface="Calibri"/>
              </a:rPr>
              <a:t>What Every Dev Must Know About Multithreaded Apps (Common knowledge)</a:t>
            </a:r>
          </a:p>
          <a:p>
            <a:pPr lvl="0" rtl="0">
              <a:spcBef>
                <a:spcPts val="0"/>
              </a:spcBef>
              <a:buNone/>
            </a:pPr>
            <a:r>
              <a:rPr lang="en-US" u="sng">
                <a:solidFill>
                  <a:schemeClr val="hlink"/>
                </a:solidFill>
                <a:highlight>
                  <a:srgbClr val="FFFFFF"/>
                </a:highlight>
                <a:latin typeface="Calibri"/>
                <a:ea typeface="Calibri"/>
                <a:cs typeface="Calibri"/>
                <a:sym typeface="Calibri"/>
                <a:hlinkClick r:id="rId8"/>
              </a:rPr>
              <a:t>https://lyle.smu.edu/~coyle/cse8313/handouts.fall06/s04.msdn.multithreading.pdf</a:t>
            </a:r>
          </a:p>
          <a:p>
            <a:pPr lvl="0">
              <a:spcBef>
                <a:spcPts val="0"/>
              </a:spcBef>
              <a:buNone/>
            </a:pPr>
            <a:r>
              <a:rPr lang="en-US">
                <a:solidFill>
                  <a:srgbClr val="252525"/>
                </a:solidFill>
                <a:highlight>
                  <a:srgbClr val="FFFFFF"/>
                </a:highlight>
                <a:latin typeface="Calibri"/>
                <a:ea typeface="Calibri"/>
                <a:cs typeface="Calibri"/>
                <a:sym typeface="Calibri"/>
              </a:rPr>
              <a:t>Most active russian community on java, concurrency and related topics</a:t>
            </a:r>
          </a:p>
          <a:p>
            <a:pPr lvl="0" rtl="0">
              <a:spcBef>
                <a:spcPts val="0"/>
              </a:spcBef>
              <a:buNone/>
            </a:pPr>
            <a:r>
              <a:rPr lang="en-US" u="sng">
                <a:solidFill>
                  <a:schemeClr val="hlink"/>
                </a:solidFill>
                <a:highlight>
                  <a:srgbClr val="FFFFFF"/>
                </a:highlight>
                <a:latin typeface="Calibri"/>
                <a:ea typeface="Calibri"/>
                <a:cs typeface="Calibri"/>
                <a:sym typeface="Calibri"/>
                <a:hlinkClick r:id="rId9"/>
              </a:rPr>
              <a:t>http://razbor-poletov.com/</a:t>
            </a:r>
            <a:r>
              <a:rPr lang="en-US">
                <a:solidFill>
                  <a:srgbClr val="252525"/>
                </a:solidFill>
                <a:highlight>
                  <a:srgbClr val="FFFFFF"/>
                </a:highlight>
                <a:latin typeface="Calibri"/>
                <a:ea typeface="Calibri"/>
                <a:cs typeface="Calibri"/>
                <a:sym typeface="Calibri"/>
              </a:rPr>
              <a:t> (podcast)</a:t>
            </a:r>
          </a:p>
          <a:p>
            <a:pPr lvl="0" rtl="0">
              <a:spcBef>
                <a:spcPts val="0"/>
              </a:spcBef>
              <a:buNone/>
            </a:pPr>
            <a:r>
              <a:rPr lang="en-US" u="sng">
                <a:solidFill>
                  <a:schemeClr val="hlink"/>
                </a:solidFill>
                <a:highlight>
                  <a:srgbClr val="FFFFFF"/>
                </a:highlight>
                <a:latin typeface="Calibri"/>
                <a:ea typeface="Calibri"/>
                <a:cs typeface="Calibri"/>
                <a:sym typeface="Calibri"/>
                <a:hlinkClick r:id="rId10"/>
              </a:rPr>
              <a:t>https://gitter.im/razbor-poletov/razbor-poletov.github.com</a:t>
            </a:r>
            <a:r>
              <a:rPr lang="en-US">
                <a:solidFill>
                  <a:srgbClr val="252525"/>
                </a:solidFill>
                <a:highlight>
                  <a:srgbClr val="FFFFFF"/>
                </a:highlight>
                <a:latin typeface="Calibri"/>
                <a:ea typeface="Calibri"/>
                <a:cs typeface="Calibri"/>
                <a:sym typeface="Calibri"/>
              </a:rPr>
              <a:t> (chat)</a:t>
            </a:r>
          </a:p>
          <a:p>
            <a:pPr lvl="0" rtl="0">
              <a:spcBef>
                <a:spcPts val="0"/>
              </a:spcBef>
              <a:buClr>
                <a:schemeClr val="dk1"/>
              </a:buClr>
              <a:buFont typeface="Arial"/>
              <a:buNone/>
            </a:pPr>
            <a:r>
              <a:t/>
            </a:r>
            <a:endParaRPr>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Reasoning about concurrent program</a:t>
            </a:r>
          </a:p>
        </p:txBody>
      </p:sp>
      <p:sp>
        <p:nvSpPr>
          <p:cNvPr id="503" name="Shape 50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504" name="Shape 504"/>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Bugs in concurrent programs are hard to reproduce</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Hopefully we have toolchain for analysis of multithreaded programs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jcstress</a:t>
            </a:r>
          </a:p>
          <a:p>
            <a:pPr lvl="0" marR="0" rtl="0" algn="l">
              <a:lnSpc>
                <a:spcPct val="100000"/>
              </a:lnSpc>
              <a:spcBef>
                <a:spcPts val="0"/>
              </a:spcBef>
              <a:buNone/>
            </a:pPr>
            <a:r>
              <a:rPr lang="en-US" sz="1800" u="sng">
                <a:solidFill>
                  <a:schemeClr val="hlink"/>
                </a:solidFill>
                <a:highlight>
                  <a:srgbClr val="FFFFFF"/>
                </a:highlight>
                <a:latin typeface="Calibri"/>
                <a:ea typeface="Calibri"/>
                <a:cs typeface="Calibri"/>
                <a:sym typeface="Calibri"/>
                <a:hlinkClick r:id="rId3"/>
              </a:rPr>
              <a:t>http://openjdk.java.net/projects/code-tools/jcstress/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(requires JDK9)</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08" name="Shape 508"/>
        <p:cNvGrpSpPr/>
        <p:nvPr/>
      </p:nvGrpSpPr>
      <p:grpSpPr>
        <a:xfrm>
          <a:off x="0" y="0"/>
          <a:ext cx="0" cy="0"/>
          <a:chOff x="0" y="0"/>
          <a:chExt cx="0" cy="0"/>
        </a:xfrm>
      </p:grpSpPr>
      <p:sp>
        <p:nvSpPr>
          <p:cNvPr id="509" name="Shape 509"/>
          <p:cNvSpPr/>
          <p:nvPr/>
        </p:nvSpPr>
        <p:spPr>
          <a:xfrm>
            <a:off x="506520" y="1607400"/>
            <a:ext cx="6230880" cy="1617480"/>
          </a:xfrm>
          <a:prstGeom prst="rect">
            <a:avLst/>
          </a:prstGeom>
          <a:noFill/>
          <a:ln>
            <a:noFill/>
          </a:ln>
        </p:spPr>
        <p:txBody>
          <a:bodyPr anchorCtr="0" anchor="ctr" bIns="45000" lIns="90000" rIns="90000" tIns="45000">
            <a:noAutofit/>
          </a:bodyPr>
          <a:lstStyle/>
          <a:p>
            <a:pPr indent="0" lvl="0" marL="0" marR="0" rtl="0" algn="l">
              <a:spcBef>
                <a:spcPts val="0"/>
              </a:spcBef>
              <a:buSzPct val="25000"/>
              <a:buNone/>
            </a:pPr>
            <a:r>
              <a:rPr b="0" lang="en-US" sz="5800" strike="noStrike">
                <a:solidFill>
                  <a:srgbClr val="FFFFFF"/>
                </a:solidFill>
                <a:latin typeface="Arial Black"/>
                <a:ea typeface="Arial Black"/>
                <a:cs typeface="Arial Black"/>
                <a:sym typeface="Arial Black"/>
              </a:rPr>
              <a:t>Спасибо</a:t>
            </a:r>
          </a:p>
          <a:p>
            <a:pPr indent="0" lvl="0" marL="0" marR="0" rtl="0" algn="l">
              <a:lnSpc>
                <a:spcPct val="100000"/>
              </a:lnSpc>
              <a:spcBef>
                <a:spcPts val="0"/>
              </a:spcBef>
              <a:buSzPct val="25000"/>
              <a:buNone/>
            </a:pPr>
            <a:r>
              <a:rPr b="0" lang="en-US" sz="5800" strike="noStrike">
                <a:solidFill>
                  <a:srgbClr val="FFFFFF"/>
                </a:solidFill>
                <a:latin typeface="Arial Black"/>
                <a:ea typeface="Arial Black"/>
                <a:cs typeface="Arial Black"/>
                <a:sym typeface="Arial Black"/>
              </a:rPr>
              <a:t>за внимание!</a:t>
            </a:r>
          </a:p>
        </p:txBody>
      </p:sp>
      <p:sp>
        <p:nvSpPr>
          <p:cNvPr id="510" name="Shape 510"/>
          <p:cNvSpPr/>
          <p:nvPr/>
        </p:nvSpPr>
        <p:spPr>
          <a:xfrm>
            <a:off x="506520" y="3724560"/>
            <a:ext cx="4352759" cy="1553039"/>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t>Александр Помосов</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lang="en-US" sz="2400"/>
              <a:t>alpieex@gmail.com</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147" name="Shape 14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48" name="Shape 148"/>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rtl="0">
              <a:spcBef>
                <a:spcPts val="0"/>
              </a:spcBef>
              <a:buSzPct val="25000"/>
              <a:buNone/>
            </a:pPr>
            <a:r>
              <a:rPr lang="en-US" sz="2800">
                <a:solidFill>
                  <a:srgbClr val="403152"/>
                </a:solidFill>
                <a:latin typeface="Calibri"/>
                <a:ea typeface="Calibri"/>
                <a:cs typeface="Calibri"/>
                <a:sym typeface="Calibri"/>
              </a:rPr>
              <a:t>Thread-safety recipes</a:t>
            </a:r>
          </a:p>
        </p:txBody>
      </p:sp>
      <p:sp>
        <p:nvSpPr>
          <p:cNvPr id="149" name="Shape 149"/>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150" name="Shape 150"/>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151" name="Shape 151"/>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flipH="1">
            <a:off x="456360" y="1144909"/>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155" name="Shape 155"/>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 revisited</a:t>
            </a:r>
          </a:p>
        </p:txBody>
      </p:sp>
      <p:sp>
        <p:nvSpPr>
          <p:cNvPr id="161" name="Shape 16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62" name="Shape 162"/>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Clr>
                <a:srgbClr val="000000"/>
              </a:buClr>
              <a:buFont typeface="Arial"/>
              <a:buNone/>
            </a:pPr>
            <a:r>
              <a:t/>
            </a:r>
            <a:endParaRPr b="0" i="0" sz="1800" u="none" cap="none" strike="noStrike">
              <a:solidFill>
                <a:srgbClr val="000000"/>
              </a:solidFill>
              <a:latin typeface="Arial"/>
              <a:ea typeface="Arial"/>
              <a:cs typeface="Arial"/>
              <a:sym typeface="Arial"/>
            </a:endParaRPr>
          </a:p>
        </p:txBody>
      </p:sp>
      <p:cxnSp>
        <p:nvCxnSpPr>
          <p:cNvPr id="163" name="Shape 163"/>
          <p:cNvCxnSpPr/>
          <p:nvPr/>
        </p:nvCxnSpPr>
        <p:spPr>
          <a:xfrm>
            <a:off x="2379625" y="1705925"/>
            <a:ext cx="49500" cy="3061200"/>
          </a:xfrm>
          <a:prstGeom prst="straightConnector1">
            <a:avLst/>
          </a:prstGeom>
          <a:noFill/>
          <a:ln cap="flat" cmpd="sng" w="152400">
            <a:solidFill>
              <a:schemeClr val="dk2"/>
            </a:solidFill>
            <a:prstDash val="solid"/>
            <a:round/>
            <a:headEnd len="lg" w="lg" type="none"/>
            <a:tailEnd len="lg" w="lg" type="triangle"/>
          </a:ln>
        </p:spPr>
      </p:cxnSp>
      <p:cxnSp>
        <p:nvCxnSpPr>
          <p:cNvPr id="164" name="Shape 164"/>
          <p:cNvCxnSpPr/>
          <p:nvPr/>
        </p:nvCxnSpPr>
        <p:spPr>
          <a:xfrm>
            <a:off x="3829750" y="2404425"/>
            <a:ext cx="78000" cy="2362800"/>
          </a:xfrm>
          <a:prstGeom prst="straightConnector1">
            <a:avLst/>
          </a:prstGeom>
          <a:noFill/>
          <a:ln cap="flat" cmpd="sng" w="152400">
            <a:solidFill>
              <a:schemeClr val="dk2"/>
            </a:solidFill>
            <a:prstDash val="solid"/>
            <a:round/>
            <a:headEnd len="lg" w="lg" type="none"/>
            <a:tailEnd len="lg" w="lg" type="triangle"/>
          </a:ln>
        </p:spPr>
      </p:cxnSp>
      <p:cxnSp>
        <p:nvCxnSpPr>
          <p:cNvPr id="165" name="Shape 165"/>
          <p:cNvCxnSpPr/>
          <p:nvPr/>
        </p:nvCxnSpPr>
        <p:spPr>
          <a:xfrm rot="10800000">
            <a:off x="2441625" y="2107100"/>
            <a:ext cx="1425300" cy="371700"/>
          </a:xfrm>
          <a:prstGeom prst="straightConnector1">
            <a:avLst/>
          </a:prstGeom>
          <a:noFill/>
          <a:ln cap="flat" cmpd="sng" w="152400">
            <a:solidFill>
              <a:schemeClr val="dk2"/>
            </a:solidFill>
            <a:prstDash val="solid"/>
            <a:round/>
            <a:headEnd len="lg" w="lg" type="none"/>
            <a:tailEnd len="lg" w="lg" type="none"/>
          </a:ln>
        </p:spPr>
      </p:cxnSp>
      <p:cxnSp>
        <p:nvCxnSpPr>
          <p:cNvPr id="166" name="Shape 166"/>
          <p:cNvCxnSpPr/>
          <p:nvPr/>
        </p:nvCxnSpPr>
        <p:spPr>
          <a:xfrm rot="10800000">
            <a:off x="3891650" y="2850525"/>
            <a:ext cx="1536900" cy="384300"/>
          </a:xfrm>
          <a:prstGeom prst="straightConnector1">
            <a:avLst/>
          </a:prstGeom>
          <a:noFill/>
          <a:ln cap="flat" cmpd="sng" w="152400">
            <a:solidFill>
              <a:schemeClr val="dk2"/>
            </a:solidFill>
            <a:prstDash val="solid"/>
            <a:round/>
            <a:headEnd len="lg" w="lg" type="none"/>
            <a:tailEnd len="lg" w="lg" type="none"/>
          </a:ln>
        </p:spPr>
      </p:cxnSp>
      <p:cxnSp>
        <p:nvCxnSpPr>
          <p:cNvPr id="167" name="Shape 167"/>
          <p:cNvCxnSpPr/>
          <p:nvPr/>
        </p:nvCxnSpPr>
        <p:spPr>
          <a:xfrm>
            <a:off x="5354200" y="3160475"/>
            <a:ext cx="31800" cy="1606800"/>
          </a:xfrm>
          <a:prstGeom prst="straightConnector1">
            <a:avLst/>
          </a:prstGeom>
          <a:noFill/>
          <a:ln cap="flat" cmpd="sng" w="152400">
            <a:solidFill>
              <a:schemeClr val="dk2"/>
            </a:solidFill>
            <a:prstDash val="solid"/>
            <a:round/>
            <a:headEnd len="lg" w="lg" type="none"/>
            <a:tailEnd len="lg" w="lg" type="triangle"/>
          </a:ln>
        </p:spPr>
      </p:cxnSp>
      <p:sp>
        <p:nvSpPr>
          <p:cNvPr id="168" name="Shape 168"/>
          <p:cNvSpPr txBox="1"/>
          <p:nvPr/>
        </p:nvSpPr>
        <p:spPr>
          <a:xfrm>
            <a:off x="1809475" y="887175"/>
            <a:ext cx="1189800" cy="498000"/>
          </a:xfrm>
          <a:prstGeom prst="rect">
            <a:avLst/>
          </a:prstGeom>
          <a:noFill/>
          <a:ln>
            <a:noFill/>
          </a:ln>
        </p:spPr>
        <p:txBody>
          <a:bodyPr anchorCtr="0" anchor="t" bIns="91425" lIns="91425" rIns="91425" tIns="91425">
            <a:noAutofit/>
          </a:bodyPr>
          <a:lstStyle/>
          <a:p>
            <a:pPr lvl="0" algn="ctr">
              <a:spcBef>
                <a:spcPts val="0"/>
              </a:spcBef>
              <a:buNone/>
            </a:pPr>
            <a:r>
              <a:rPr b="1" lang="en-US" sz="2400">
                <a:latin typeface="Calibri"/>
                <a:ea typeface="Calibri"/>
                <a:cs typeface="Calibri"/>
                <a:sym typeface="Calibri"/>
              </a:rPr>
              <a:t>main thread</a:t>
            </a:r>
          </a:p>
        </p:txBody>
      </p:sp>
      <p:sp>
        <p:nvSpPr>
          <p:cNvPr id="169" name="Shape 169"/>
          <p:cNvSpPr txBox="1"/>
          <p:nvPr/>
        </p:nvSpPr>
        <p:spPr>
          <a:xfrm>
            <a:off x="3273850" y="19064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a:t>
            </a:r>
            <a:r>
              <a:rPr b="1" lang="en-US" sz="2400">
                <a:latin typeface="Calibri"/>
                <a:ea typeface="Calibri"/>
                <a:cs typeface="Calibri"/>
                <a:sym typeface="Calibri"/>
              </a:rPr>
              <a:t>1</a:t>
            </a:r>
          </a:p>
        </p:txBody>
      </p:sp>
      <p:sp>
        <p:nvSpPr>
          <p:cNvPr id="170" name="Shape 170"/>
          <p:cNvSpPr txBox="1"/>
          <p:nvPr/>
        </p:nvSpPr>
        <p:spPr>
          <a:xfrm>
            <a:off x="4781450" y="25385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t2</a:t>
            </a:r>
          </a:p>
        </p:txBody>
      </p:sp>
      <p:sp>
        <p:nvSpPr>
          <p:cNvPr id="171" name="Shape 171"/>
          <p:cNvSpPr txBox="1"/>
          <p:nvPr/>
        </p:nvSpPr>
        <p:spPr>
          <a:xfrm>
            <a:off x="623275" y="1832000"/>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t1.start()</a:t>
            </a:r>
          </a:p>
        </p:txBody>
      </p:sp>
      <p:sp>
        <p:nvSpPr>
          <p:cNvPr id="172" name="Shape 172"/>
          <p:cNvSpPr txBox="1"/>
          <p:nvPr/>
        </p:nvSpPr>
        <p:spPr>
          <a:xfrm>
            <a:off x="2083975" y="2652900"/>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t2.start()</a:t>
            </a:r>
          </a:p>
        </p:txBody>
      </p:sp>
      <p:sp>
        <p:nvSpPr>
          <p:cNvPr id="173" name="Shape 173"/>
          <p:cNvSpPr txBox="1"/>
          <p:nvPr/>
        </p:nvSpPr>
        <p:spPr>
          <a:xfrm>
            <a:off x="3273850" y="2229275"/>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t1.run()</a:t>
            </a:r>
          </a:p>
        </p:txBody>
      </p:sp>
      <p:sp>
        <p:nvSpPr>
          <p:cNvPr id="174" name="Shape 174"/>
          <p:cNvSpPr txBox="1"/>
          <p:nvPr/>
        </p:nvSpPr>
        <p:spPr>
          <a:xfrm>
            <a:off x="4781450" y="2987525"/>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t2.run()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Operating System role</a:t>
            </a:r>
          </a:p>
        </p:txBody>
      </p:sp>
      <p:sp>
        <p:nvSpPr>
          <p:cNvPr id="180" name="Shape 18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81" name="Shape 181"/>
          <p:cNvSpPr/>
          <p:nvPr/>
        </p:nvSpPr>
        <p:spPr>
          <a:xfrm>
            <a:off x="457200" y="1225800"/>
            <a:ext cx="8229000" cy="3352200"/>
          </a:xfrm>
          <a:prstGeom prst="rect">
            <a:avLst/>
          </a:prstGeom>
          <a:noFill/>
          <a:ln>
            <a:noFill/>
          </a:ln>
        </p:spPr>
        <p:txBody>
          <a:bodyPr anchorCtr="0" anchor="t" bIns="45000" lIns="90000" rIns="90000" tIns="45000">
            <a:noAutofit/>
          </a:bodyPr>
          <a:lstStyle/>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Creates threads (clone syscall)</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Schedules threads (context switch)</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Provides api for Thread management</a:t>
            </a:r>
          </a:p>
          <a:p>
            <a:pPr indent="-114300" lvl="0" marL="0" marR="0" rtl="0" algn="l">
              <a:lnSpc>
                <a:spcPct val="100000"/>
              </a:lnSpc>
              <a:spcBef>
                <a:spcPts val="0"/>
              </a:spcBef>
              <a:buClr>
                <a:srgbClr val="000000"/>
              </a:buClr>
              <a:buFont typeface="Noto Sans Symbols"/>
              <a:buNone/>
            </a:pPr>
            <a:r>
              <a:t/>
            </a:r>
            <a:endParaRPr sz="1800">
              <a:solidFill>
                <a:srgbClr val="252525"/>
              </a:solidFill>
              <a:highlight>
                <a:srgbClr val="FFFFFF"/>
              </a:highlight>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Behaviour of multithreaded program is (inter alia) dependent on </a:t>
            </a:r>
            <a:r>
              <a:rPr b="1" lang="en-US" sz="2400">
                <a:solidFill>
                  <a:srgbClr val="252525"/>
                </a:solidFill>
                <a:highlight>
                  <a:srgbClr val="FFFFFF"/>
                </a:highlight>
                <a:latin typeface="Calibri"/>
                <a:ea typeface="Calibri"/>
                <a:cs typeface="Calibri"/>
                <a:sym typeface="Calibri"/>
              </a:rPr>
              <a:t>OS scheduling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 start example</a:t>
            </a:r>
          </a:p>
        </p:txBody>
      </p:sp>
      <p:sp>
        <p:nvSpPr>
          <p:cNvPr id="187" name="Shape 18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cxnSp>
        <p:nvCxnSpPr>
          <p:cNvPr id="188" name="Shape 188"/>
          <p:cNvCxnSpPr/>
          <p:nvPr/>
        </p:nvCxnSpPr>
        <p:spPr>
          <a:xfrm>
            <a:off x="6246575" y="1586425"/>
            <a:ext cx="56400" cy="3180600"/>
          </a:xfrm>
          <a:prstGeom prst="straightConnector1">
            <a:avLst/>
          </a:prstGeom>
          <a:noFill/>
          <a:ln cap="flat" cmpd="sng" w="152400">
            <a:solidFill>
              <a:schemeClr val="dk2"/>
            </a:solidFill>
            <a:prstDash val="solid"/>
            <a:round/>
            <a:headEnd len="lg" w="lg" type="none"/>
            <a:tailEnd len="lg" w="lg" type="triangle"/>
          </a:ln>
        </p:spPr>
      </p:cxnSp>
      <p:cxnSp>
        <p:nvCxnSpPr>
          <p:cNvPr id="189" name="Shape 189"/>
          <p:cNvCxnSpPr/>
          <p:nvPr/>
        </p:nvCxnSpPr>
        <p:spPr>
          <a:xfrm>
            <a:off x="7182975" y="2429225"/>
            <a:ext cx="42600" cy="2323500"/>
          </a:xfrm>
          <a:prstGeom prst="straightConnector1">
            <a:avLst/>
          </a:prstGeom>
          <a:noFill/>
          <a:ln cap="flat" cmpd="sng" w="152400">
            <a:solidFill>
              <a:schemeClr val="dk2"/>
            </a:solidFill>
            <a:prstDash val="solid"/>
            <a:round/>
            <a:headEnd len="lg" w="lg" type="none"/>
            <a:tailEnd len="lg" w="lg" type="triangle"/>
          </a:ln>
        </p:spPr>
      </p:cxnSp>
      <p:cxnSp>
        <p:nvCxnSpPr>
          <p:cNvPr id="190" name="Shape 190"/>
          <p:cNvCxnSpPr/>
          <p:nvPr/>
        </p:nvCxnSpPr>
        <p:spPr>
          <a:xfrm rot="10800000">
            <a:off x="6216325" y="2255725"/>
            <a:ext cx="1041000" cy="161100"/>
          </a:xfrm>
          <a:prstGeom prst="straightConnector1">
            <a:avLst/>
          </a:prstGeom>
          <a:noFill/>
          <a:ln cap="flat" cmpd="sng" w="152400">
            <a:solidFill>
              <a:schemeClr val="dk2"/>
            </a:solidFill>
            <a:prstDash val="solid"/>
            <a:round/>
            <a:headEnd len="lg" w="lg" type="none"/>
            <a:tailEnd len="lg" w="lg" type="none"/>
          </a:ln>
        </p:spPr>
      </p:cxnSp>
      <p:cxnSp>
        <p:nvCxnSpPr>
          <p:cNvPr id="191" name="Shape 191"/>
          <p:cNvCxnSpPr/>
          <p:nvPr/>
        </p:nvCxnSpPr>
        <p:spPr>
          <a:xfrm>
            <a:off x="8070325" y="3319425"/>
            <a:ext cx="41700" cy="1433100"/>
          </a:xfrm>
          <a:prstGeom prst="straightConnector1">
            <a:avLst/>
          </a:prstGeom>
          <a:noFill/>
          <a:ln cap="flat" cmpd="sng" w="152400">
            <a:solidFill>
              <a:schemeClr val="dk2"/>
            </a:solidFill>
            <a:prstDash val="solid"/>
            <a:round/>
            <a:headEnd len="lg" w="lg" type="none"/>
            <a:tailEnd len="lg" w="lg" type="triangle"/>
          </a:ln>
        </p:spPr>
      </p:cxnSp>
      <p:cxnSp>
        <p:nvCxnSpPr>
          <p:cNvPr id="192" name="Shape 192"/>
          <p:cNvCxnSpPr/>
          <p:nvPr/>
        </p:nvCxnSpPr>
        <p:spPr>
          <a:xfrm rot="10800000">
            <a:off x="6215925" y="1897950"/>
            <a:ext cx="1896600" cy="1485600"/>
          </a:xfrm>
          <a:prstGeom prst="straightConnector1">
            <a:avLst/>
          </a:prstGeom>
          <a:noFill/>
          <a:ln cap="flat" cmpd="sng" w="114300">
            <a:solidFill>
              <a:srgbClr val="A61C00"/>
            </a:solidFill>
            <a:prstDash val="solid"/>
            <a:round/>
            <a:headEnd len="lg" w="lg" type="none"/>
            <a:tailEnd len="lg" w="lg" type="none"/>
          </a:ln>
        </p:spPr>
      </p:cxnSp>
      <p:sp>
        <p:nvSpPr>
          <p:cNvPr id="193" name="Shape 193"/>
          <p:cNvSpPr txBox="1"/>
          <p:nvPr/>
        </p:nvSpPr>
        <p:spPr>
          <a:xfrm>
            <a:off x="5394725" y="1107025"/>
            <a:ext cx="17601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main thread</a:t>
            </a:r>
          </a:p>
        </p:txBody>
      </p:sp>
      <p:sp>
        <p:nvSpPr>
          <p:cNvPr id="194" name="Shape 194"/>
          <p:cNvSpPr txBox="1"/>
          <p:nvPr/>
        </p:nvSpPr>
        <p:spPr>
          <a:xfrm>
            <a:off x="6609375" y="18977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t1</a:t>
            </a:r>
          </a:p>
        </p:txBody>
      </p:sp>
      <p:sp>
        <p:nvSpPr>
          <p:cNvPr id="195" name="Shape 195"/>
          <p:cNvSpPr txBox="1"/>
          <p:nvPr/>
        </p:nvSpPr>
        <p:spPr>
          <a:xfrm>
            <a:off x="7496275" y="276097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t2</a:t>
            </a:r>
          </a:p>
        </p:txBody>
      </p:sp>
      <p:sp>
        <p:nvSpPr>
          <p:cNvPr id="196" name="Shape 196"/>
          <p:cNvSpPr txBox="1"/>
          <p:nvPr/>
        </p:nvSpPr>
        <p:spPr>
          <a:xfrm>
            <a:off x="457200" y="1222725"/>
            <a:ext cx="5231700" cy="2495400"/>
          </a:xfrm>
          <a:prstGeom prst="rect">
            <a:avLst/>
          </a:prstGeom>
          <a:noFill/>
          <a:ln>
            <a:noFill/>
          </a:ln>
        </p:spPr>
        <p:txBody>
          <a:bodyPr anchorCtr="0" anchor="t" bIns="91425" lIns="91425" rIns="91425" tIns="91425">
            <a:noAutofit/>
          </a:bodyPr>
          <a:lstStyle/>
          <a:p>
            <a:pPr lvl="0" rtl="0">
              <a:spcBef>
                <a:spcPts val="0"/>
              </a:spcBef>
              <a:buNone/>
            </a:pPr>
            <a:r>
              <a:rPr lang="en-US" sz="2400"/>
              <a:t>The order in which threads start</a:t>
            </a:r>
          </a:p>
          <a:p>
            <a:pPr lvl="0" rtl="0">
              <a:spcBef>
                <a:spcPts val="0"/>
              </a:spcBef>
              <a:buNone/>
            </a:pPr>
            <a:r>
              <a:rPr lang="en-US" sz="2400"/>
              <a:t>is not defined</a:t>
            </a:r>
          </a:p>
          <a:p>
            <a:pPr lvl="0" rtl="0">
              <a:spcBef>
                <a:spcPts val="0"/>
              </a:spcBef>
              <a:buNone/>
            </a:pPr>
            <a:r>
              <a:rPr lang="en-US" sz="2400"/>
              <a:t>and is dependent on</a:t>
            </a:r>
          </a:p>
          <a:p>
            <a:pPr lvl="0">
              <a:spcBef>
                <a:spcPts val="0"/>
              </a:spcBef>
              <a:buNone/>
            </a:pPr>
            <a:r>
              <a:rPr lang="en-US" sz="2400"/>
              <a:t>OS scheduling</a:t>
            </a:r>
          </a:p>
          <a:p>
            <a:pPr lvl="0">
              <a:spcBef>
                <a:spcPts val="0"/>
              </a:spcBef>
              <a:buNone/>
            </a:pPr>
            <a:r>
              <a:t/>
            </a:r>
            <a:endParaRPr sz="2400"/>
          </a:p>
          <a:p>
            <a:pPr lvl="0" rtl="0">
              <a:spcBef>
                <a:spcPts val="0"/>
              </a:spcBef>
              <a:buClr>
                <a:schemeClr val="dk1"/>
              </a:buClr>
              <a:buSzPct val="45833"/>
              <a:buFont typeface="Arial"/>
              <a:buNone/>
            </a:pPr>
            <a:r>
              <a:rPr lang="en-US" sz="2400">
                <a:solidFill>
                  <a:schemeClr val="dk1"/>
                </a:solidFill>
                <a:latin typeface="PT Mono"/>
                <a:ea typeface="PT Mono"/>
                <a:cs typeface="PT Mono"/>
                <a:sym typeface="PT Mono"/>
              </a:rPr>
              <a:t>@see races.RandomRunExample</a:t>
            </a:r>
          </a:p>
          <a:p>
            <a:pPr lvl="0" rtl="0">
              <a:spcBef>
                <a:spcPts val="0"/>
              </a:spcBef>
              <a:buClr>
                <a:srgbClr val="000000"/>
              </a:buClr>
              <a:buFont typeface="Arial"/>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203" name="Shape 20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04" name="Shape 204"/>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205" name="Shape 205"/>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206" name="Shape 206"/>
          <p:cNvSpPr/>
          <p:nvPr/>
        </p:nvSpPr>
        <p:spPr>
          <a:xfrm flipH="1">
            <a:off x="456360" y="2099159"/>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207" name="Shape 207"/>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211" name="Shape 211"/>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