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6" r:id="rId3"/>
    <p:sldId id="294" r:id="rId4"/>
    <p:sldId id="296" r:id="rId5"/>
    <p:sldId id="299" r:id="rId6"/>
    <p:sldId id="301" r:id="rId7"/>
    <p:sldId id="302" r:id="rId8"/>
    <p:sldId id="332" r:id="rId9"/>
    <p:sldId id="304" r:id="rId10"/>
    <p:sldId id="305" r:id="rId11"/>
    <p:sldId id="335" r:id="rId12"/>
    <p:sldId id="306" r:id="rId13"/>
    <p:sldId id="333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34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152"/>
    <a:srgbClr val="9D87B7"/>
    <a:srgbClr val="FFFFFF"/>
    <a:srgbClr val="DAC1BC"/>
    <a:srgbClr val="846759"/>
    <a:srgbClr val="F2BF70"/>
    <a:srgbClr val="81342A"/>
    <a:srgbClr val="8B6E72"/>
    <a:srgbClr val="ECDFDC"/>
    <a:srgbClr val="846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2778F-E781-3C45-9D29-B7BE6E4A488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36B79-7319-A04F-B4BF-2BD5E2870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48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86FC7-3C26-3948-9F5E-609DA379BAB4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F1DBC-FD75-5A4A-B9C0-060B6EEF9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267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41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82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2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4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91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8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0A16-ED08-0049-A671-2501953270AE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1CC-BED9-204F-907C-F7A8D24460D9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1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092-7FBF-E644-9FBA-0C5A9BAC1752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2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926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C08A-E84B-9549-BA92-4E7F2CC65073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7308" y="205979"/>
            <a:ext cx="1927964" cy="4440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16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FAA-8E48-904C-B745-28743F7304EC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5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FD9F-765E-9842-A3DB-D6E54267AA18}" type="datetime1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0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76-862C-1A40-B919-E9CF6F252A82}" type="datetime1">
              <a:rPr lang="ru-RU" smtClean="0"/>
              <a:t>20.09.2016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4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BD3-03B9-2743-BCC1-F07192CD7D21}" type="datetime1">
              <a:rPr lang="ru-RU" smtClean="0"/>
              <a:t>20.09.2016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3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3EFE-D04C-BB44-86D6-AFA6C99EEBDA}" type="datetime1">
              <a:rPr lang="ru-RU" smtClean="0"/>
              <a:t>20.09.2016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9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733-F508-F940-B88B-43CA13B396BE}" type="datetime1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7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404F-2DD9-5C42-BDE7-F2E4EAED2FEA}" type="datetime1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4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5775-658B-4548-B588-F2E808ACFC46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 txBox="1">
            <a:spLocks/>
          </p:cNvSpPr>
          <p:nvPr/>
        </p:nvSpPr>
        <p:spPr>
          <a:xfrm>
            <a:off x="506469" y="1430104"/>
            <a:ext cx="6231568" cy="161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00" dirty="0" smtClean="0">
                <a:solidFill>
                  <a:schemeClr val="bg1"/>
                </a:solidFill>
                <a:latin typeface="Arial Black"/>
                <a:cs typeface="Arial Black"/>
              </a:rPr>
              <a:t>Java</a:t>
            </a:r>
            <a:endParaRPr lang="ru-RU" sz="5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376" y="4509503"/>
            <a:ext cx="435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/>
                <a:cs typeface="Arial"/>
              </a:rPr>
              <a:t>Сергей Рыбалкин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83" y="3419422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  <a:latin typeface="Arial"/>
                <a:cs typeface="Arial"/>
              </a:rPr>
              <a:t>Основы языка</a:t>
            </a:r>
            <a:endParaRPr lang="ru-RU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2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</a:t>
            </a:r>
            <a:r>
              <a:rPr lang="ru-RU" dirty="0" smtClean="0"/>
              <a:t>распространения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1" y="1202897"/>
            <a:ext cx="8229600" cy="3564366"/>
          </a:xfrm>
          <a:prstGeom prst="rect">
            <a:avLst/>
          </a:prstGeom>
          <a:solidFill>
            <a:srgbClr val="ECDFDC"/>
          </a:solidFill>
          <a:ln w="57150">
            <a:solidFill>
              <a:srgbClr val="40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91191" y="2009421"/>
            <a:ext cx="2952099" cy="2408400"/>
          </a:xfrm>
          <a:prstGeom prst="rect">
            <a:avLst/>
          </a:prstGeom>
          <a:solidFill>
            <a:srgbClr val="8B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6749" y="2009421"/>
            <a:ext cx="3727057" cy="2408400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10" name="Плюс 9"/>
          <p:cNvSpPr/>
          <p:nvPr/>
        </p:nvSpPr>
        <p:spPr>
          <a:xfrm>
            <a:off x="4571999" y="2853621"/>
            <a:ext cx="720000" cy="720000"/>
          </a:xfrm>
          <a:prstGeom prst="mathPlus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8740" y="1960299"/>
            <a:ext cx="9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JRE</a:t>
            </a:r>
            <a:endParaRPr lang="ru-RU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5582" y="2042216"/>
            <a:ext cx="280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Средства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разработки</a:t>
            </a:r>
            <a:endParaRPr lang="ru-RU" sz="2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5309" y="2615996"/>
            <a:ext cx="1816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Компилятор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Дебаггер</a:t>
            </a:r>
            <a:endParaRPr lang="ru-RU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Профайлер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+mj-lt"/>
              </a:rPr>
              <a:t>…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55446" y="1187004"/>
            <a:ext cx="1033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03152"/>
                </a:solidFill>
                <a:latin typeface="+mj-lt"/>
              </a:rPr>
              <a:t>JDK</a:t>
            </a:r>
            <a:endParaRPr lang="ru-RU" sz="4800" dirty="0">
              <a:solidFill>
                <a:srgbClr val="403152"/>
              </a:solidFill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16114" y="2672909"/>
            <a:ext cx="1440000" cy="1440000"/>
          </a:xfrm>
          <a:prstGeom prst="rect">
            <a:avLst/>
          </a:prstGeom>
          <a:solidFill>
            <a:srgbClr val="8B6E72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JVM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721777" y="2672909"/>
            <a:ext cx="1440000" cy="1440000"/>
          </a:xfrm>
          <a:prstGeom prst="rect">
            <a:avLst/>
          </a:prstGeom>
          <a:solidFill>
            <a:srgbClr val="8B6E7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+mj-lt"/>
              </a:rPr>
              <a:t>Системные библиотеки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6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распространения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11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59" y="959463"/>
            <a:ext cx="5952881" cy="40554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4937" y="2497420"/>
            <a:ext cx="670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JRE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=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JVM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+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Lang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+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Libs</a:t>
            </a:r>
            <a:endParaRPr lang="ru-RU" sz="2000" dirty="0">
              <a:solidFill>
                <a:srgbClr val="40315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722" y="1779074"/>
            <a:ext cx="9285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403152"/>
                </a:solidFill>
              </a:rPr>
              <a:t>JDK</a:t>
            </a:r>
            <a:endParaRPr lang="ru-RU" sz="2800" dirty="0" smtClean="0">
              <a:solidFill>
                <a:srgbClr val="403152"/>
              </a:solidFill>
            </a:endParaRPr>
          </a:p>
          <a:p>
            <a:pPr algn="ctr"/>
            <a:r>
              <a:rPr lang="en-US" sz="2800" dirty="0" smtClean="0">
                <a:solidFill>
                  <a:srgbClr val="403152"/>
                </a:solidFill>
              </a:rPr>
              <a:t>=</a:t>
            </a:r>
            <a:endParaRPr lang="ru-RU" sz="2800" dirty="0" smtClean="0">
              <a:solidFill>
                <a:srgbClr val="403152"/>
              </a:solidFill>
            </a:endParaRPr>
          </a:p>
          <a:p>
            <a:pPr algn="ctr"/>
            <a:r>
              <a:rPr lang="en-US" sz="2800" dirty="0" smtClean="0">
                <a:solidFill>
                  <a:srgbClr val="403152"/>
                </a:solidFill>
              </a:rPr>
              <a:t>JRE</a:t>
            </a:r>
            <a:endParaRPr lang="ru-RU" sz="2800" dirty="0" smtClean="0">
              <a:solidFill>
                <a:srgbClr val="403152"/>
              </a:solidFill>
            </a:endParaRPr>
          </a:p>
          <a:p>
            <a:pPr algn="ctr"/>
            <a:r>
              <a:rPr lang="en-US" sz="2800" dirty="0" smtClean="0">
                <a:solidFill>
                  <a:srgbClr val="403152"/>
                </a:solidFill>
              </a:rPr>
              <a:t>+</a:t>
            </a:r>
            <a:endParaRPr lang="ru-RU" sz="2800" dirty="0" smtClean="0">
              <a:solidFill>
                <a:srgbClr val="403152"/>
              </a:solidFill>
            </a:endParaRPr>
          </a:p>
          <a:p>
            <a:pPr algn="ctr"/>
            <a:r>
              <a:rPr lang="en-US" sz="2800" dirty="0">
                <a:solidFill>
                  <a:srgbClr val="403152"/>
                </a:solidFill>
              </a:rPr>
              <a:t>T</a:t>
            </a:r>
            <a:r>
              <a:rPr lang="en-US" sz="2800" dirty="0" smtClean="0">
                <a:solidFill>
                  <a:srgbClr val="403152"/>
                </a:solidFill>
              </a:rPr>
              <a:t>ools</a:t>
            </a:r>
            <a:endParaRPr lang="ru-RU" sz="2800" dirty="0">
              <a:solidFill>
                <a:srgbClr val="4031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Java. </a:t>
            </a:r>
            <a:r>
              <a:rPr lang="ru-RU" dirty="0"/>
              <a:t>Основы </a:t>
            </a:r>
            <a:r>
              <a:rPr lang="ru-RU" dirty="0" smtClean="0"/>
              <a:t>языка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12</a:t>
            </a:fld>
            <a:endParaRPr lang="ru-RU" dirty="0"/>
          </a:p>
        </p:txBody>
      </p:sp>
      <p:sp>
        <p:nvSpPr>
          <p:cNvPr id="18" name="Прямоугольник с одним вырезанным углом 17"/>
          <p:cNvSpPr/>
          <p:nvPr/>
        </p:nvSpPr>
        <p:spPr>
          <a:xfrm>
            <a:off x="569853" y="1283376"/>
            <a:ext cx="1398549" cy="1440000"/>
          </a:xfrm>
          <a:prstGeom prst="snip1Rect">
            <a:avLst>
              <a:gd name="adj" fmla="val 3359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03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Исходный код</a:t>
            </a: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java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740169" y="3245741"/>
            <a:ext cx="1661469" cy="1087135"/>
          </a:xfrm>
          <a:prstGeom prst="rect">
            <a:avLst/>
          </a:prstGeom>
          <a:solidFill>
            <a:srgbClr val="DAC1BC"/>
          </a:solidFill>
          <a:ln>
            <a:solidFill>
              <a:srgbClr val="403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Компилятор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javac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292429" y="1038577"/>
            <a:ext cx="1641607" cy="2103973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+mj-lt"/>
              </a:rPr>
              <a:t>Результат работы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2474" y="2406940"/>
            <a:ext cx="1896394" cy="2605900"/>
            <a:chOff x="5261267" y="1072954"/>
            <a:chExt cx="1896394" cy="2605900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5261267" y="1072954"/>
              <a:ext cx="1896394" cy="2605900"/>
            </a:xfrm>
            <a:prstGeom prst="rect">
              <a:avLst/>
            </a:prstGeom>
            <a:solidFill>
              <a:srgbClr val="DAC1BC"/>
            </a:solidFill>
            <a:ln>
              <a:solidFill>
                <a:srgbClr val="40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06869" y="1096234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JVM</a:t>
              </a:r>
              <a:endParaRPr lang="ru-RU" sz="2000" b="1" dirty="0">
                <a:latin typeface="+mj-lt"/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310957" y="1519624"/>
              <a:ext cx="1800000" cy="648000"/>
            </a:xfrm>
            <a:prstGeom prst="rect">
              <a:avLst/>
            </a:prstGeom>
            <a:solidFill>
              <a:srgbClr val="8467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JIT</a:t>
              </a:r>
              <a:endParaRPr lang="ru-RU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310957" y="2246227"/>
              <a:ext cx="1800000" cy="648000"/>
            </a:xfrm>
            <a:prstGeom prst="rect">
              <a:avLst/>
            </a:prstGeom>
            <a:solidFill>
              <a:srgbClr val="8467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latin typeface="+mj-lt"/>
                </a:rPr>
                <a:t>Интерпр</a:t>
              </a:r>
              <a:r>
                <a:rPr lang="ru-RU" dirty="0">
                  <a:latin typeface="+mj-lt"/>
                </a:rPr>
                <a:t>е</a:t>
              </a:r>
              <a:r>
                <a:rPr lang="ru-RU" dirty="0" smtClean="0">
                  <a:latin typeface="+mj-lt"/>
                </a:rPr>
                <a:t>татор</a:t>
              </a:r>
              <a:endParaRPr lang="ru-RU" dirty="0">
                <a:latin typeface="+mj-lt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310957" y="2966001"/>
              <a:ext cx="1800000" cy="648000"/>
            </a:xfrm>
            <a:prstGeom prst="rect">
              <a:avLst/>
            </a:prstGeom>
            <a:solidFill>
              <a:srgbClr val="8467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Runtime</a:t>
              </a:r>
            </a:p>
            <a:p>
              <a:pPr algn="ctr"/>
              <a:r>
                <a:rPr lang="ru-RU" dirty="0" smtClean="0">
                  <a:latin typeface="+mj-lt"/>
                </a:rPr>
                <a:t>система</a:t>
              </a:r>
              <a:endParaRPr lang="ru-RU" dirty="0">
                <a:latin typeface="+mj-lt"/>
              </a:endParaRPr>
            </a:p>
          </p:txBody>
        </p:sp>
      </p:grpSp>
      <p:cxnSp>
        <p:nvCxnSpPr>
          <p:cNvPr id="39" name="Прямая соединительная линия 38"/>
          <p:cNvCxnSpPr/>
          <p:nvPr/>
        </p:nvCxnSpPr>
        <p:spPr>
          <a:xfrm>
            <a:off x="5747946" y="52274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с одним вырезанным углом 17"/>
          <p:cNvSpPr/>
          <p:nvPr/>
        </p:nvSpPr>
        <p:spPr>
          <a:xfrm>
            <a:off x="3299389" y="1283376"/>
            <a:ext cx="1398549" cy="1440000"/>
          </a:xfrm>
          <a:prstGeom prst="snip1Rect">
            <a:avLst>
              <a:gd name="adj" fmla="val 3359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03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Байт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код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.class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Bent-Up Arrow 45"/>
          <p:cNvSpPr/>
          <p:nvPr/>
        </p:nvSpPr>
        <p:spPr>
          <a:xfrm>
            <a:off x="7134579" y="3201186"/>
            <a:ext cx="1182107" cy="1090808"/>
          </a:xfrm>
          <a:prstGeom prst="bentUpArrow">
            <a:avLst>
              <a:gd name="adj1" fmla="val 14651"/>
              <a:gd name="adj2" fmla="val 17756"/>
              <a:gd name="adj3" fmla="val 25000"/>
            </a:avLst>
          </a:prstGeom>
          <a:solidFill>
            <a:srgbClr val="4031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Bent-Up Arrow 47"/>
          <p:cNvSpPr/>
          <p:nvPr/>
        </p:nvSpPr>
        <p:spPr>
          <a:xfrm flipV="1">
            <a:off x="4884321" y="1763376"/>
            <a:ext cx="1298763" cy="571489"/>
          </a:xfrm>
          <a:prstGeom prst="bentUpArrow">
            <a:avLst/>
          </a:prstGeom>
          <a:solidFill>
            <a:srgbClr val="4031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Bent-Up Arrow 52"/>
          <p:cNvSpPr/>
          <p:nvPr/>
        </p:nvSpPr>
        <p:spPr>
          <a:xfrm rot="5400000">
            <a:off x="840101" y="3132932"/>
            <a:ext cx="1062997" cy="522514"/>
          </a:xfrm>
          <a:prstGeom prst="bentUpArrow">
            <a:avLst/>
          </a:prstGeom>
          <a:solidFill>
            <a:srgbClr val="4031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Bent-Up Arrow 53"/>
          <p:cNvSpPr/>
          <p:nvPr/>
        </p:nvSpPr>
        <p:spPr>
          <a:xfrm rot="16200000" flipV="1">
            <a:off x="2084291" y="2112754"/>
            <a:ext cx="1427217" cy="588373"/>
          </a:xfrm>
          <a:prstGeom prst="bentUpArrow">
            <a:avLst>
              <a:gd name="adj1" fmla="val 20047"/>
              <a:gd name="adj2" fmla="val 25000"/>
              <a:gd name="adj3" fmla="val 25000"/>
            </a:avLst>
          </a:prstGeom>
          <a:solidFill>
            <a:srgbClr val="4031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9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H="1">
            <a:off x="457200" y="3997954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Классы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57200" y="3051000"/>
            <a:ext cx="8229600" cy="914789"/>
          </a:xfrm>
          <a:prstGeom prst="rect">
            <a:avLst/>
          </a:prstGeom>
          <a:solidFill>
            <a:srgbClr val="554294">
              <a:alpha val="6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bg1"/>
                </a:solidFill>
              </a:rPr>
              <a:t>Базовый синтаксис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57200" y="2098989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Архитектура языка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457200" y="1167683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Формат курса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13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159021" y="1164432"/>
            <a:ext cx="596358" cy="3739753"/>
            <a:chOff x="1" y="1027510"/>
            <a:chExt cx="596358" cy="3952016"/>
          </a:xfrm>
          <a:solidFill>
            <a:srgbClr val="554294"/>
          </a:solidFill>
        </p:grpSpPr>
        <p:grpSp>
          <p:nvGrpSpPr>
            <p:cNvPr id="8" name="Group 7"/>
            <p:cNvGrpSpPr/>
            <p:nvPr/>
          </p:nvGrpSpPr>
          <p:grpSpPr>
            <a:xfrm rot="16200000">
              <a:off x="-1180152" y="2207663"/>
              <a:ext cx="2956663" cy="596358"/>
              <a:chOff x="563089" y="1570585"/>
              <a:chExt cx="5645554" cy="739180"/>
            </a:xfrm>
            <a:grpFill/>
          </p:grpSpPr>
          <p:sp>
            <p:nvSpPr>
              <p:cNvPr id="9" name="Pentagon 8"/>
              <p:cNvSpPr/>
              <p:nvPr/>
            </p:nvSpPr>
            <p:spPr>
              <a:xfrm rot="5400000">
                <a:off x="1124581" y="1016675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/>
              <p:cNvSpPr/>
              <p:nvPr/>
            </p:nvSpPr>
            <p:spPr>
              <a:xfrm rot="5400000">
                <a:off x="3017146" y="1009234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entagon 10"/>
              <p:cNvSpPr/>
              <p:nvPr/>
            </p:nvSpPr>
            <p:spPr>
              <a:xfrm rot="5400000">
                <a:off x="4915553" y="1009093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entagon 11"/>
            <p:cNvSpPr/>
            <p:nvPr/>
          </p:nvSpPr>
          <p:spPr>
            <a:xfrm>
              <a:off x="6118" y="4008253"/>
              <a:ext cx="590241" cy="971273"/>
            </a:xfrm>
            <a:prstGeom prst="homePlate">
              <a:avLst>
                <a:gd name="adj" fmla="val 4200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3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30766" y="1316539"/>
            <a:ext cx="643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HelveticaNeueCyr-Roman"/>
              </a:rPr>
              <a:t>Primitive types</a:t>
            </a:r>
            <a:endParaRPr lang="en-US" sz="2000" dirty="0">
              <a:latin typeface="+mj-lt"/>
              <a:cs typeface="HelveticaNeueCyr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HelveticaNeueCyr-Roman"/>
              </a:rPr>
              <a:t>Reference types</a:t>
            </a:r>
            <a:endParaRPr lang="ru-RU" sz="2000" dirty="0">
              <a:latin typeface="+mj-lt"/>
              <a:cs typeface="HelveticaNeueCyr-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932693"/>
                  </p:ext>
                </p:extLst>
              </p:nvPr>
            </p:nvGraphicFramePr>
            <p:xfrm>
              <a:off x="457200" y="2117213"/>
              <a:ext cx="8121954" cy="2636005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353659">
                      <a:extLst>
                        <a:ext uri="{9D8B030D-6E8A-4147-A177-3AD203B41FA5}">
                          <a16:colId xmlns:a16="http://schemas.microsoft.com/office/drawing/2014/main" val="3812336528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62897935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070267192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125798267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279181747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3153626520"/>
                        </a:ext>
                      </a:extLst>
                    </a:gridCol>
                  </a:tblGrid>
                  <a:tr h="56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Type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Size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Range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Type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Size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Range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04459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boolean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undefined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true/false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int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140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400" dirty="0" smtClean="0"/>
                                <m:t>–</m:t>
                              </m:r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 2</m:t>
                                  </m:r>
                                </m:e>
                                <m:sup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- 1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88235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byte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 byte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-128 – 127 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long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 - 1</a:t>
                          </a:r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65712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char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\</a:t>
                          </a:r>
                          <a:r>
                            <a:rPr lang="en-US" sz="1400" dirty="0" smtClean="0"/>
                            <a:t>u0000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baseline="0" dirty="0" smtClean="0"/>
                            <a:t> \</a:t>
                          </a:r>
                          <a:r>
                            <a:rPr lang="en-US" sz="1400" baseline="0" dirty="0" err="1" smtClean="0"/>
                            <a:t>uffff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float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85160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short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-32’768</a:t>
                          </a:r>
                          <a:r>
                            <a:rPr lang="en-US" sz="1400" baseline="0" dirty="0" smtClean="0"/>
                            <a:t> – 32’767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double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23597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932693"/>
                  </p:ext>
                </p:extLst>
              </p:nvPr>
            </p:nvGraphicFramePr>
            <p:xfrm>
              <a:off x="457200" y="2117213"/>
              <a:ext cx="8121954" cy="2636005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2336528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2897935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70267192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25798267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9181747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53626520"/>
                        </a:ext>
                      </a:extLst>
                    </a:gridCol>
                  </a:tblGrid>
                  <a:tr h="56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Type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Size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Range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Type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Size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Range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804459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boolean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undefined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true/false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int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901" t="-110588" r="-450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88235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byte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 byte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-128 – 127 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long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901" t="-210588" r="-450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465712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char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\</a:t>
                          </a:r>
                          <a:r>
                            <a:rPr lang="en-US" sz="1400" dirty="0" smtClean="0"/>
                            <a:t>u0000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baseline="0" dirty="0" smtClean="0"/>
                            <a:t> \</a:t>
                          </a:r>
                          <a:r>
                            <a:rPr lang="en-US" sz="1400" baseline="0" dirty="0" err="1" smtClean="0"/>
                            <a:t>uffff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float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185160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short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-32’768</a:t>
                          </a:r>
                          <a:r>
                            <a:rPr lang="en-US" sz="1400" baseline="0" dirty="0" smtClean="0"/>
                            <a:t> – 32’767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double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523597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52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75045"/>
              </p:ext>
            </p:extLst>
          </p:nvPr>
        </p:nvGraphicFramePr>
        <p:xfrm>
          <a:off x="457200" y="1275437"/>
          <a:ext cx="8229600" cy="29667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98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 type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Assignment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, +=, *= …^=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-, *, /,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Relational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&lt;,</a:t>
                      </a:r>
                      <a:r>
                        <a:rPr lang="en-US" baseline="0" dirty="0" smtClean="0"/>
                        <a:t> &gt;, &lt;=, &gt;=, ==, !=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&amp;&amp;, ||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Bitwise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&amp;,</a:t>
                      </a:r>
                      <a:r>
                        <a:rPr lang="en-US" baseline="0" dirty="0" smtClean="0"/>
                        <a:t> |, ^, &gt;&gt;, &lt;&lt;, &gt;&gt;&gt;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Unary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++, --, +, -, !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Relational2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instanceof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6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Выражения и блоки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433127"/>
            <a:ext cx="6219847" cy="289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value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array[0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] 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100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Hello, world!"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result = 1 + 2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value1 == value2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    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"value1 == value2"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793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Выражения и блоки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17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4812" y="1944756"/>
            <a:ext cx="7992246" cy="2630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commonVariable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(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commonVarialbe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&gt; -42) {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</a:t>
            </a:r>
            <a:r>
              <a:rPr lang="en-US" sz="1600" dirty="0" smtClean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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начало блока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+ 1;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“Inner variable is %d“,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                  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</a:t>
            </a:r>
            <a:r>
              <a:rPr lang="en-US" sz="1600" dirty="0" smtClean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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конец блока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/*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а здесь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уже нет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316539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 Black"/>
              </a:rPr>
              <a:t>Block defines variable scope</a:t>
            </a:r>
            <a:endParaRPr lang="ru-RU" sz="2400" dirty="0"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097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16539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Arial Black"/>
              </a:rPr>
              <a:t>if – else if </a:t>
            </a:r>
            <a:r>
              <a:rPr lang="ru-RU" sz="2400" dirty="0" smtClean="0">
                <a:latin typeface="+mj-lt"/>
                <a:cs typeface="Arial Black"/>
              </a:rPr>
              <a:t>– </a:t>
            </a:r>
            <a:r>
              <a:rPr lang="en-US" sz="2400" dirty="0" smtClean="0">
                <a:latin typeface="+mj-lt"/>
                <a:cs typeface="Arial Black"/>
              </a:rPr>
              <a:t>else </a:t>
            </a:r>
            <a:endParaRPr lang="ru-RU" sz="2400" dirty="0">
              <a:latin typeface="+mj-lt"/>
              <a:cs typeface="Arial Black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Условные операторы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66925"/>
            <a:ext cx="45531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(18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==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yourAge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ru-RU" dirty="0" smtClean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у вас всё хорошо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else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yourAge</a:t>
            </a:r>
            <a:r>
              <a:rPr lang="ru-RU" dirty="0" smtClean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18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&amp;&amp;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yourAge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&lt;= 25){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</a:t>
            </a:r>
            <a:r>
              <a:rPr lang="ru-RU" dirty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бывало и лучше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else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</a:t>
            </a:r>
            <a:r>
              <a:rPr lang="ru-RU" dirty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 </a:t>
            </a:r>
            <a:r>
              <a:rPr lang="en-US" altLang="ja-JP" b="1" dirty="0"/>
              <a:t>¯\_(</a:t>
            </a:r>
            <a:r>
              <a:rPr lang="ja-JP" altLang="en-US" b="1" dirty="0">
                <a:latin typeface="PT Mono" panose="02060509020205020204"/>
              </a:rPr>
              <a:t>ツ</a:t>
            </a:r>
            <a:r>
              <a:rPr lang="en-US" altLang="ja-JP" b="1" dirty="0" smtClean="0"/>
              <a:t>)_/¯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endParaRPr lang="ru-RU" dirty="0">
              <a:latin typeface="PT Mono" panose="02060509020205020204"/>
            </a:endParaRPr>
          </a:p>
        </p:txBody>
      </p:sp>
    </p:spTree>
    <p:extLst>
      <p:ext uri="{BB962C8B-B14F-4D97-AF65-F5344CB8AC3E}">
        <p14:creationId xmlns:p14="http://schemas.microsoft.com/office/powerpoint/2010/main" val="13291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16539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Arial Black"/>
              </a:rPr>
              <a:t>switch - case</a:t>
            </a:r>
            <a:endParaRPr lang="ru-RU" sz="2400" dirty="0">
              <a:latin typeface="+mj-lt"/>
              <a:cs typeface="Arial Black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Условные операторы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66511"/>
            <a:ext cx="48533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switch</a:t>
            </a:r>
            <a:r>
              <a:rPr lang="ru-RU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countOfApple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case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1: //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 нас есть 1 яблоко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case 2: //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 нас есть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2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яблока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…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default: </a:t>
            </a:r>
            <a:endParaRPr lang="en-US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//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прочие случаи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Немного о </a:t>
            </a:r>
            <a:r>
              <a:rPr lang="ru-RU" dirty="0" smtClean="0"/>
              <a:t>себе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Arial Black"/>
              </a:rPr>
              <a:t>Java – 5+ </a:t>
            </a:r>
            <a:r>
              <a:rPr lang="ru-RU" sz="2200" dirty="0">
                <a:cs typeface="Arial Black"/>
              </a:rPr>
              <a:t>лет</a:t>
            </a:r>
          </a:p>
          <a:p>
            <a:pPr marL="0" indent="0">
              <a:buNone/>
            </a:pPr>
            <a:r>
              <a:rPr lang="ru-RU" sz="2200" dirty="0">
                <a:cs typeface="Arial Black"/>
              </a:rPr>
              <a:t>С++</a:t>
            </a:r>
            <a:r>
              <a:rPr lang="en-US" sz="2200" dirty="0">
                <a:cs typeface="Arial Black"/>
              </a:rPr>
              <a:t> – 3 </a:t>
            </a:r>
            <a:r>
              <a:rPr lang="ru-RU" sz="2200" dirty="0">
                <a:cs typeface="Arial Black"/>
              </a:rPr>
              <a:t>года</a:t>
            </a:r>
          </a:p>
          <a:p>
            <a:pPr marL="0" indent="0">
              <a:buNone/>
            </a:pPr>
            <a:endParaRPr lang="ru-RU" sz="2200" dirty="0">
              <a:cs typeface="Arial Black"/>
            </a:endParaRPr>
          </a:p>
          <a:p>
            <a:pPr marL="0" indent="0">
              <a:buNone/>
            </a:pPr>
            <a:r>
              <a:rPr lang="ru-RU" sz="2200" dirty="0">
                <a:cs typeface="Arial Black"/>
              </a:rPr>
              <a:t>Люблю </a:t>
            </a:r>
            <a:r>
              <a:rPr lang="en-US" sz="2200" dirty="0">
                <a:cs typeface="Arial Black"/>
              </a:rPr>
              <a:t>backend </a:t>
            </a:r>
            <a:r>
              <a:rPr lang="ru-RU" sz="2200" dirty="0">
                <a:cs typeface="Arial Black"/>
              </a:rPr>
              <a:t>и зеленые </a:t>
            </a:r>
            <a:r>
              <a:rPr lang="ru-RU" sz="2200" dirty="0" err="1">
                <a:cs typeface="Arial Black"/>
              </a:rPr>
              <a:t>билды</a:t>
            </a:r>
            <a:r>
              <a:rPr lang="en-US" sz="2200" dirty="0">
                <a:cs typeface="Arial Black"/>
              </a:rPr>
              <a:t>.</a:t>
            </a:r>
            <a:endParaRPr lang="ru-RU" sz="2200" dirty="0">
              <a:cs typeface="Arial Black"/>
            </a:endParaRPr>
          </a:p>
          <a:p>
            <a:pPr marL="0" indent="0">
              <a:buNone/>
            </a:pPr>
            <a:r>
              <a:rPr lang="ru-RU" sz="2200" dirty="0">
                <a:cs typeface="Arial Black"/>
              </a:rPr>
              <a:t>Не люблю </a:t>
            </a:r>
            <a:r>
              <a:rPr lang="en-US" sz="2200" dirty="0" err="1">
                <a:cs typeface="Arial Black"/>
              </a:rPr>
              <a:t>javascript</a:t>
            </a:r>
            <a:r>
              <a:rPr lang="en-US" sz="2200" dirty="0" smtClean="0">
                <a:cs typeface="Arial Black"/>
              </a:rPr>
              <a:t>.</a:t>
            </a:r>
            <a:endParaRPr lang="en-US" sz="2200" dirty="0">
              <a:cs typeface="Arial Black"/>
            </a:endParaRPr>
          </a:p>
          <a:p>
            <a:pPr marL="0" indent="0">
              <a:buNone/>
            </a:pPr>
            <a:endParaRPr lang="en-US" sz="2200" dirty="0">
              <a:cs typeface="Arial Black"/>
            </a:endParaRPr>
          </a:p>
          <a:p>
            <a:pPr marL="0" indent="0">
              <a:buNone/>
            </a:pPr>
            <a:endParaRPr lang="en-US" sz="2200" dirty="0" smtClean="0">
              <a:cs typeface="Arial Black"/>
            </a:endParaRPr>
          </a:p>
          <a:p>
            <a:pPr marL="0" indent="0">
              <a:buNone/>
            </a:pPr>
            <a:r>
              <a:rPr lang="en-US" sz="1900" dirty="0" smtClean="0">
                <a:cs typeface="Arial Black"/>
              </a:rPr>
              <a:t>s.rybalkin@corp.mail.ru</a:t>
            </a:r>
          </a:p>
          <a:p>
            <a:pPr marL="0" indent="0">
              <a:buNone/>
            </a:pPr>
            <a:r>
              <a:rPr lang="en-US" sz="1900" dirty="0" smtClean="0">
                <a:cs typeface="Arial Black"/>
              </a:rPr>
              <a:t>http://stackoverflow.com/users/6375041</a:t>
            </a:r>
          </a:p>
          <a:p>
            <a:pPr marL="0" indent="0">
              <a:buNone/>
            </a:pPr>
            <a:r>
              <a:rPr lang="en-US" sz="1900" dirty="0" smtClean="0">
                <a:cs typeface="Arial Black"/>
              </a:rPr>
              <a:t>https://github.com/rybalkinsd</a:t>
            </a:r>
            <a:endParaRPr lang="ru-RU" sz="1900" dirty="0" smtClean="0">
              <a:cs typeface="Arial Black"/>
            </a:endParaRP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</a:t>
            </a:fld>
            <a:endParaRPr lang="ru-RU" dirty="0"/>
          </a:p>
        </p:txBody>
      </p:sp>
      <p:pic>
        <p:nvPicPr>
          <p:cNvPr id="3074" name="Picture 2" descr="Картинки по запросу allods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38" y="3070027"/>
            <a:ext cx="2236864" cy="13351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armored warfar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7" y="1389453"/>
            <a:ext cx="2236864" cy="15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Картинки по запрос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91" y="3213613"/>
            <a:ext cx="1047956" cy="1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zdtech.ru/images/slides/umen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83" y="1695815"/>
            <a:ext cx="844964" cy="10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1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16539"/>
            <a:ext cx="64316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while (</a:t>
            </a:r>
            <a:r>
              <a:rPr lang="en-US" sz="2800" dirty="0" smtClean="0">
                <a:latin typeface="+mj-lt"/>
                <a:cs typeface="Arial Black"/>
              </a:rPr>
              <a:t>expression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)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</a:p>
          <a:p>
            <a:endParaRPr lang="en-US" sz="2800" dirty="0" smtClean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do {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 } while (</a:t>
            </a:r>
            <a:r>
              <a:rPr lang="en-US" sz="2800" dirty="0" smtClean="0">
                <a:latin typeface="+mj-lt"/>
                <a:cs typeface="Arial Black"/>
              </a:rPr>
              <a:t>expression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)</a:t>
            </a:r>
          </a:p>
          <a:p>
            <a:endParaRPr lang="en-US" sz="2800" dirty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for (initialization; termination; increment)</a:t>
            </a: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</a:p>
          <a:p>
            <a:endParaRPr lang="en-US" sz="2800" dirty="0">
              <a:solidFill>
                <a:srgbClr val="554294"/>
              </a:solidFill>
              <a:latin typeface="+mj-lt"/>
              <a:cs typeface="Arial Black"/>
            </a:endParaRPr>
          </a:p>
          <a:p>
            <a:endParaRPr lang="ru-RU" sz="28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1383851"/>
            <a:ext cx="7135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0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&lt;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++)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iterates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times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,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&gt;= 0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Циклы.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086061"/>
            <a:ext cx="6758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[] digits = {0, 1, 2, 3, 4, 5, 6, 7, 8, 9}</a:t>
            </a:r>
            <a:endParaRPr lang="en-US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: digits )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(“Digit: “ + digit);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66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1138137"/>
            <a:ext cx="800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IntStream.range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(0, 10)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.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forEach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(digit -&gt;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(digit));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Циклы. Для хипстеров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22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2245388"/>
            <a:ext cx="593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IntStream.range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(0, 10)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.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forEach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::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println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1" y="4397931"/>
            <a:ext cx="52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dirty="0" smtClean="0">
                <a:solidFill>
                  <a:prstClr val="black"/>
                </a:solidFill>
                <a:latin typeface="+mj-lt"/>
                <a:ea typeface="PT Mono" panose="02060509020205020204" pitchFamily="49" charset="-52"/>
              </a:rPr>
              <a:t>* Java 8</a:t>
            </a:r>
            <a:r>
              <a:rPr lang="en-US" dirty="0">
                <a:solidFill>
                  <a:prstClr val="black"/>
                </a:solidFill>
                <a:ea typeface="PT Mono" panose="02060509020205020204" pitchFamily="49" charset="-52"/>
              </a:rPr>
              <a:t>, </a:t>
            </a:r>
            <a:r>
              <a:rPr lang="en-US" dirty="0" smtClean="0">
                <a:solidFill>
                  <a:prstClr val="black"/>
                </a:solidFill>
                <a:ea typeface="PT Mono" panose="02060509020205020204" pitchFamily="49" charset="-52"/>
              </a:rPr>
              <a:t>stream</a:t>
            </a:r>
            <a:r>
              <a:rPr lang="en-US" dirty="0" smtClean="0">
                <a:solidFill>
                  <a:prstClr val="black"/>
                </a:solidFill>
                <a:latin typeface="+mj-lt"/>
                <a:ea typeface="PT Mono" panose="02060509020205020204" pitchFamily="49" charset="-52"/>
              </a:rPr>
              <a:t>, lambda, method reference</a:t>
            </a:r>
            <a:endParaRPr lang="ru-RU" dirty="0">
              <a:solidFill>
                <a:prstClr val="black"/>
              </a:solidFill>
              <a:latin typeface="+mj-lt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87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1898572"/>
            <a:ext cx="8465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getCountOfApples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(List&lt;Integer&gt; boxes,</a:t>
            </a:r>
            <a:endParaRPr lang="en-US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     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Integer[]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numberOfBoxes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throws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Throwable</a:t>
            </a:r>
            <a:r>
              <a:rPr lang="ru-RU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Integer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Integer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: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numberOfBoxes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+=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boxes.get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2782" y="1313325"/>
            <a:ext cx="857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  <a:cs typeface="Arial Black"/>
              </a:rPr>
              <a:t>Method signature</a:t>
            </a:r>
            <a:r>
              <a:rPr lang="ru-RU" sz="2400" dirty="0" smtClean="0">
                <a:latin typeface="+mj-lt"/>
                <a:cs typeface="Arial Black"/>
              </a:rPr>
              <a:t> – </a:t>
            </a:r>
            <a:r>
              <a:rPr lang="en-US" sz="2400" dirty="0" smtClean="0">
                <a:latin typeface="+mj-lt"/>
                <a:cs typeface="Arial Black"/>
              </a:rPr>
              <a:t>method name</a:t>
            </a:r>
            <a:r>
              <a:rPr lang="ru-RU" sz="2400" dirty="0" smtClean="0">
                <a:latin typeface="+mj-lt"/>
                <a:cs typeface="Arial Black"/>
              </a:rPr>
              <a:t> + </a:t>
            </a:r>
            <a:r>
              <a:rPr lang="en-US" sz="2400" dirty="0" smtClean="0">
                <a:latin typeface="+mj-lt"/>
                <a:cs typeface="Arial Black"/>
              </a:rPr>
              <a:t>argument list.</a:t>
            </a:r>
            <a:endParaRPr lang="ru-RU" sz="2400" dirty="0">
              <a:latin typeface="+mj-lt"/>
              <a:cs typeface="Arial Blac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7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696" y="1452427"/>
            <a:ext cx="8575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Access modifier 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public </a:t>
            </a:r>
            <a:r>
              <a:rPr lang="en-US" sz="2000" dirty="0" smtClean="0">
                <a:latin typeface="+mj-lt"/>
                <a:cs typeface="Arial Black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Return type	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latin typeface="+mj-lt"/>
                <a:cs typeface="Arial Black"/>
                <a:sym typeface="Wingdings" panose="05000000000000000000" pitchFamily="2" charset="2"/>
              </a:rPr>
              <a:t>int</a:t>
            </a:r>
            <a:endParaRPr lang="en-US" sz="2000" dirty="0" smtClean="0">
              <a:latin typeface="+mj-lt"/>
              <a:cs typeface="Arial Black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Method name	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latin typeface="+mj-lt"/>
                <a:cs typeface="Arial Black"/>
                <a:sym typeface="Wingdings" panose="05000000000000000000" pitchFamily="2" charset="2"/>
              </a:rPr>
              <a:t>getCountOfApples</a:t>
            </a:r>
            <a:endParaRPr lang="en-US" sz="2000" dirty="0" smtClean="0">
              <a:latin typeface="+mj-lt"/>
              <a:cs typeface="Arial Black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Parameter list	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( … )</a:t>
            </a:r>
            <a:endParaRPr lang="en-US" sz="2000" dirty="0" smtClean="0">
              <a:latin typeface="+mj-lt"/>
              <a:cs typeface="Arial Black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Exception list	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latin typeface="+mj-lt"/>
                <a:cs typeface="Arial Black"/>
                <a:sym typeface="Wingdings" panose="05000000000000000000" pitchFamily="2" charset="2"/>
              </a:rPr>
              <a:t>Throwable</a:t>
            </a:r>
            <a:endParaRPr lang="en-US" sz="2000" dirty="0" smtClean="0">
              <a:latin typeface="+mj-lt"/>
              <a:cs typeface="Arial Black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Method body	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{ … }</a:t>
            </a:r>
            <a:endParaRPr lang="en-US" sz="2000" dirty="0" smtClean="0">
              <a:latin typeface="+mj-lt"/>
              <a:cs typeface="Arial Black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6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97979" y="1369274"/>
            <a:ext cx="77702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sayDigit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digit){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(“The digit is %d”, digit));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sayDigit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(float digit){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(“The digit is %f”, digit));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Методы. </a:t>
            </a:r>
            <a:r>
              <a:rPr lang="en-US" dirty="0" smtClean="0"/>
              <a:t>Overload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0773" y="3868149"/>
            <a:ext cx="733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Перегрузка может осуществляться </a:t>
            </a:r>
            <a:r>
              <a:rPr lang="ru-RU" sz="2000" dirty="0" smtClean="0">
                <a:solidFill>
                  <a:srgbClr val="FF0000"/>
                </a:solidFill>
                <a:latin typeface="+mj-lt"/>
              </a:rPr>
              <a:t>только</a:t>
            </a:r>
            <a:r>
              <a:rPr lang="ru-RU" sz="2000" dirty="0" smtClean="0">
                <a:latin typeface="+mj-lt"/>
              </a:rPr>
              <a:t> по набору аргументов. </a:t>
            </a:r>
          </a:p>
        </p:txBody>
      </p:sp>
    </p:spTree>
    <p:extLst>
      <p:ext uri="{BB962C8B-B14F-4D97-AF65-F5344CB8AC3E}">
        <p14:creationId xmlns:p14="http://schemas.microsoft.com/office/powerpoint/2010/main" val="16786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H="1">
            <a:off x="457200" y="3997954"/>
            <a:ext cx="8229600" cy="914789"/>
          </a:xfrm>
          <a:prstGeom prst="rect">
            <a:avLst/>
          </a:prstGeom>
          <a:solidFill>
            <a:srgbClr val="554294">
              <a:alpha val="6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bg1"/>
                </a:solidFill>
              </a:rPr>
              <a:t>Классы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57200" y="3051000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Базовый синтаксис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57200" y="2098989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Архитектура языка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457200" y="1167683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Формат курса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26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159021" y="1164432"/>
            <a:ext cx="596358" cy="3739753"/>
            <a:chOff x="1" y="1027510"/>
            <a:chExt cx="596358" cy="3952016"/>
          </a:xfrm>
          <a:solidFill>
            <a:srgbClr val="554294"/>
          </a:solidFill>
        </p:grpSpPr>
        <p:grpSp>
          <p:nvGrpSpPr>
            <p:cNvPr id="8" name="Group 7"/>
            <p:cNvGrpSpPr/>
            <p:nvPr/>
          </p:nvGrpSpPr>
          <p:grpSpPr>
            <a:xfrm rot="16200000">
              <a:off x="-1180152" y="2207663"/>
              <a:ext cx="2956663" cy="596358"/>
              <a:chOff x="563089" y="1570585"/>
              <a:chExt cx="5645554" cy="739180"/>
            </a:xfrm>
            <a:grpFill/>
          </p:grpSpPr>
          <p:sp>
            <p:nvSpPr>
              <p:cNvPr id="9" name="Pentagon 8"/>
              <p:cNvSpPr/>
              <p:nvPr/>
            </p:nvSpPr>
            <p:spPr>
              <a:xfrm rot="5400000">
                <a:off x="1124581" y="1016675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/>
              <p:cNvSpPr/>
              <p:nvPr/>
            </p:nvSpPr>
            <p:spPr>
              <a:xfrm rot="5400000">
                <a:off x="3017146" y="1009234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entagon 10"/>
              <p:cNvSpPr/>
              <p:nvPr/>
            </p:nvSpPr>
            <p:spPr>
              <a:xfrm rot="5400000">
                <a:off x="4915553" y="1009093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entagon 11"/>
            <p:cNvSpPr/>
            <p:nvPr/>
          </p:nvSpPr>
          <p:spPr>
            <a:xfrm>
              <a:off x="6118" y="4008253"/>
              <a:ext cx="590241" cy="971273"/>
            </a:xfrm>
            <a:prstGeom prst="homePlate">
              <a:avLst>
                <a:gd name="adj" fmla="val 4200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04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52246"/>
            <a:ext cx="6431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Arial Black"/>
              </a:rPr>
              <a:t>Everything is an object.</a:t>
            </a:r>
          </a:p>
          <a:p>
            <a:r>
              <a:rPr lang="en-US" sz="2400" dirty="0" smtClean="0">
                <a:latin typeface="+mj-lt"/>
                <a:cs typeface="Arial Black"/>
              </a:rPr>
              <a:t>Nothing outside of a class.</a:t>
            </a:r>
            <a:endParaRPr lang="ru-RU" sz="2400" dirty="0">
              <a:latin typeface="+mj-lt"/>
              <a:cs typeface="Arial Black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16756"/>
            <a:ext cx="6069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Clazz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SuperClass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ru-RU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implements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YourInterface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id;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Clazz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 … }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1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Классы. Наследование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28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920949"/>
            <a:ext cx="1879645" cy="747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Класс 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3130198"/>
            <a:ext cx="1879645" cy="8596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Класс 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8" idx="0"/>
            <a:endCxn id="7" idx="2"/>
          </p:cNvCxnSpPr>
          <p:nvPr/>
        </p:nvCxnSpPr>
        <p:spPr>
          <a:xfrm flipV="1">
            <a:off x="1397023" y="2668331"/>
            <a:ext cx="0" cy="461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629912" y="1444838"/>
            <a:ext cx="4972358" cy="122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A{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fields, constructors,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methods and initialize blocks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29912" y="3130198"/>
            <a:ext cx="4972357" cy="122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A{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fields, constructors,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methods and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initialize 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blocks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65" y="445166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Отношение </a:t>
            </a:r>
            <a:r>
              <a:rPr lang="en-US" dirty="0" smtClean="0">
                <a:solidFill>
                  <a:srgbClr val="7030A0"/>
                </a:solidFill>
              </a:rPr>
              <a:t>Is A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1266401"/>
            <a:ext cx="3906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A(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Классы. Наследование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52137" y="1266401"/>
            <a:ext cx="460512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B extends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B(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super(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/ 2;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@Override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getSuperI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super.i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1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95185" y="1316539"/>
            <a:ext cx="64316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  <a:cs typeface="Arial" panose="020B0604020202020204" pitchFamily="34" charset="0"/>
              </a:rPr>
              <a:t> </a:t>
            </a:r>
            <a:endParaRPr lang="ru-RU" sz="2400" dirty="0">
              <a:latin typeface="+mj-lt"/>
              <a:cs typeface="Arial" panose="020B0604020202020204" pitchFamily="34" charset="0"/>
            </a:endParaRPr>
          </a:p>
          <a:p>
            <a:endParaRPr lang="ru-RU" sz="2800" dirty="0">
              <a:solidFill>
                <a:srgbClr val="554294"/>
              </a:solidFill>
              <a:latin typeface="Arial Black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</a:t>
            </a:fld>
            <a:endParaRPr lang="ru-RU" dirty="0"/>
          </a:p>
        </p:txBody>
      </p:sp>
      <p:pic>
        <p:nvPicPr>
          <p:cNvPr id="4098" name="Picture 2" descr="Картинки по запросу аудитория студен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8" y="1214324"/>
            <a:ext cx="8404884" cy="33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9269"/>
          </a:xfrm>
        </p:spPr>
        <p:txBody>
          <a:bodyPr>
            <a:normAutofit fontScale="90000"/>
          </a:bodyPr>
          <a:lstStyle/>
          <a:p>
            <a:r>
              <a:rPr lang="ru-RU" dirty="0"/>
              <a:t>Немного </a:t>
            </a:r>
            <a:r>
              <a:rPr lang="ru-RU" dirty="0" smtClean="0"/>
              <a:t>о вас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3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16539"/>
            <a:ext cx="643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cs typeface="Arial Black"/>
              </a:rPr>
              <a:t>java.lang.Object</a:t>
            </a:r>
            <a:r>
              <a:rPr lang="en-US" sz="2000" dirty="0" smtClean="0">
                <a:cs typeface="Arial Black"/>
              </a:rPr>
              <a:t> is a superclass for all classes.</a:t>
            </a:r>
            <a:endParaRPr lang="ru-RU" sz="2000" dirty="0">
              <a:latin typeface="+mj-lt"/>
              <a:cs typeface="HelveticaNeueCyr-Rom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Классы. </a:t>
            </a:r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30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839348"/>
            <a:ext cx="81702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Object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protected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Object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clone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throws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CloneNotSupportedException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boolean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(Object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protected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finalize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throws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Throwable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final Class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hashCode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{//some logic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toString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…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530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225640"/>
            <a:ext cx="8667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Human extends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Animal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static short AVERAGE_HEIGHT = 170;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static final long COUNT_OF_POPULATION;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static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COUNT_OF_POPULATION = 7_000_000_000;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private Human(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myLuckyNumber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myLuckyNumberl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Human(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luckyNumbersCandidats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this(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selectLuckyNumber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luckyNumbersCandidats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6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268636"/>
            <a:ext cx="763439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static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abstract</a:t>
            </a:r>
            <a:endParaRPr lang="ru-RU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default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transient</a:t>
            </a:r>
            <a:r>
              <a:rPr lang="ru-RU" b="1" dirty="0"/>
              <a:t> – </a:t>
            </a:r>
            <a:r>
              <a:rPr lang="en-US" dirty="0" smtClean="0"/>
              <a:t>marker for non-serializable fields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volatile – </a:t>
            </a:r>
            <a:r>
              <a:rPr lang="en-US" dirty="0" smtClean="0"/>
              <a:t>guaranties atomicity of read/write operations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synchronized – </a:t>
            </a:r>
            <a:r>
              <a:rPr lang="en-US" dirty="0" smtClean="0"/>
              <a:t>guaranties that block or method will be synchronized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native – </a:t>
            </a:r>
            <a:r>
              <a:rPr lang="en-US" dirty="0" smtClean="0"/>
              <a:t>native code marker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Классы. </a:t>
            </a:r>
            <a:r>
              <a:rPr lang="ru-RU" dirty="0" smtClean="0"/>
              <a:t>Модификаторы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6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62247"/>
            <a:ext cx="71352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 class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age;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age)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this.age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age;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abstract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();}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@Override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void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// payload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Классы. Абстрактный </a:t>
            </a:r>
            <a:r>
              <a:rPr lang="ru-RU" dirty="0" smtClean="0"/>
              <a:t>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7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24978"/>
            <a:ext cx="643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One class – one superclass. </a:t>
            </a:r>
          </a:p>
          <a:p>
            <a:r>
              <a:rPr lang="en-US" sz="2000" dirty="0" smtClean="0"/>
              <a:t>One class – many interfaces.</a:t>
            </a:r>
            <a:endParaRPr lang="ru-RU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Классы. </a:t>
            </a:r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462573"/>
            <a:ext cx="7463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B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implements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Writable, Readable,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Mutable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// payload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1294904"/>
            <a:ext cx="71352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interface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Talking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sayHello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default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(“Hi!”);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Parrot implements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Talking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sayHello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(“Hello!”);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Java. </a:t>
            </a:r>
            <a:r>
              <a:rPr lang="ru-RU" dirty="0"/>
              <a:t>Основы </a:t>
            </a:r>
            <a:r>
              <a:rPr lang="ru-RU" dirty="0" smtClean="0"/>
              <a:t>языка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7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Java. </a:t>
            </a:r>
            <a:r>
              <a:rPr lang="ru-RU" dirty="0"/>
              <a:t>Основы </a:t>
            </a:r>
            <a:r>
              <a:rPr lang="ru-RU" dirty="0" smtClean="0"/>
              <a:t>языка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36</a:t>
            </a:fld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89940"/>
              </p:ext>
            </p:extLst>
          </p:nvPr>
        </p:nvGraphicFramePr>
        <p:xfrm>
          <a:off x="755651" y="1442357"/>
          <a:ext cx="7213599" cy="2971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04533">
                  <a:extLst>
                    <a:ext uri="{9D8B030D-6E8A-4147-A177-3AD203B41FA5}">
                      <a16:colId xmlns:a16="http://schemas.microsoft.com/office/drawing/2014/main" val="1653064721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3050475354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411257480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</a:t>
                      </a:r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 class</a:t>
                      </a:r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19775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Inheritance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implement many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extend</a:t>
                      </a:r>
                      <a:r>
                        <a:rPr lang="en-US" sz="1600" baseline="0" dirty="0" smtClean="0"/>
                        <a:t> one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3924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Fields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public static only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limits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49213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Access</a:t>
                      </a:r>
                      <a:r>
                        <a:rPr lang="en-US" sz="1600" baseline="0" dirty="0" smtClean="0"/>
                        <a:t> modifiers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public</a:t>
                      </a:r>
                      <a:r>
                        <a:rPr lang="en-US" sz="1600" baseline="0" dirty="0" smtClean="0"/>
                        <a:t> only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abstract private methods 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14156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Constructor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constructors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limits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16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7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 txBox="1">
            <a:spLocks/>
          </p:cNvSpPr>
          <p:nvPr/>
        </p:nvSpPr>
        <p:spPr>
          <a:xfrm>
            <a:off x="506469" y="1607314"/>
            <a:ext cx="6231568" cy="161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  <a:t>Спасибо</a:t>
            </a:r>
            <a:b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</a:br>
            <a: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  <a:t>за внимание!</a:t>
            </a:r>
            <a:endParaRPr lang="ru-RU" sz="5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69" y="3724673"/>
            <a:ext cx="4353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/>
                <a:cs typeface="Arial"/>
              </a:rPr>
              <a:t>Сергей Рыбалкин</a:t>
            </a:r>
          </a:p>
          <a:p>
            <a:endParaRPr lang="ru-RU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s.rybalkin@corp.mail.ru</a:t>
            </a:r>
            <a:endParaRPr lang="ru-RU" sz="2400" dirty="0">
              <a:latin typeface="Arial"/>
              <a:cs typeface="Arial"/>
            </a:endParaRPr>
          </a:p>
          <a:p>
            <a:endParaRPr lang="ru-RU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2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H="1">
            <a:off x="457200" y="3997954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Классы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57200" y="3051000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Базовый синтаксис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57200" y="2098989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Архитектура языка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457200" y="1167683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Формат курса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159021" y="1164432"/>
            <a:ext cx="596358" cy="3739753"/>
            <a:chOff x="1" y="1027510"/>
            <a:chExt cx="596358" cy="3952016"/>
          </a:xfrm>
          <a:solidFill>
            <a:srgbClr val="554294"/>
          </a:solidFill>
        </p:grpSpPr>
        <p:grpSp>
          <p:nvGrpSpPr>
            <p:cNvPr id="8" name="Group 7"/>
            <p:cNvGrpSpPr/>
            <p:nvPr/>
          </p:nvGrpSpPr>
          <p:grpSpPr>
            <a:xfrm rot="16200000">
              <a:off x="-1180152" y="2207663"/>
              <a:ext cx="2956663" cy="596358"/>
              <a:chOff x="563089" y="1570585"/>
              <a:chExt cx="5645554" cy="739180"/>
            </a:xfrm>
            <a:grpFill/>
          </p:grpSpPr>
          <p:sp>
            <p:nvSpPr>
              <p:cNvPr id="9" name="Pentagon 8"/>
              <p:cNvSpPr/>
              <p:nvPr/>
            </p:nvSpPr>
            <p:spPr>
              <a:xfrm rot="5400000">
                <a:off x="1124581" y="1016675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/>
              <p:cNvSpPr/>
              <p:nvPr/>
            </p:nvSpPr>
            <p:spPr>
              <a:xfrm rot="5400000">
                <a:off x="3017146" y="1009234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entagon 10"/>
              <p:cNvSpPr/>
              <p:nvPr/>
            </p:nvSpPr>
            <p:spPr>
              <a:xfrm rot="5400000">
                <a:off x="4915553" y="1009093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entagon 11"/>
            <p:cNvSpPr/>
            <p:nvPr/>
          </p:nvSpPr>
          <p:spPr>
            <a:xfrm>
              <a:off x="6118" y="4008253"/>
              <a:ext cx="590241" cy="971273"/>
            </a:xfrm>
            <a:prstGeom prst="homePlate">
              <a:avLst>
                <a:gd name="adj" fmla="val 4200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4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H="1">
            <a:off x="457200" y="3997954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Классы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57200" y="3051000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Базовый синтаксис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57200" y="2098989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Архитектура языка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457200" y="1167683"/>
            <a:ext cx="8229600" cy="914789"/>
          </a:xfrm>
          <a:prstGeom prst="rect">
            <a:avLst/>
          </a:prstGeom>
          <a:solidFill>
            <a:srgbClr val="554294">
              <a:alpha val="6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bg1"/>
                </a:solidFill>
              </a:rPr>
              <a:t>Формат курса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159021" y="1164432"/>
            <a:ext cx="596358" cy="3739753"/>
            <a:chOff x="1" y="1027510"/>
            <a:chExt cx="596358" cy="3952016"/>
          </a:xfrm>
          <a:solidFill>
            <a:srgbClr val="554294"/>
          </a:solidFill>
        </p:grpSpPr>
        <p:grpSp>
          <p:nvGrpSpPr>
            <p:cNvPr id="8" name="Group 7"/>
            <p:cNvGrpSpPr/>
            <p:nvPr/>
          </p:nvGrpSpPr>
          <p:grpSpPr>
            <a:xfrm rot="16200000">
              <a:off x="-1180152" y="2207663"/>
              <a:ext cx="2956663" cy="596358"/>
              <a:chOff x="563089" y="1570585"/>
              <a:chExt cx="5645554" cy="739180"/>
            </a:xfrm>
            <a:grpFill/>
          </p:grpSpPr>
          <p:sp>
            <p:nvSpPr>
              <p:cNvPr id="9" name="Pentagon 8"/>
              <p:cNvSpPr/>
              <p:nvPr/>
            </p:nvSpPr>
            <p:spPr>
              <a:xfrm rot="5400000">
                <a:off x="1124581" y="1016675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/>
              <p:cNvSpPr/>
              <p:nvPr/>
            </p:nvSpPr>
            <p:spPr>
              <a:xfrm rot="5400000">
                <a:off x="3017146" y="1009234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entagon 10"/>
              <p:cNvSpPr/>
              <p:nvPr/>
            </p:nvSpPr>
            <p:spPr>
              <a:xfrm rot="5400000">
                <a:off x="4915553" y="1009093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entagon 11"/>
            <p:cNvSpPr/>
            <p:nvPr/>
          </p:nvSpPr>
          <p:spPr>
            <a:xfrm>
              <a:off x="6118" y="4008253"/>
              <a:ext cx="590241" cy="971273"/>
            </a:xfrm>
            <a:prstGeom prst="homePlate">
              <a:avLst>
                <a:gd name="adj" fmla="val 4200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08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 курса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6</a:t>
            </a:fld>
            <a:endParaRPr lang="ru-RU" dirty="0"/>
          </a:p>
        </p:txBody>
      </p:sp>
      <p:sp>
        <p:nvSpPr>
          <p:cNvPr id="30" name="Content Placeholder 29"/>
          <p:cNvSpPr txBox="1">
            <a:spLocks noGrp="1"/>
          </p:cNvSpPr>
          <p:nvPr>
            <p:ph idx="1"/>
          </p:nvPr>
        </p:nvSpPr>
        <p:spPr>
          <a:xfrm>
            <a:off x="457200" y="1200151"/>
            <a:ext cx="8229600" cy="31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intro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web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persistence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client – server communication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Итоговый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19949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7</a:t>
            </a:fld>
            <a:endParaRPr lang="ru-RU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225669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Total: 100</a:t>
            </a:r>
            <a:endParaRPr lang="ru-RU" sz="2800" dirty="0">
              <a:solidFill>
                <a:schemeClr val="accent4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+mj-lt"/>
                <a:cs typeface="Arial" panose="020B0604020202020204" pitchFamily="34" charset="0"/>
              </a:rPr>
              <a:t>3 рубежных контроля = 16 + 12 + 12</a:t>
            </a:r>
          </a:p>
          <a:p>
            <a:pPr marL="0" indent="0">
              <a:buNone/>
            </a:pPr>
            <a:r>
              <a:rPr lang="ru-RU" sz="1800" dirty="0">
                <a:latin typeface="+mj-lt"/>
                <a:cs typeface="Arial" panose="020B0604020202020204" pitchFamily="34" charset="0"/>
              </a:rPr>
              <a:t>З</a:t>
            </a:r>
            <a:r>
              <a:rPr lang="ru-RU" sz="1800" dirty="0" smtClean="0">
                <a:latin typeface="+mj-lt"/>
                <a:cs typeface="Arial" panose="020B0604020202020204" pitchFamily="34" charset="0"/>
              </a:rPr>
              <a:t>адачи семинаров = 30</a:t>
            </a:r>
          </a:p>
          <a:p>
            <a:pPr marL="0" indent="0">
              <a:buNone/>
            </a:pPr>
            <a:r>
              <a:rPr lang="ru-RU" sz="1800" dirty="0">
                <a:latin typeface="+mj-lt"/>
                <a:cs typeface="Arial" panose="020B0604020202020204" pitchFamily="34" charset="0"/>
              </a:rPr>
              <a:t>С</a:t>
            </a:r>
            <a:r>
              <a:rPr lang="ru-RU" sz="1800" dirty="0" smtClean="0">
                <a:latin typeface="+mj-lt"/>
                <a:cs typeface="Arial" panose="020B0604020202020204" pitchFamily="34" charset="0"/>
              </a:rPr>
              <a:t>дача итогового проекта = 30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Сертификаты </a:t>
            </a:r>
          </a:p>
          <a:p>
            <a:pPr marL="0" indent="0">
              <a:buNone/>
            </a:pPr>
            <a:r>
              <a:rPr lang="ru-RU" sz="1800" dirty="0" smtClean="0">
                <a:latin typeface="+mj-lt"/>
                <a:cs typeface="Arial" panose="020B0604020202020204" pitchFamily="34" charset="0"/>
              </a:rPr>
              <a:t>3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40+</a:t>
            </a:r>
            <a:r>
              <a:rPr lang="en-US" sz="18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  <a:cs typeface="Arial" panose="020B0604020202020204" pitchFamily="34" charset="0"/>
              </a:rPr>
              <a:t>4: </a:t>
            </a:r>
            <a:r>
              <a:rPr lang="ru-RU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6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0</a:t>
            </a:r>
            <a:r>
              <a:rPr lang="ru-RU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+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  <a:cs typeface="Arial" panose="020B0604020202020204" pitchFamily="34" charset="0"/>
              </a:rPr>
              <a:t>5: </a:t>
            </a:r>
            <a:r>
              <a:rPr lang="ru-RU" sz="18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80+</a:t>
            </a:r>
            <a:endParaRPr lang="ru-RU" sz="2800" dirty="0">
              <a:latin typeface="HelveticaNeueCyr-Roman"/>
              <a:cs typeface="HelveticaNeueCyr-Roman"/>
            </a:endParaRPr>
          </a:p>
        </p:txBody>
      </p:sp>
    </p:spTree>
    <p:extLst>
      <p:ext uri="{BB962C8B-B14F-4D97-AF65-F5344CB8AC3E}">
        <p14:creationId xmlns:p14="http://schemas.microsoft.com/office/powerpoint/2010/main" val="21497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H="1">
            <a:off x="457200" y="3997954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Классы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57200" y="3051000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Базовый синтаксис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57200" y="2098989"/>
            <a:ext cx="8229600" cy="914789"/>
          </a:xfrm>
          <a:prstGeom prst="rect">
            <a:avLst/>
          </a:prstGeom>
          <a:solidFill>
            <a:srgbClr val="554294">
              <a:alpha val="6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bg1"/>
                </a:solidFill>
              </a:rPr>
              <a:t>Архитектура языка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457200" y="1167683"/>
            <a:ext cx="8229600" cy="914789"/>
          </a:xfrm>
          <a:prstGeom prst="rect">
            <a:avLst/>
          </a:prstGeom>
          <a:solidFill>
            <a:srgbClr val="EAF0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tx1"/>
                </a:solidFill>
              </a:rPr>
              <a:t>Формат курса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159021" y="1164432"/>
            <a:ext cx="596358" cy="3739753"/>
            <a:chOff x="1" y="1027510"/>
            <a:chExt cx="596358" cy="3952016"/>
          </a:xfrm>
          <a:solidFill>
            <a:srgbClr val="554294"/>
          </a:solidFill>
        </p:grpSpPr>
        <p:grpSp>
          <p:nvGrpSpPr>
            <p:cNvPr id="8" name="Group 7"/>
            <p:cNvGrpSpPr/>
            <p:nvPr/>
          </p:nvGrpSpPr>
          <p:grpSpPr>
            <a:xfrm rot="16200000">
              <a:off x="-1180152" y="2207663"/>
              <a:ext cx="2956663" cy="596358"/>
              <a:chOff x="563089" y="1570585"/>
              <a:chExt cx="5645554" cy="739180"/>
            </a:xfrm>
            <a:grpFill/>
          </p:grpSpPr>
          <p:sp>
            <p:nvSpPr>
              <p:cNvPr id="9" name="Pentagon 8"/>
              <p:cNvSpPr/>
              <p:nvPr/>
            </p:nvSpPr>
            <p:spPr>
              <a:xfrm rot="5400000">
                <a:off x="1124581" y="1016675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/>
              <p:cNvSpPr/>
              <p:nvPr/>
            </p:nvSpPr>
            <p:spPr>
              <a:xfrm rot="5400000">
                <a:off x="3017146" y="1009234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entagon 10"/>
              <p:cNvSpPr/>
              <p:nvPr/>
            </p:nvSpPr>
            <p:spPr>
              <a:xfrm rot="5400000">
                <a:off x="4915553" y="1009093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entagon 11"/>
            <p:cNvSpPr/>
            <p:nvPr/>
          </p:nvSpPr>
          <p:spPr>
            <a:xfrm>
              <a:off x="6118" y="4008253"/>
              <a:ext cx="590241" cy="971273"/>
            </a:xfrm>
            <a:prstGeom prst="homePlate">
              <a:avLst>
                <a:gd name="adj" fmla="val 4200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9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lip.corp.mail.ru/clip/m0/1443710749-clip-19kb-SmNDicNpMu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9"/>
          <a:stretch/>
        </p:blipFill>
        <p:spPr bwMode="auto">
          <a:xfrm>
            <a:off x="3916726" y="2948477"/>
            <a:ext cx="4770074" cy="195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Java. </a:t>
            </a:r>
            <a:r>
              <a:rPr lang="ru-RU" dirty="0" smtClean="0"/>
              <a:t>Основы языка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9</a:t>
            </a:fld>
            <a:endParaRPr lang="ru-RU" dirty="0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457200" y="1200151"/>
            <a:ext cx="822960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  <a:cs typeface="Arial" panose="020B0604020202020204" pitchFamily="34" charset="0"/>
              </a:rPr>
              <a:t>Языку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Java 20 </a:t>
            </a:r>
            <a:r>
              <a:rPr lang="ru-RU" sz="1800" dirty="0" smtClean="0">
                <a:latin typeface="+mj-lt"/>
                <a:cs typeface="Arial" panose="020B0604020202020204" pitchFamily="34" charset="0"/>
              </a:rPr>
              <a:t>лет</a:t>
            </a:r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  <a:cs typeface="Arial" panose="020B0604020202020204" pitchFamily="34" charset="0"/>
              </a:rPr>
              <a:t>Является языком </a:t>
            </a:r>
            <a:r>
              <a:rPr lang="ru-RU" sz="1800" dirty="0" smtClean="0">
                <a:latin typeface="+mj-lt"/>
                <a:cs typeface="Arial" panose="020B0604020202020204" pitchFamily="34" charset="0"/>
              </a:rPr>
              <a:t>ООП</a:t>
            </a:r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  <a:cs typeface="Arial" panose="020B0604020202020204" pitchFamily="34" charset="0"/>
              </a:rPr>
              <a:t>Код транслируется не в машинные команды, а в </a:t>
            </a:r>
            <a:r>
              <a:rPr lang="ru-RU" sz="1800" dirty="0" smtClean="0">
                <a:latin typeface="+mj-lt"/>
                <a:cs typeface="Arial" panose="020B0604020202020204" pitchFamily="34" charset="0"/>
              </a:rPr>
              <a:t>байт-код</a:t>
            </a:r>
            <a:r>
              <a:rPr lang="ru-RU" sz="1800" dirty="0">
                <a:latin typeface="+mj-lt"/>
                <a:cs typeface="Arial" panose="020B0604020202020204" pitchFamily="34" charset="0"/>
              </a:rPr>
              <a:t>, который затем выполняет 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JVM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+mj-lt"/>
                <a:cs typeface="Arial" panose="020B0604020202020204" pitchFamily="34" charset="0"/>
              </a:rPr>
              <a:t>Строгая типизация</a:t>
            </a:r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+mj-lt"/>
                <a:cs typeface="Arial" panose="020B0604020202020204" pitchFamily="34" charset="0"/>
              </a:rPr>
              <a:t>Автоматическое управление памятью</a:t>
            </a:r>
            <a:endParaRPr lang="ru-RU"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1253</Words>
  <Application>Microsoft Office PowerPoint</Application>
  <PresentationFormat>Экран (16:9)</PresentationFormat>
  <Paragraphs>435</Paragraphs>
  <Slides>37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Arial Black</vt:lpstr>
      <vt:lpstr>Calibri</vt:lpstr>
      <vt:lpstr>Cambria Math</vt:lpstr>
      <vt:lpstr>HelveticaNeueCyr-Roman</vt:lpstr>
      <vt:lpstr>PT Mono</vt:lpstr>
      <vt:lpstr>Wingdings</vt:lpstr>
      <vt:lpstr>Тема Office</vt:lpstr>
      <vt:lpstr>Презентация PowerPoint</vt:lpstr>
      <vt:lpstr>Немного о себе</vt:lpstr>
      <vt:lpstr>Немного о вас</vt:lpstr>
      <vt:lpstr>План лекции</vt:lpstr>
      <vt:lpstr>План лекции</vt:lpstr>
      <vt:lpstr>Формат курса</vt:lpstr>
      <vt:lpstr>Правила игры</vt:lpstr>
      <vt:lpstr>План лекции</vt:lpstr>
      <vt:lpstr>Java. Основы языка</vt:lpstr>
      <vt:lpstr>Типы распространения</vt:lpstr>
      <vt:lpstr>Типы распространения</vt:lpstr>
      <vt:lpstr>Java. Основы языка</vt:lpstr>
      <vt:lpstr>План лекции</vt:lpstr>
      <vt:lpstr>Типы данных</vt:lpstr>
      <vt:lpstr>Операторы</vt:lpstr>
      <vt:lpstr>Выражения и блоки</vt:lpstr>
      <vt:lpstr>Выражения и блоки</vt:lpstr>
      <vt:lpstr>Условные операторы</vt:lpstr>
      <vt:lpstr>Условные операторы</vt:lpstr>
      <vt:lpstr>Циклы</vt:lpstr>
      <vt:lpstr>Циклы. for</vt:lpstr>
      <vt:lpstr>Циклы. Для хипстеров</vt:lpstr>
      <vt:lpstr>Методы</vt:lpstr>
      <vt:lpstr>Методы</vt:lpstr>
      <vt:lpstr>Методы. Overload</vt:lpstr>
      <vt:lpstr>План лекции</vt:lpstr>
      <vt:lpstr>Классы</vt:lpstr>
      <vt:lpstr>Классы. Наследование</vt:lpstr>
      <vt:lpstr>Классы. Наследование</vt:lpstr>
      <vt:lpstr>Классы. Object</vt:lpstr>
      <vt:lpstr>Классы</vt:lpstr>
      <vt:lpstr>Классы. Модификаторы</vt:lpstr>
      <vt:lpstr>Классы. Абстрактный класс</vt:lpstr>
      <vt:lpstr>Классы. Интерфейсы</vt:lpstr>
      <vt:lpstr>Java. Основы языка</vt:lpstr>
      <vt:lpstr>Java. Основы языка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Биржаков</dc:creator>
  <cp:lastModifiedBy>Rybalkin Sergey</cp:lastModifiedBy>
  <cp:revision>93</cp:revision>
  <dcterms:created xsi:type="dcterms:W3CDTF">2016-07-12T08:56:22Z</dcterms:created>
  <dcterms:modified xsi:type="dcterms:W3CDTF">2016-09-20T09:39:54Z</dcterms:modified>
</cp:coreProperties>
</file>