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303" r:id="rId7"/>
    <p:sldId id="300" r:id="rId8"/>
    <p:sldId id="314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323" r:id="rId26"/>
    <p:sldId id="313" r:id="rId27"/>
    <p:sldId id="269" r:id="rId28"/>
    <p:sldId id="270" r:id="rId29"/>
    <p:sldId id="311" r:id="rId30"/>
    <p:sldId id="271" r:id="rId31"/>
    <p:sldId id="312" r:id="rId32"/>
    <p:sldId id="285" r:id="rId33"/>
    <p:sldId id="316" r:id="rId34"/>
    <p:sldId id="319" r:id="rId35"/>
    <p:sldId id="320" r:id="rId36"/>
    <p:sldId id="321" r:id="rId37"/>
    <p:sldId id="318" r:id="rId38"/>
    <p:sldId id="322" r:id="rId39"/>
    <p:sldId id="315" r:id="rId40"/>
    <p:sldId id="297" r:id="rId41"/>
    <p:sldId id="317" r:id="rId42"/>
    <p:sldId id="298" r:id="rId43"/>
    <p:sldId id="299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92E78-F63E-42BF-9E0A-302902BC6679}" type="datetimeFigureOut">
              <a:rPr lang="ru-RU" smtClean="0"/>
              <a:t>30.09.2016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4A747-56D9-48B7-AD40-9ED21D697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7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33AA45-81CD-494A-BAC1-10118BC2636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533DCB1-6B0D-40DF-8E04-D4E609FF705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1ED12E-6108-47E1-B2D3-F8ED9BF808C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16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0B0E224-C29E-43AF-A37B-8B51C81E62B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1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9B7175-5E59-4DF3-AD90-303E51FD87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6166F9-C07F-4212-AF9B-CB5F0F0C38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Рисунок 77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78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400100-5B25-4377-AAAD-649D2B4EEFEC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9/30/2016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F6AA14-09D7-43B8-B103-52F0E388F10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7A6F45D-3B46-49D3-87D9-35AD01AD385B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9/30/2016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252C20-A62A-4D19-849F-8363BF9013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440" cy="443520"/>
          </a:xfrm>
          <a:prstGeom prst="rect">
            <a:avLst/>
          </a:prstGeom>
          <a:ln>
            <a:noFill/>
          </a:ln>
        </p:spPr>
      </p:pic>
      <p:sp>
        <p:nvSpPr>
          <p:cNvPr id="45" name="Line 6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41160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6520" y="143028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Java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2280" y="4509360"/>
            <a:ext cx="4353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18400" y="341928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Collections, Reflection, 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Add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&lt;file1 file2 …&gt;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Помечает файлы для сохранения.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.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–all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Main.java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224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Commit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commit –m “Message”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Сохраняет помеченные файлы.</a:t>
            </a:r>
          </a:p>
          <a:p>
            <a:pPr>
              <a:lnSpc>
                <a:spcPct val="100000"/>
              </a:lnSpc>
            </a:pP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commit –m “bug #312 NPE fix”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67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Push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&lt;to&gt; &lt;branch&gt;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Отправляет изменения из локального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репозитория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в удаленный.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origin master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push 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461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Pull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pull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Затягивает изменения из удаленной ветки в локальную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507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Status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status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Отображает изменения в локальном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репозитории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40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</a:t>
            </a: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Полная документация: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https://git-scm.com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Почитать: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https://habrahabr.ru/post/141160/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720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</a:t>
            </a:r>
            <a:r>
              <a:rPr lang="ru-RU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1CA4DD-D35D-4F70-A53F-FBCEC17A37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59119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наследнику предоставлять реализацию метода, ранее описанного или задекларированного в базовом классе или интерфейсе.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@Override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05C089-6C3A-4037-8CA8-CB90EF12C56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иметь несколько методов с одинаковым именем и разным набором параметров.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Методы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8AFB4E-80A9-45C7-A231-2770AE1A5E1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57200" y="1225800"/>
            <a:ext cx="8229240" cy="298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исполняемого метода осуществляется на этапе исполнения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осуществляется в момент компиляции.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Collections, Reflection, Web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2F96D4-173B-4C27-872B-B8C7842D932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 algn="ctr">
              <a:lnSpc>
                <a:spcPct val="150000"/>
              </a:lnSpc>
              <a:buClr>
                <a:srgbClr val="000000"/>
              </a:buClr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Отметьтесь на портале.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Enum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5380D4-5D2F-4F44-BD95-59CBF069864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57200" y="1225800"/>
            <a:ext cx="8229240" cy="3505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Gender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MALE,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FEMALE,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OTHER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Нет наследования.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Могут реализовывать интерфейсы.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00910B-D6D5-4A8E-A606-2CC770C414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57200" y="1225800"/>
            <a:ext cx="8229240" cy="3566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val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=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new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val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T(arg1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, arg2, ...);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ru-RU" sz="24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File</a:t>
            </a:r>
            <a:r>
              <a:rPr lang="ru-RU" sz="24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(“input.txt“);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77613A-CED6-4507-8EE3-12CB6D1DF5C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57200" y="1225800"/>
            <a:ext cx="8229240" cy="4003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sub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extends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Base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 }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Base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instance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Sub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</a:t>
            </a: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ApiImpl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 }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instance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new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ApiImpl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897202-90AD-4BD7-8B43-B6DAAB36BE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ru.atom.samples.instantiation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Primitive types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897202-90AD-4BD7-8B43-B6DAAB36BE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13135" y="3789408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immutable types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boxing / unboxing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122" name="Picture 2" descr="Картинки по запросу java wrapper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5" y="1297401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52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646439-8622-46A8-A951-D95CC4B1AB3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47782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1E9B86-5BA1-4B7C-98E1-BEB77387FED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1225800"/>
            <a:ext cx="8229240" cy="30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Всегда что-то может пойти не так.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Нет соединения/ некорректное состояние /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кончилась память/ файл не найден/ ...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AC3A62-AC69-4C41-82C1-FFB61C9E37A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Некоторые проблемы в системе можно починить.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Картинки по запросу checked unchecked java ex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22" y="1404040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8957" y="1517374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Throwable</a:t>
            </a:r>
            <a:r>
              <a:rPr lang="en-US" dirty="0" smtClean="0">
                <a:latin typeface="PT Mono"/>
              </a:rPr>
              <a:t>(</a:t>
            </a:r>
          </a:p>
          <a:p>
            <a:r>
              <a:rPr lang="en-US" dirty="0" smtClean="0">
                <a:latin typeface="PT Mono"/>
              </a:rPr>
              <a:t>             String message,</a:t>
            </a:r>
          </a:p>
          <a:p>
            <a:r>
              <a:rPr lang="en-US" dirty="0" smtClean="0">
                <a:latin typeface="PT Mono"/>
              </a:rPr>
              <a:t>             </a:t>
            </a:r>
            <a:r>
              <a:rPr lang="en-US" dirty="0" err="1" smtClean="0">
                <a:latin typeface="PT Mono"/>
              </a:rPr>
              <a:t>Throwable</a:t>
            </a:r>
            <a:r>
              <a:rPr lang="en-US" dirty="0" smtClean="0">
                <a:latin typeface="PT Mono"/>
              </a:rPr>
              <a:t> cause)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T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getStackTrace</a:t>
            </a:r>
            <a:r>
              <a:rPr lang="en-US" dirty="0" smtClean="0">
                <a:latin typeface="PT Mon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getMessage</a:t>
            </a:r>
            <a:r>
              <a:rPr lang="en-US" dirty="0" smtClean="0">
                <a:latin typeface="PT Mon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T Mono"/>
              </a:rPr>
              <a:t>getCause</a:t>
            </a:r>
            <a:r>
              <a:rPr lang="en-US" dirty="0" smtClean="0">
                <a:latin typeface="PT Mono"/>
              </a:rPr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Исключения. Обработка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statements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(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ExceptionType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e)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statements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finally</a:t>
            </a: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ru-RU" sz="28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statments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</a:t>
            </a:r>
            <a:r>
              <a:rPr lang="ru-RU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Зачем?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60D7EE-359A-40CD-87D7-2103FF0D53B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120024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Web services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Databases access application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Highload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Low latency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Distributed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JVM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4754880" y="118872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CPU bound applications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Hardware-access systems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@see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ru.atom.samples.exception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34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/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CD77A6-4596-4B90-ACAF-9624204F79F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Позволяют реализовывать обобщенные алгоритмы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Обеспечивают безопасное приведение типов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Убирают из кода явные приведения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Обрабатываются в </a:t>
            </a:r>
            <a:r>
              <a:rPr lang="en-US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compile time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 В </a:t>
            </a:r>
            <a:r>
              <a:rPr lang="en-US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runtime </a:t>
            </a:r>
            <a:r>
              <a:rPr lang="ru-RU" sz="24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отсутствуют*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851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Class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Box&lt;T&gt; {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private T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public void set(T t) {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this. t = t;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public T get() { 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 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return t;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298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Class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Clazz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public &lt;T&gt; void foo(T t) {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201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s. Buzzwords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Wildcards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ounds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Type erasure</a:t>
            </a: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Bridge method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Raw-type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316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Generics. </a:t>
            </a:r>
            <a:r>
              <a:rPr lang="ru-RU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Ограничения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&lt;T extends A &amp; B &amp; C&gt;</a:t>
            </a:r>
          </a:p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 extends A&gt; -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с ограничениями</a:t>
            </a: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 super A&gt; 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-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с ограничениями</a:t>
            </a:r>
            <a:endParaRPr lang="en-US" sz="2800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&lt;?&gt; - wildcard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без ограничений</a:t>
            </a:r>
          </a:p>
          <a:p>
            <a:endParaRPr lang="ru-RU" sz="2800" spc="-1" dirty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Class&lt;Object&gt;</a:t>
            </a:r>
            <a:r>
              <a:rPr lang="en-US" sz="28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не является предком </a:t>
            </a: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Class&lt;Integer&gt;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93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68484-B4A7-40F5-B61A-190BD32673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@see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ru.atom.samples.generics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6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Основы языка. Часть 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2F96D4-173B-4C27-872B-B8C7842D932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 algn="ctr">
              <a:lnSpc>
                <a:spcPct val="150000"/>
              </a:lnSpc>
              <a:buClr>
                <a:srgbClr val="000000"/>
              </a:buClr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ставьте отзыв.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721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6520" y="160740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Спасибо
за внимание!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6520" y="3724560"/>
            <a:ext cx="435312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0F73E5-E753-4F7F-AD13-08D97113A85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424764-E6D8-474C-8650-5C09286B74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1172880"/>
            <a:ext cx="7321320" cy="39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Картинки по запросу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2880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CE2457-973C-4B10-9FE4-FF316E39ECF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457200" y="1325160"/>
            <a:ext cx="7321320" cy="32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2" y="991070"/>
            <a:ext cx="2440885" cy="404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424764-E6D8-474C-8650-5C09286B74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1172880"/>
            <a:ext cx="7321320" cy="39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172880"/>
            <a:ext cx="8249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&lt;!DOCTYPE html&gt;</a:t>
            </a:r>
            <a:endParaRPr lang="ru-RU" sz="1400" dirty="0" smtClean="0"/>
          </a:p>
          <a:p>
            <a:r>
              <a:rPr lang="en-US" sz="1400" dirty="0" smtClean="0"/>
              <a:t>&lt;html&gt;</a:t>
            </a:r>
            <a:endParaRPr lang="ru-RU" sz="1400" dirty="0" smtClean="0"/>
          </a:p>
          <a:p>
            <a:r>
              <a:rPr lang="en-US" sz="1400" dirty="0" smtClean="0"/>
              <a:t>&lt;body&gt;</a:t>
            </a:r>
            <a:endParaRPr lang="ru-RU" sz="1400" dirty="0" smtClean="0"/>
          </a:p>
          <a:p>
            <a:r>
              <a:rPr lang="en-US" sz="1400" dirty="0" smtClean="0"/>
              <a:t>&lt;h1 style="color: #5e9ca0;"&gt;Tinder&lt;/h1&gt;</a:t>
            </a:r>
            <a:endParaRPr lang="ru-RU" sz="1400" dirty="0" smtClean="0"/>
          </a:p>
          <a:p>
            <a:r>
              <a:rPr lang="en-US" sz="1400" dirty="0" smtClean="0"/>
              <a:t>&lt;h2 style="color: #2e6c80;"&gt;Profile&lt;/h2&gt;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</a:t>
            </a:r>
            <a:r>
              <a:rPr lang="en-US" sz="1400" dirty="0" smtClean="0"/>
              <a:t>&lt;p&gt;&lt;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url</a:t>
            </a:r>
            <a:r>
              <a:rPr lang="en-US" sz="1400" dirty="0" smtClean="0"/>
              <a:t>" alt="Image" style="width: 360px; height: 288px;"/&gt;&lt;/p&gt;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&lt;p&gt;Name&lt;/p&gt;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&lt;p&gt;&lt;strong&gt;Age: &lt;/strong&gt;59&lt;/p&gt;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&lt;p&gt;&lt;strong&gt;Description:&lt;/strong&gt; Actor and writer currently working on new TV comedy.&lt;/p&gt;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="https://www.instagram.com/"&gt;Instagram&lt;/a&gt;&lt;/p&gt;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&lt;p&gt;&lt;span style="background-color: #FF0000; color: #</a:t>
            </a:r>
            <a:r>
              <a:rPr lang="en-US" sz="1400" dirty="0" err="1" smtClean="0"/>
              <a:t>fff</a:t>
            </a:r>
            <a:r>
              <a:rPr lang="en-US" sz="1400" dirty="0" smtClean="0"/>
              <a:t>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display: inline-block; padding: 3px 10px; font-weight: bold; border-radius: 5px;"&gt;Nope&lt;/span&gt;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&lt;span style="background-color: #009933; color: #</a:t>
            </a:r>
            <a:r>
              <a:rPr lang="en-US" sz="1400" dirty="0" err="1" smtClean="0"/>
              <a:t>fff</a:t>
            </a:r>
            <a:r>
              <a:rPr lang="en-US" sz="1400" dirty="0" smtClean="0"/>
              <a:t>; display: inline-block; padding: 3px 10px;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font-weight: bold; border-radius: 5px;"&gt;Like&lt;/span&gt;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&lt;/p&gt;</a:t>
            </a:r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8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Инстанцирование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ru-RU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контроля версий.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CFE8F-CF05-46C6-8906-9F243CC22F4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42455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Download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https://git-scm.com/downloads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Нужно добавить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08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Clone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clone &lt;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Создает локальную копию удаленного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репозитория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clone https://github.com/rybalkinsd/atom.git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810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Checkout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&lt;branch&gt;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Переключается на ветку.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master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358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Create branch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22E980-A19E-49F7-949D-C3190FC1AC7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–b &lt;name&gt;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Создает новую ветку и переключается на нее. </a:t>
            </a:r>
          </a:p>
          <a:p>
            <a:pPr>
              <a:lnSpc>
                <a:spcPct val="100000"/>
              </a:lnSpc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Например,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checkout –b feature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105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923</Words>
  <Application>Microsoft Office PowerPoint</Application>
  <PresentationFormat>Экран (16:9)</PresentationFormat>
  <Paragraphs>280</Paragraphs>
  <Slides>42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123</cp:revision>
  <dcterms:created xsi:type="dcterms:W3CDTF">2016-07-12T08:56:22Z</dcterms:created>
  <dcterms:modified xsi:type="dcterms:W3CDTF">2016-09-30T12:38:31Z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