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6" r:id="rId3"/>
    <p:sldId id="294" r:id="rId4"/>
    <p:sldId id="296" r:id="rId5"/>
    <p:sldId id="267" r:id="rId6"/>
    <p:sldId id="265" r:id="rId7"/>
    <p:sldId id="292" r:id="rId8"/>
    <p:sldId id="268" r:id="rId9"/>
    <p:sldId id="264" r:id="rId10"/>
    <p:sldId id="263" r:id="rId11"/>
    <p:sldId id="262" r:id="rId12"/>
    <p:sldId id="270" r:id="rId13"/>
    <p:sldId id="272" r:id="rId14"/>
    <p:sldId id="273" r:id="rId15"/>
    <p:sldId id="274" r:id="rId16"/>
    <p:sldId id="276" r:id="rId17"/>
    <p:sldId id="275" r:id="rId18"/>
    <p:sldId id="280" r:id="rId19"/>
    <p:sldId id="279" r:id="rId20"/>
    <p:sldId id="281" r:id="rId21"/>
    <p:sldId id="293" r:id="rId22"/>
    <p:sldId id="278" r:id="rId23"/>
    <p:sldId id="295" r:id="rId24"/>
    <p:sldId id="283" r:id="rId25"/>
    <p:sldId id="282" r:id="rId26"/>
    <p:sldId id="277" r:id="rId27"/>
    <p:sldId id="284" r:id="rId28"/>
    <p:sldId id="288" r:id="rId29"/>
    <p:sldId id="289" r:id="rId30"/>
    <p:sldId id="286" r:id="rId31"/>
    <p:sldId id="285" r:id="rId32"/>
    <p:sldId id="297" r:id="rId33"/>
    <p:sldId id="291" r:id="rId34"/>
    <p:sldId id="290" r:id="rId35"/>
    <p:sldId id="298" r:id="rId36"/>
    <p:sldId id="261" r:id="rId37"/>
  </p:sldIdLst>
  <p:sldSz cx="9144000" cy="5143500" type="screen16x9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429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42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2778F-E781-3C45-9D29-B7BE6E4A4889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36B79-7319-A04F-B4BF-2BD5E2870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48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86FC7-3C26-3948-9F5E-609DA379BAB4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F1DBC-FD75-5A4A-B9C0-060B6EEF9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267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0A16-ED08-0049-A671-2501953270AE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9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61CC-BED9-204F-907C-F7A8D24460D9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71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092-7FBF-E644-9FBA-0C5A9BAC1752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92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C08A-E84B-9549-BA92-4E7F2CC65073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6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BFAA-8E48-904C-B745-28743F7304EC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9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FD9F-765E-9842-A3DB-D6E54267AA18}" type="datetime1">
              <a:rPr lang="ru-RU" smtClean="0"/>
              <a:t>20.09.2016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80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76-862C-1A40-B919-E9CF6F252A82}" type="datetime1">
              <a:rPr lang="ru-RU" smtClean="0"/>
              <a:t>20.09.2016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4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1BD3-03B9-2743-BCC1-F07192CD7D21}" type="datetime1">
              <a:rPr lang="ru-RU" smtClean="0"/>
              <a:t>20.09.2016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93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3EFE-D04C-BB44-86D6-AFA6C99EEBDA}" type="datetime1">
              <a:rPr lang="ru-RU" smtClean="0"/>
              <a:t>20.09.2016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9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733-F508-F940-B88B-43CA13B396BE}" type="datetime1">
              <a:rPr lang="ru-RU" smtClean="0"/>
              <a:t>20.09.2016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57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404F-2DD9-5C42-BDE7-F2E4EAED2FEA}" type="datetime1">
              <a:rPr lang="ru-RU" smtClean="0"/>
              <a:t>20.09.2016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4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5775-658B-4548-B588-F2E808ACFC46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8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 txBox="1">
            <a:spLocks/>
          </p:cNvSpPr>
          <p:nvPr/>
        </p:nvSpPr>
        <p:spPr>
          <a:xfrm>
            <a:off x="506469" y="1430104"/>
            <a:ext cx="6231568" cy="161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00" dirty="0" smtClean="0">
                <a:solidFill>
                  <a:schemeClr val="bg1"/>
                </a:solidFill>
                <a:latin typeface="Arial Black"/>
                <a:cs typeface="Arial Black"/>
              </a:rPr>
              <a:t>Java</a:t>
            </a:r>
            <a:endParaRPr lang="ru-RU" sz="58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376" y="4509503"/>
            <a:ext cx="435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/>
                <a:cs typeface="Arial"/>
              </a:rPr>
              <a:t>Сергей Рыбалкин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283" y="3419422"/>
            <a:ext cx="643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FF"/>
                </a:solidFill>
                <a:latin typeface="Arial"/>
                <a:cs typeface="Arial"/>
              </a:rPr>
              <a:t>Основы языка</a:t>
            </a:r>
            <a:endParaRPr lang="ru-RU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2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Типы распространения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10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256" y="959463"/>
            <a:ext cx="5952881" cy="40554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235" y="1168400"/>
            <a:ext cx="244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JRE = JVM + </a:t>
            </a:r>
            <a:r>
              <a:rPr lang="en-US" sz="2000" dirty="0" err="1" smtClean="0">
                <a:solidFill>
                  <a:schemeClr val="accent4"/>
                </a:solidFill>
              </a:rPr>
              <a:t>lang</a:t>
            </a:r>
            <a:r>
              <a:rPr lang="en-US" sz="2000" dirty="0" smtClean="0">
                <a:solidFill>
                  <a:schemeClr val="accent4"/>
                </a:solidFill>
              </a:rPr>
              <a:t> +libs</a:t>
            </a:r>
            <a:endParaRPr lang="ru-RU" sz="20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35" y="1854200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JDK = JRE + tools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2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54294"/>
                </a:solidFill>
                <a:latin typeface="Arial"/>
                <a:cs typeface="Arial"/>
              </a:rPr>
              <a:t>Java. </a:t>
            </a:r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Основы языка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11</a:t>
            </a:fld>
            <a:endParaRPr lang="ru-RU" dirty="0"/>
          </a:p>
        </p:txBody>
      </p:sp>
      <p:sp>
        <p:nvSpPr>
          <p:cNvPr id="18" name="Прямоугольник с одним вырезанным углом 17"/>
          <p:cNvSpPr/>
          <p:nvPr/>
        </p:nvSpPr>
        <p:spPr>
          <a:xfrm>
            <a:off x="195185" y="1026558"/>
            <a:ext cx="1210614" cy="1687133"/>
          </a:xfrm>
          <a:prstGeom prst="snip1Rect">
            <a:avLst/>
          </a:prstGeom>
          <a:solidFill>
            <a:srgbClr val="23A8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+mj-lt"/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1606359" y="1685885"/>
            <a:ext cx="1210614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908088" y="1338986"/>
            <a:ext cx="1841679" cy="103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Стрелка вправо 20"/>
          <p:cNvSpPr/>
          <p:nvPr/>
        </p:nvSpPr>
        <p:spPr>
          <a:xfrm>
            <a:off x="4984780" y="1685885"/>
            <a:ext cx="1210614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Прямоугольник с одним вырезанным углом 21"/>
          <p:cNvSpPr/>
          <p:nvPr/>
        </p:nvSpPr>
        <p:spPr>
          <a:xfrm>
            <a:off x="6623807" y="1074138"/>
            <a:ext cx="1210614" cy="1687133"/>
          </a:xfrm>
          <a:prstGeom prst="snip1Rect">
            <a:avLst/>
          </a:prstGeom>
          <a:solidFill>
            <a:srgbClr val="23A8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Стрелка вправо 22"/>
          <p:cNvSpPr/>
          <p:nvPr/>
        </p:nvSpPr>
        <p:spPr>
          <a:xfrm rot="5400000">
            <a:off x="6865020" y="2952148"/>
            <a:ext cx="728187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86325" y="3589036"/>
            <a:ext cx="3549916" cy="145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+mj-lt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261379" y="3548061"/>
            <a:ext cx="2936383" cy="1397323"/>
          </a:xfrm>
          <a:prstGeom prst="ellipse">
            <a:avLst/>
          </a:prstGeom>
          <a:solidFill>
            <a:srgbClr val="23A8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+mj-lt"/>
              </a:rPr>
              <a:t>Результат работы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Стрелка вправо 25"/>
          <p:cNvSpPr/>
          <p:nvPr/>
        </p:nvSpPr>
        <p:spPr>
          <a:xfrm rot="10800000">
            <a:off x="3496229" y="4070929"/>
            <a:ext cx="1210614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565" y="1200487"/>
            <a:ext cx="1369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Исходный код</a:t>
            </a:r>
          </a:p>
          <a:p>
            <a:endParaRPr lang="ru-RU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.java</a:t>
            </a:r>
            <a:endParaRPr lang="ru-RU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89463" y="1338986"/>
            <a:ext cx="1385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Компилятор</a:t>
            </a:r>
          </a:p>
          <a:p>
            <a:endParaRPr lang="ru-RU" dirty="0">
              <a:latin typeface="+mj-lt"/>
            </a:endParaRPr>
          </a:p>
          <a:p>
            <a:pPr algn="ctr"/>
            <a:r>
              <a:rPr lang="en-US" b="1" dirty="0" err="1" smtClean="0">
                <a:latin typeface="+mj-lt"/>
              </a:rPr>
              <a:t>javac</a:t>
            </a:r>
            <a:endParaRPr lang="ru-RU" b="1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8884" y="1477486"/>
            <a:ext cx="1051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Байт-код</a:t>
            </a:r>
          </a:p>
          <a:p>
            <a:endParaRPr lang="ru-RU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.class</a:t>
            </a:r>
            <a:endParaRPr lang="ru-RU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52817" y="357298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JVM</a:t>
            </a:r>
            <a:endParaRPr lang="ru-RU" sz="2000" b="1" dirty="0">
              <a:latin typeface="+mj-lt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022095" y="3960265"/>
            <a:ext cx="1201803" cy="506103"/>
          </a:xfrm>
          <a:prstGeom prst="rect">
            <a:avLst/>
          </a:prstGeom>
          <a:solidFill>
            <a:srgbClr val="F58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+mj-lt"/>
              </a:rPr>
              <a:t>JIT</a:t>
            </a:r>
            <a:endParaRPr lang="ru-RU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510473" y="3973098"/>
            <a:ext cx="1896910" cy="5061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Интерпр</a:t>
            </a:r>
            <a:r>
              <a:rPr lang="ru-RU" dirty="0">
                <a:latin typeface="+mj-lt"/>
              </a:rPr>
              <a:t>е</a:t>
            </a:r>
            <a:r>
              <a:rPr lang="ru-RU" dirty="0" smtClean="0">
                <a:latin typeface="+mj-lt"/>
              </a:rPr>
              <a:t>татор</a:t>
            </a:r>
            <a:endParaRPr lang="ru-RU" dirty="0">
              <a:latin typeface="+mj-lt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5022095" y="4534568"/>
            <a:ext cx="3329034" cy="4653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33041" y="4582597"/>
            <a:ext cx="177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untime </a:t>
            </a:r>
            <a:r>
              <a:rPr lang="ru-RU" dirty="0" smtClean="0">
                <a:latin typeface="+mj-lt"/>
              </a:rPr>
              <a:t>система</a:t>
            </a:r>
            <a:endParaRPr lang="ru-RU" dirty="0">
              <a:latin typeface="+mj-lt"/>
            </a:endParaRPr>
          </a:p>
        </p:txBody>
      </p:sp>
      <p:cxnSp>
        <p:nvCxnSpPr>
          <p:cNvPr id="38" name="Прямая соединительная линия 37"/>
          <p:cNvCxnSpPr>
            <a:stCxn id="33" idx="2"/>
          </p:cNvCxnSpPr>
          <p:nvPr/>
        </p:nvCxnSpPr>
        <p:spPr>
          <a:xfrm flipH="1">
            <a:off x="5619027" y="4466368"/>
            <a:ext cx="3970" cy="51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5747946" y="52274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7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План лекции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HelveticaNeueCyr-Roman"/>
              </a:rPr>
              <a:t>Формат курса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HelveticaNeueCyr-Roman"/>
              </a:rPr>
              <a:t>Архитектура языка</a:t>
            </a:r>
          </a:p>
          <a:p>
            <a:pPr marL="342900" indent="-342900">
              <a:buFontTx/>
              <a:buAutoNum type="arabicPeriod"/>
            </a:pPr>
            <a:r>
              <a:rPr lang="ru-RU" sz="2400" dirty="0">
                <a:solidFill>
                  <a:srgbClr val="7030A0"/>
                </a:solidFill>
                <a:latin typeface="+mj-lt"/>
                <a:cs typeface="HelveticaNeueCyr-Roman"/>
              </a:rPr>
              <a:t>Базовый синтаксис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HelveticaNeueCyr-Roman"/>
              </a:rPr>
              <a:t>Классы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32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Типы данных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+mj-lt"/>
                <a:cs typeface="HelveticaNeueCyr-Roman"/>
              </a:rPr>
              <a:t>Primitive types</a:t>
            </a:r>
            <a:endParaRPr lang="en-US" sz="2000" dirty="0">
              <a:solidFill>
                <a:srgbClr val="7030A0"/>
              </a:solidFill>
              <a:latin typeface="+mj-lt"/>
              <a:cs typeface="HelveticaNeueCyr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+mj-lt"/>
                <a:cs typeface="HelveticaNeueCyr-Roman"/>
              </a:rPr>
              <a:t>Reference types</a:t>
            </a:r>
            <a:endParaRPr lang="ru-RU" sz="2000" dirty="0">
              <a:solidFill>
                <a:srgbClr val="7030A0"/>
              </a:solidFill>
              <a:latin typeface="+mj-lt"/>
              <a:cs typeface="HelveticaNeueCyr-Roman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8688080"/>
                  </p:ext>
                </p:extLst>
              </p:nvPr>
            </p:nvGraphicFramePr>
            <p:xfrm>
              <a:off x="385944" y="2201607"/>
              <a:ext cx="8121954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3659">
                      <a:extLst>
                        <a:ext uri="{9D8B030D-6E8A-4147-A177-3AD203B41FA5}">
                          <a16:colId xmlns:a16="http://schemas.microsoft.com/office/drawing/2014/main" val="3812336528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628979351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070267192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125798267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2791817471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31536265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Type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Range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Type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Range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0445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boolean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undefined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true/false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int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1400" dirty="0" smtClean="0"/>
                                <m:t>–</m:t>
                              </m:r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 smtClean="0"/>
                            <a:t>- 1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8823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byte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 byte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-128 – 127 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long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 smtClean="0"/>
                            <a:t> </a:t>
                          </a:r>
                          <a:r>
                            <a:rPr lang="ru-RU" sz="1400" dirty="0" smtClean="0"/>
                            <a:t>–</a:t>
                          </a:r>
                          <a:r>
                            <a:rPr lang="en-US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 smtClean="0"/>
                            <a:t> - 1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6571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char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\</a:t>
                          </a:r>
                          <a:r>
                            <a:rPr lang="en-US" sz="1400" dirty="0" smtClean="0"/>
                            <a:t>u0000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ru-RU" sz="1400" dirty="0" smtClean="0"/>
                            <a:t>–</a:t>
                          </a:r>
                          <a:r>
                            <a:rPr lang="en-US" sz="1400" baseline="0" dirty="0" smtClean="0"/>
                            <a:t> \</a:t>
                          </a:r>
                          <a:r>
                            <a:rPr lang="en-US" sz="1400" baseline="0" dirty="0" err="1" smtClean="0"/>
                            <a:t>uffff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float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IEEE 754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8516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short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-32’768</a:t>
                          </a:r>
                          <a:r>
                            <a:rPr lang="en-US" sz="1400" baseline="0" dirty="0" smtClean="0"/>
                            <a:t> – 32’767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double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IEEE 754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23597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8688080"/>
                  </p:ext>
                </p:extLst>
              </p:nvPr>
            </p:nvGraphicFramePr>
            <p:xfrm>
              <a:off x="385944" y="2201607"/>
              <a:ext cx="8121954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3659">
                      <a:extLst>
                        <a:ext uri="{9D8B030D-6E8A-4147-A177-3AD203B41FA5}">
                          <a16:colId xmlns:a16="http://schemas.microsoft.com/office/drawing/2014/main" val="3812336528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628979351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070267192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125798267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2791817471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31536265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Type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Range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Type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Range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0445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boolean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undefined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true/false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int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0901" t="-108197" r="-1802" b="-3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byte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 byte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-128 – 127 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long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0901" t="-208197" r="-1802" b="-2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571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char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\</a:t>
                          </a:r>
                          <a:r>
                            <a:rPr lang="en-US" sz="1400" dirty="0" smtClean="0"/>
                            <a:t>u0000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ru-RU" sz="1400" dirty="0" smtClean="0"/>
                            <a:t>–</a:t>
                          </a:r>
                          <a:r>
                            <a:rPr lang="en-US" sz="1400" baseline="0" dirty="0" smtClean="0"/>
                            <a:t> \</a:t>
                          </a:r>
                          <a:r>
                            <a:rPr lang="en-US" sz="1400" baseline="0" dirty="0" err="1" smtClean="0"/>
                            <a:t>uffff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float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IEEE 754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851603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short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-32’768</a:t>
                          </a:r>
                          <a:r>
                            <a:rPr lang="en-US" sz="1400" baseline="0" dirty="0" smtClean="0"/>
                            <a:t> – 32’767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double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 bytes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IEEE 754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23597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92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Операторы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14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2489"/>
              </p:ext>
            </p:extLst>
          </p:nvPr>
        </p:nvGraphicFramePr>
        <p:xfrm>
          <a:off x="658037" y="1275437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 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, +=, *= …^=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-, *, /, 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&lt;,</a:t>
                      </a:r>
                      <a:r>
                        <a:rPr lang="en-US" baseline="0" dirty="0" smtClean="0"/>
                        <a:t> &gt;, &lt;=, &gt;=, ==, !=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&amp;&amp;, ||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&amp;,</a:t>
                      </a:r>
                      <a:r>
                        <a:rPr lang="en-US" baseline="0" dirty="0" smtClean="0"/>
                        <a:t> |, ^, &gt;&gt;, &lt;&lt;, &gt;&gt;&gt;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++, --, +, -, !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instanceof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7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Выражения и блоки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4901" y="1106556"/>
            <a:ext cx="6219847" cy="289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value 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0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ru-RU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array[0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] =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100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ru-RU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Hello, world!"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  <a:endParaRPr lang="ru-RU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result = 1 + 2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 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value1 == value2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     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"value1 == value2"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  <a:endParaRPr lang="ru-RU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546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Выражения и блоки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976478"/>
            <a:ext cx="6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54294"/>
                </a:solidFill>
                <a:latin typeface="+mj-lt"/>
                <a:cs typeface="Arial Black"/>
              </a:rPr>
              <a:t>Block defines variable scope</a:t>
            </a:r>
            <a:endParaRPr lang="ru-RU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16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377" y="1563756"/>
            <a:ext cx="8357741" cy="2630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commonVariable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0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 (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commonVarialbe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&gt; -42) {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 </a:t>
            </a:r>
            <a:r>
              <a:rPr lang="en-US" sz="1600" dirty="0" smtClean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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начало блока</a:t>
            </a: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innerVariable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commonVariable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+ 1;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String.format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“Inner variable is %d“,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                      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innerVariable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 </a:t>
            </a:r>
            <a:r>
              <a:rPr lang="en-US" sz="1600" dirty="0" smtClean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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конец блока</a:t>
            </a: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/*</a:t>
            </a:r>
            <a:endParaRPr lang="ru-RU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а здесь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innerVariable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уже нет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3761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Условные операторы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554294"/>
                </a:solidFill>
                <a:latin typeface="+mj-lt"/>
                <a:cs typeface="Arial Black"/>
              </a:rPr>
              <a:t>if – else if </a:t>
            </a:r>
            <a:r>
              <a:rPr lang="ru-RU" sz="2400" dirty="0" smtClean="0">
                <a:solidFill>
                  <a:srgbClr val="554294"/>
                </a:solidFill>
                <a:latin typeface="+mj-lt"/>
                <a:cs typeface="Arial Black"/>
              </a:rPr>
              <a:t>– </a:t>
            </a:r>
            <a:r>
              <a:rPr lang="en-US" sz="2400" dirty="0" smtClean="0">
                <a:solidFill>
                  <a:srgbClr val="554294"/>
                </a:solidFill>
                <a:latin typeface="+mj-lt"/>
                <a:cs typeface="Arial Black"/>
              </a:rPr>
              <a:t>else </a:t>
            </a:r>
            <a:endParaRPr lang="ru-RU" sz="24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17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0766" y="2066925"/>
            <a:ext cx="45531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(18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==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yourAge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</a:t>
            </a:r>
            <a:r>
              <a:rPr lang="ru-RU" dirty="0" smtClean="0">
                <a:solidFill>
                  <a:prstClr val="black"/>
                </a:solidFill>
                <a:latin typeface="PT Mono" panose="02060509020205020204"/>
                <a:ea typeface="PT Mono" panose="02060509020205020204" pitchFamily="49" charset="-52"/>
              </a:rPr>
              <a:t>у вас всё хорошо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else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yourAge</a:t>
            </a:r>
            <a:r>
              <a:rPr lang="ru-RU" dirty="0" smtClean="0">
                <a:solidFill>
                  <a:prstClr val="black"/>
                </a:solidFill>
                <a:latin typeface="PT Mono" panose="02060509020205020204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&gt;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18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&amp;&amp;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yourAge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&lt;= 25){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</a:t>
            </a:r>
            <a:r>
              <a:rPr lang="ru-RU" dirty="0">
                <a:solidFill>
                  <a:prstClr val="black"/>
                </a:solidFill>
                <a:latin typeface="PT Mono" panose="02060509020205020204"/>
                <a:ea typeface="PT Mono" panose="02060509020205020204" pitchFamily="49" charset="-52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PT Mono" panose="02060509020205020204"/>
                <a:ea typeface="PT Mono" panose="02060509020205020204" pitchFamily="49" charset="-52"/>
              </a:rPr>
              <a:t>бывало и лучше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else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</a:t>
            </a:r>
            <a:r>
              <a:rPr lang="ru-RU" dirty="0">
                <a:solidFill>
                  <a:prstClr val="black"/>
                </a:solidFill>
                <a:latin typeface="PT Mono" panose="02060509020205020204"/>
                <a:ea typeface="PT Mono" panose="02060509020205020204" pitchFamily="49" charset="-52"/>
              </a:rPr>
              <a:t> </a:t>
            </a:r>
            <a:r>
              <a:rPr lang="en-US" altLang="ja-JP" b="1" dirty="0"/>
              <a:t>¯\_(</a:t>
            </a:r>
            <a:r>
              <a:rPr lang="ja-JP" altLang="en-US" b="1" dirty="0">
                <a:latin typeface="PT Mono" panose="02060509020205020204"/>
              </a:rPr>
              <a:t>ツ</a:t>
            </a:r>
            <a:r>
              <a:rPr lang="en-US" altLang="ja-JP" b="1" dirty="0" smtClean="0"/>
              <a:t>)_/¯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endParaRPr lang="ru-RU" dirty="0">
              <a:latin typeface="PT Mono" panose="02060509020205020204"/>
            </a:endParaRPr>
          </a:p>
        </p:txBody>
      </p:sp>
    </p:spTree>
    <p:extLst>
      <p:ext uri="{BB962C8B-B14F-4D97-AF65-F5344CB8AC3E}">
        <p14:creationId xmlns:p14="http://schemas.microsoft.com/office/powerpoint/2010/main" val="2922242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Условные операторы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554294"/>
                </a:solidFill>
                <a:latin typeface="+mj-lt"/>
                <a:cs typeface="Arial Black"/>
              </a:rPr>
              <a:t>switch - case</a:t>
            </a:r>
            <a:endParaRPr lang="ru-RU" sz="24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18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0766" y="2066511"/>
            <a:ext cx="48533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switch</a:t>
            </a:r>
            <a:r>
              <a:rPr lang="ru-RU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countOfApple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case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1: // 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у нас есть 1 яблоко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break;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case 2: // 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у нас есть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2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яблока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break;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…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default: </a:t>
            </a:r>
            <a:endParaRPr lang="en-US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//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прочие случаи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break;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5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Циклы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while (</a:t>
            </a:r>
            <a:r>
              <a:rPr lang="en-US" sz="2800" dirty="0" smtClean="0">
                <a:latin typeface="+mj-lt"/>
                <a:cs typeface="Arial Black"/>
              </a:rPr>
              <a:t>expression</a:t>
            </a:r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)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 Black"/>
              </a:rPr>
              <a:t>statement</a:t>
            </a:r>
          </a:p>
          <a:p>
            <a:endParaRPr lang="en-US" sz="2800" dirty="0" smtClean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do {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 Black"/>
              </a:rPr>
              <a:t>statement</a:t>
            </a:r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 } while (</a:t>
            </a:r>
            <a:r>
              <a:rPr lang="en-US" sz="2800" dirty="0" smtClean="0">
                <a:latin typeface="+mj-lt"/>
                <a:cs typeface="Arial Black"/>
              </a:rPr>
              <a:t>expression</a:t>
            </a:r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)</a:t>
            </a:r>
          </a:p>
          <a:p>
            <a:endParaRPr lang="en-US" sz="2800" dirty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for (initialization; termination; increment)</a:t>
            </a:r>
          </a:p>
          <a:p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	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 Black"/>
              </a:rPr>
              <a:t>statement</a:t>
            </a:r>
          </a:p>
          <a:p>
            <a:endParaRPr lang="en-US" sz="2800" dirty="0">
              <a:solidFill>
                <a:srgbClr val="554294"/>
              </a:solidFill>
              <a:latin typeface="+mj-lt"/>
              <a:cs typeface="Arial Black"/>
            </a:endParaRPr>
          </a:p>
          <a:p>
            <a:endParaRPr lang="ru-RU" sz="28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16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Немного о себе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185" y="1316539"/>
            <a:ext cx="64316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Java – 5+ </a:t>
            </a:r>
            <a:r>
              <a:rPr lang="ru-RU" sz="2000" dirty="0" smtClean="0">
                <a:solidFill>
                  <a:srgbClr val="554294"/>
                </a:solidFill>
                <a:latin typeface="+mj-lt"/>
                <a:cs typeface="Arial Black"/>
              </a:rPr>
              <a:t>лет</a:t>
            </a:r>
          </a:p>
          <a:p>
            <a:r>
              <a:rPr lang="ru-RU" sz="2000" dirty="0" smtClean="0">
                <a:solidFill>
                  <a:srgbClr val="554294"/>
                </a:solidFill>
                <a:latin typeface="+mj-lt"/>
                <a:cs typeface="Arial Black"/>
              </a:rPr>
              <a:t>С++</a:t>
            </a:r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 – 3 </a:t>
            </a:r>
            <a:r>
              <a:rPr lang="ru-RU" sz="2000" dirty="0" smtClean="0">
                <a:solidFill>
                  <a:srgbClr val="554294"/>
                </a:solidFill>
                <a:latin typeface="+mj-lt"/>
                <a:cs typeface="Arial Black"/>
              </a:rPr>
              <a:t>года</a:t>
            </a:r>
            <a:endParaRPr lang="ru-RU" sz="2000" dirty="0">
              <a:solidFill>
                <a:srgbClr val="554294"/>
              </a:solidFill>
              <a:latin typeface="+mj-lt"/>
              <a:cs typeface="Arial Black"/>
            </a:endParaRPr>
          </a:p>
          <a:p>
            <a:endParaRPr lang="ru-RU" sz="2000" dirty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ru-RU" sz="2000" dirty="0" smtClean="0">
                <a:solidFill>
                  <a:srgbClr val="554294"/>
                </a:solidFill>
                <a:latin typeface="+mj-lt"/>
                <a:cs typeface="Arial Black"/>
              </a:rPr>
              <a:t>Люблю </a:t>
            </a:r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backend </a:t>
            </a:r>
            <a:r>
              <a:rPr lang="ru-RU" sz="2000" dirty="0" smtClean="0">
                <a:solidFill>
                  <a:srgbClr val="554294"/>
                </a:solidFill>
                <a:latin typeface="+mj-lt"/>
                <a:cs typeface="Arial Black"/>
              </a:rPr>
              <a:t>и зеленые </a:t>
            </a:r>
            <a:r>
              <a:rPr lang="ru-RU" sz="2000" dirty="0" err="1" smtClean="0">
                <a:solidFill>
                  <a:srgbClr val="554294"/>
                </a:solidFill>
                <a:latin typeface="+mj-lt"/>
                <a:cs typeface="Arial Black"/>
              </a:rPr>
              <a:t>билды</a:t>
            </a:r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.</a:t>
            </a:r>
            <a:endParaRPr lang="ru-RU" sz="2000" dirty="0" smtClean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ru-RU" sz="2000" dirty="0" smtClean="0">
                <a:solidFill>
                  <a:srgbClr val="554294"/>
                </a:solidFill>
                <a:latin typeface="+mj-lt"/>
                <a:cs typeface="Arial Black"/>
              </a:rPr>
              <a:t>Не люблю </a:t>
            </a:r>
            <a:r>
              <a:rPr lang="en-US" sz="2000" dirty="0" err="1" smtClean="0">
                <a:solidFill>
                  <a:srgbClr val="554294"/>
                </a:solidFill>
                <a:latin typeface="+mj-lt"/>
                <a:cs typeface="Arial Black"/>
              </a:rPr>
              <a:t>javascript</a:t>
            </a:r>
            <a:r>
              <a:rPr lang="en-US" sz="2000" dirty="0">
                <a:solidFill>
                  <a:srgbClr val="554294"/>
                </a:solidFill>
                <a:latin typeface="+mj-lt"/>
                <a:cs typeface="Arial Black"/>
              </a:rPr>
              <a:t>.</a:t>
            </a:r>
            <a:endParaRPr lang="ru-RU" sz="2000" dirty="0" smtClean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 </a:t>
            </a:r>
          </a:p>
          <a:p>
            <a:endParaRPr lang="en-US" sz="2000" dirty="0">
              <a:solidFill>
                <a:srgbClr val="554294"/>
              </a:solidFill>
              <a:latin typeface="+mj-lt"/>
              <a:cs typeface="Arial Black"/>
            </a:endParaRPr>
          </a:p>
          <a:p>
            <a:endParaRPr lang="en-US" sz="2000" dirty="0" smtClean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s.rybalkin@corp.mail.ru</a:t>
            </a:r>
          </a:p>
          <a:p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http</a:t>
            </a:r>
            <a:r>
              <a:rPr lang="en-US" sz="2000" dirty="0">
                <a:solidFill>
                  <a:srgbClr val="554294"/>
                </a:solidFill>
                <a:latin typeface="+mj-lt"/>
                <a:cs typeface="Arial Black"/>
              </a:rPr>
              <a:t>://</a:t>
            </a:r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stackoverflow.com/users/6375041</a:t>
            </a:r>
            <a:endParaRPr lang="en-US" sz="2000" dirty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en-US" sz="2000" dirty="0" smtClean="0">
                <a:solidFill>
                  <a:srgbClr val="554294"/>
                </a:solidFill>
                <a:latin typeface="+mj-lt"/>
                <a:cs typeface="Arial Black"/>
              </a:rPr>
              <a:t>https</a:t>
            </a:r>
            <a:r>
              <a:rPr lang="en-US" sz="2000" dirty="0">
                <a:solidFill>
                  <a:srgbClr val="554294"/>
                </a:solidFill>
                <a:latin typeface="+mj-lt"/>
                <a:cs typeface="Arial Black"/>
              </a:rPr>
              <a:t>://github.com/rybalkinsd</a:t>
            </a:r>
            <a:endParaRPr lang="ru-RU" sz="20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</a:t>
            </a:fld>
            <a:endParaRPr lang="ru-RU" dirty="0"/>
          </a:p>
        </p:txBody>
      </p:sp>
      <p:pic>
        <p:nvPicPr>
          <p:cNvPr id="3074" name="Picture 2" descr="Картинки по запросу allods 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641" y="786035"/>
            <a:ext cx="2236864" cy="13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ртинки по запросу armored warfar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641" y="2206852"/>
            <a:ext cx="2236864" cy="155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Картинки по запросу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549" y="3856229"/>
            <a:ext cx="1047956" cy="10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zdtech.ru/images/slides/umen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20" y="3882051"/>
            <a:ext cx="844964" cy="10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183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Циклы. </a:t>
            </a:r>
            <a:r>
              <a:rPr lang="en-US" sz="2000" dirty="0" smtClean="0">
                <a:solidFill>
                  <a:srgbClr val="554294"/>
                </a:solidFill>
                <a:latin typeface="Arial"/>
                <a:cs typeface="Arial"/>
              </a:rPr>
              <a:t>for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185" y="1138137"/>
            <a:ext cx="7135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 (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0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&lt;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numberOfObjects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++)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iterates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numberOfObjects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times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,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numberOfObjects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&gt;= 0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20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95185" y="2775475"/>
            <a:ext cx="6758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[] digits = {0, 1, 2, 3, 4, 5, 6, 7, 8, 9}</a:t>
            </a:r>
            <a:endParaRPr lang="en-US" b="1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 (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: digits )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(“Digit: “ + digit);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8007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Циклы. Для хипстеров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184" y="1138137"/>
            <a:ext cx="800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IntStream.range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(0, 10)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.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forEach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(digit -&gt;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(digit));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21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95185" y="2245388"/>
            <a:ext cx="5931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IntStream.range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(0, 10)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.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forEach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::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println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185" y="4397931"/>
            <a:ext cx="52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>
              <a:buClr>
                <a:schemeClr val="bg1">
                  <a:lumMod val="50000"/>
                </a:schemeClr>
              </a:buClr>
            </a:pPr>
            <a:r>
              <a:rPr lang="en-US" dirty="0" smtClean="0">
                <a:solidFill>
                  <a:prstClr val="black"/>
                </a:solidFill>
                <a:latin typeface="+mj-lt"/>
                <a:ea typeface="PT Mono" panose="02060509020205020204" pitchFamily="49" charset="-52"/>
              </a:rPr>
              <a:t>* Java 8</a:t>
            </a:r>
            <a:r>
              <a:rPr lang="en-US" dirty="0">
                <a:solidFill>
                  <a:prstClr val="black"/>
                </a:solidFill>
                <a:ea typeface="PT Mono" panose="02060509020205020204" pitchFamily="49" charset="-52"/>
              </a:rPr>
              <a:t>, </a:t>
            </a:r>
            <a:r>
              <a:rPr lang="en-US" dirty="0" smtClean="0">
                <a:solidFill>
                  <a:prstClr val="black"/>
                </a:solidFill>
                <a:ea typeface="PT Mono" panose="02060509020205020204" pitchFamily="49" charset="-52"/>
              </a:rPr>
              <a:t>stream</a:t>
            </a:r>
            <a:r>
              <a:rPr lang="en-US" dirty="0" smtClean="0">
                <a:solidFill>
                  <a:prstClr val="black"/>
                </a:solidFill>
                <a:latin typeface="+mj-lt"/>
                <a:ea typeface="PT Mono" panose="02060509020205020204" pitchFamily="49" charset="-52"/>
              </a:rPr>
              <a:t>, lambda, method reference</a:t>
            </a:r>
            <a:endParaRPr lang="ru-RU" dirty="0">
              <a:solidFill>
                <a:prstClr val="black"/>
              </a:solidFill>
              <a:latin typeface="+mj-lt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61188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Методы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184" y="1901786"/>
            <a:ext cx="8465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getCountOfApples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(List&lt;Integer&gt; boxes,</a:t>
            </a:r>
            <a:endParaRPr lang="en-US" b="1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      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Integer[]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numberOfBoxes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throws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Throwable</a:t>
            </a:r>
            <a:r>
              <a:rPr lang="ru-RU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Integer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sumOfApples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0;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 (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Integer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: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numberOfBoxes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 {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sumOfApples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+=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boxes.get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sumOfApples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b="1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857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554294"/>
                </a:solidFill>
                <a:latin typeface="+mj-lt"/>
                <a:cs typeface="Arial Black"/>
              </a:rPr>
              <a:t>Method signature</a:t>
            </a:r>
            <a:r>
              <a:rPr lang="ru-RU" sz="2400" dirty="0" smtClean="0">
                <a:solidFill>
                  <a:srgbClr val="554294"/>
                </a:solidFill>
                <a:latin typeface="+mj-lt"/>
                <a:cs typeface="Arial Black"/>
              </a:rPr>
              <a:t> – </a:t>
            </a:r>
            <a:r>
              <a:rPr lang="en-US" sz="2400" dirty="0" smtClean="0">
                <a:solidFill>
                  <a:srgbClr val="554294"/>
                </a:solidFill>
                <a:latin typeface="+mj-lt"/>
                <a:cs typeface="Arial Black"/>
              </a:rPr>
              <a:t>method name</a:t>
            </a:r>
            <a:r>
              <a:rPr lang="ru-RU" sz="2400" dirty="0" smtClean="0">
                <a:solidFill>
                  <a:srgbClr val="554294"/>
                </a:solidFill>
                <a:latin typeface="+mj-lt"/>
                <a:cs typeface="Arial Black"/>
              </a:rPr>
              <a:t> + </a:t>
            </a:r>
            <a:r>
              <a:rPr lang="en-US" sz="2400" dirty="0" smtClean="0">
                <a:solidFill>
                  <a:srgbClr val="554294"/>
                </a:solidFill>
                <a:latin typeface="+mj-lt"/>
                <a:cs typeface="Arial Black"/>
              </a:rPr>
              <a:t>argument list.</a:t>
            </a:r>
            <a:endParaRPr lang="ru-RU" sz="24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299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Методы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8575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Arial Black"/>
              </a:rPr>
              <a:t>Access modifier 	</a:t>
            </a:r>
            <a:r>
              <a:rPr lang="en-US" sz="24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+mj-lt"/>
                <a:cs typeface="Arial Black"/>
                <a:sym typeface="Wingdings" panose="05000000000000000000" pitchFamily="2" charset="2"/>
              </a:rPr>
              <a:t>	public </a:t>
            </a:r>
            <a:r>
              <a:rPr lang="en-US" sz="2400" dirty="0" smtClean="0">
                <a:latin typeface="+mj-lt"/>
                <a:cs typeface="Arial Black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Arial Black"/>
              </a:rPr>
              <a:t>Return type			</a:t>
            </a:r>
            <a:r>
              <a:rPr lang="en-US" sz="24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+mj-lt"/>
                <a:cs typeface="Arial Black"/>
                <a:sym typeface="Wingdings" panose="05000000000000000000" pitchFamily="2" charset="2"/>
              </a:rPr>
              <a:t>	</a:t>
            </a:r>
            <a:r>
              <a:rPr lang="en-US" sz="2400" dirty="0" err="1" smtClean="0">
                <a:latin typeface="+mj-lt"/>
                <a:cs typeface="Arial Black"/>
                <a:sym typeface="Wingdings" panose="05000000000000000000" pitchFamily="2" charset="2"/>
              </a:rPr>
              <a:t>int</a:t>
            </a:r>
            <a:endParaRPr lang="en-US" sz="2400" dirty="0" smtClean="0">
              <a:latin typeface="+mj-lt"/>
              <a:cs typeface="Arial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Arial Black"/>
              </a:rPr>
              <a:t>Method name		</a:t>
            </a:r>
            <a:r>
              <a:rPr lang="en-US" sz="24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+mj-lt"/>
                <a:cs typeface="Arial Black"/>
                <a:sym typeface="Wingdings" panose="05000000000000000000" pitchFamily="2" charset="2"/>
              </a:rPr>
              <a:t>	</a:t>
            </a:r>
            <a:r>
              <a:rPr lang="en-US" sz="2400" dirty="0" err="1" smtClean="0">
                <a:latin typeface="+mj-lt"/>
                <a:cs typeface="Arial Black"/>
                <a:sym typeface="Wingdings" panose="05000000000000000000" pitchFamily="2" charset="2"/>
              </a:rPr>
              <a:t>getCountOfApples</a:t>
            </a:r>
            <a:endParaRPr lang="en-US" sz="2400" dirty="0" smtClean="0">
              <a:latin typeface="+mj-lt"/>
              <a:cs typeface="Arial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Arial Black"/>
              </a:rPr>
              <a:t>Parameter list		</a:t>
            </a:r>
            <a:r>
              <a:rPr lang="en-US" sz="24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+mj-lt"/>
                <a:cs typeface="Arial Black"/>
                <a:sym typeface="Wingdings" panose="05000000000000000000" pitchFamily="2" charset="2"/>
              </a:rPr>
              <a:t>	( … )</a:t>
            </a:r>
            <a:endParaRPr lang="en-US" sz="2400" dirty="0" smtClean="0">
              <a:latin typeface="+mj-lt"/>
              <a:cs typeface="Arial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Arial Black"/>
              </a:rPr>
              <a:t>Exception list		</a:t>
            </a:r>
            <a:r>
              <a:rPr lang="en-US" sz="24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+mj-lt"/>
                <a:cs typeface="Arial Black"/>
                <a:sym typeface="Wingdings" panose="05000000000000000000" pitchFamily="2" charset="2"/>
              </a:rPr>
              <a:t>	</a:t>
            </a:r>
            <a:r>
              <a:rPr lang="en-US" sz="2400" dirty="0" err="1" smtClean="0">
                <a:latin typeface="+mj-lt"/>
                <a:cs typeface="Arial Black"/>
                <a:sym typeface="Wingdings" panose="05000000000000000000" pitchFamily="2" charset="2"/>
              </a:rPr>
              <a:t>Throwable</a:t>
            </a:r>
            <a:endParaRPr lang="en-US" sz="2400" dirty="0" smtClean="0">
              <a:latin typeface="+mj-lt"/>
              <a:cs typeface="Arial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Arial Black"/>
              </a:rPr>
              <a:t>Method body		</a:t>
            </a:r>
            <a:r>
              <a:rPr lang="en-US" sz="24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+mj-lt"/>
                <a:cs typeface="Arial Black"/>
                <a:sym typeface="Wingdings" panose="05000000000000000000" pitchFamily="2" charset="2"/>
              </a:rPr>
              <a:t>	{ … }</a:t>
            </a:r>
            <a:endParaRPr lang="en-US" sz="2400" dirty="0" smtClean="0">
              <a:latin typeface="+mj-lt"/>
              <a:cs typeface="Arial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619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Методы.</a:t>
            </a:r>
            <a:r>
              <a:rPr lang="en-US" sz="2000" dirty="0" smtClean="0">
                <a:solidFill>
                  <a:srgbClr val="554294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554294"/>
                </a:solidFill>
                <a:latin typeface="Arial"/>
                <a:cs typeface="Arial"/>
              </a:rPr>
              <a:t>O</a:t>
            </a:r>
            <a:r>
              <a:rPr lang="en-US" sz="2000" dirty="0" smtClean="0">
                <a:solidFill>
                  <a:srgbClr val="554294"/>
                </a:solidFill>
                <a:latin typeface="Arial"/>
                <a:cs typeface="Arial"/>
              </a:rPr>
              <a:t>verload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185" y="1232440"/>
            <a:ext cx="77702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void </a:t>
            </a:r>
            <a:r>
              <a:rPr lang="en-US" sz="1400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sayDigit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digit){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String.format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(“The digit is %d”, digit));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void </a:t>
            </a:r>
            <a:r>
              <a:rPr lang="en-US" sz="1400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sayDigit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(float digit){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String.format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(“The digit is %f”, digit));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7979" y="3731315"/>
            <a:ext cx="733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j-lt"/>
              </a:rPr>
              <a:t>Перегрузка может осуществляться </a:t>
            </a:r>
            <a:r>
              <a:rPr lang="ru-RU" sz="2000" dirty="0" smtClean="0">
                <a:solidFill>
                  <a:srgbClr val="FF0000"/>
                </a:solidFill>
                <a:latin typeface="+mj-lt"/>
              </a:rPr>
              <a:t>только</a:t>
            </a:r>
            <a:r>
              <a:rPr lang="ru-RU" sz="2000" dirty="0" smtClean="0">
                <a:latin typeface="+mj-lt"/>
              </a:rPr>
              <a:t> по набору аргументов. </a:t>
            </a:r>
          </a:p>
        </p:txBody>
      </p:sp>
    </p:spTree>
    <p:extLst>
      <p:ext uri="{BB962C8B-B14F-4D97-AF65-F5344CB8AC3E}">
        <p14:creationId xmlns:p14="http://schemas.microsoft.com/office/powerpoint/2010/main" val="287795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План лекции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185" y="1255128"/>
            <a:ext cx="6431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HelveticaNeueCyr-Roman"/>
              </a:rPr>
              <a:t>Формат курса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HelveticaNeueCyr-Roman"/>
              </a:rPr>
              <a:t>Архитектура языка</a:t>
            </a:r>
          </a:p>
          <a:p>
            <a:pPr marL="342900" indent="-342900">
              <a:buFontTx/>
              <a:buAutoNum type="arabicPeriod"/>
            </a:pPr>
            <a:r>
              <a:rPr lang="ru-RU" sz="2400" dirty="0">
                <a:latin typeface="+mj-lt"/>
                <a:cs typeface="HelveticaNeueCyr-Roman"/>
              </a:rPr>
              <a:t>Базовый синтаксис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7030A0"/>
                </a:solidFill>
                <a:latin typeface="+mj-lt"/>
                <a:cs typeface="HelveticaNeueCyr-Roman"/>
              </a:rPr>
              <a:t>Классы</a:t>
            </a:r>
            <a:r>
              <a:rPr lang="ru-RU" sz="2400" dirty="0">
                <a:solidFill>
                  <a:schemeClr val="accent6"/>
                </a:solidFill>
                <a:latin typeface="+mj-lt"/>
                <a:cs typeface="HelveticaNeueCyr-Roman"/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829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Классы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554294"/>
                </a:solidFill>
                <a:latin typeface="+mj-lt"/>
                <a:cs typeface="Arial Black"/>
              </a:rPr>
              <a:t>Everything is an object.</a:t>
            </a:r>
          </a:p>
          <a:p>
            <a:r>
              <a:rPr lang="en-US" sz="2400" dirty="0" smtClean="0">
                <a:solidFill>
                  <a:srgbClr val="554294"/>
                </a:solidFill>
                <a:latin typeface="+mj-lt"/>
                <a:cs typeface="Arial Black"/>
              </a:rPr>
              <a:t>Nothing outside of a class.</a:t>
            </a:r>
            <a:endParaRPr lang="ru-RU" sz="24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26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2298" y="2516756"/>
            <a:ext cx="6069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Clazz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extends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SuperClass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endParaRPr lang="ru-RU" b="1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implements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YourInterface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private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id;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Clazz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{ … }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137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Классы. Наследование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27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4454" y="1920949"/>
            <a:ext cx="1879645" cy="7473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Класс </a:t>
            </a:r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44454" y="3130198"/>
            <a:ext cx="1879645" cy="8596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Класс </a:t>
            </a:r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8" idx="0"/>
            <a:endCxn id="7" idx="2"/>
          </p:cNvCxnSpPr>
          <p:nvPr/>
        </p:nvCxnSpPr>
        <p:spPr>
          <a:xfrm flipV="1">
            <a:off x="1384277" y="2668331"/>
            <a:ext cx="0" cy="4618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629912" y="1444838"/>
            <a:ext cx="4972358" cy="122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A{</a:t>
            </a:r>
            <a:endParaRPr lang="en-US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fields, constructors,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methods and initialize blocks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29912" y="3130198"/>
            <a:ext cx="4972357" cy="122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extends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A{</a:t>
            </a:r>
            <a:endParaRPr lang="en-US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 fields, constructors,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methods and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initialize 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blocks</a:t>
            </a: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19" y="445166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Отношение </a:t>
            </a:r>
            <a:r>
              <a:rPr lang="en-US" dirty="0" smtClean="0">
                <a:solidFill>
                  <a:srgbClr val="7030A0"/>
                </a:solidFill>
              </a:rPr>
              <a:t>Is A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66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54294"/>
                </a:solidFill>
                <a:latin typeface="Arial"/>
                <a:cs typeface="Arial"/>
              </a:rPr>
              <a:t>Классы. Наследование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5185" y="1124886"/>
            <a:ext cx="3906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</a:t>
            </a:r>
            <a:r>
              <a:rPr lang="ru-RU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A(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return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28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790122" y="1124886"/>
            <a:ext cx="460512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 B extends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</a:t>
            </a:r>
            <a:r>
              <a:rPr lang="ru-RU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B(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super(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/ 2;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   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@Override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return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getSuperI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return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super.i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0252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Классы. </a:t>
            </a:r>
            <a:r>
              <a:rPr lang="en-US" sz="2000" dirty="0" smtClean="0">
                <a:solidFill>
                  <a:srgbClr val="554294"/>
                </a:solidFill>
                <a:latin typeface="Arial"/>
                <a:cs typeface="Arial"/>
              </a:rPr>
              <a:t>Object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554294"/>
                </a:solidFill>
                <a:cs typeface="Arial Black"/>
              </a:rPr>
              <a:t>java.lang.Object</a:t>
            </a:r>
            <a:r>
              <a:rPr lang="en-US" sz="2000" dirty="0" smtClean="0">
                <a:solidFill>
                  <a:srgbClr val="554294"/>
                </a:solidFill>
                <a:cs typeface="Arial Black"/>
              </a:rPr>
              <a:t> is a superclass for all classes.</a:t>
            </a:r>
            <a:endParaRPr lang="ru-RU" sz="2000" dirty="0">
              <a:latin typeface="+mj-lt"/>
              <a:cs typeface="HelveticaNeueCyr-Roman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29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1375" y="1839348"/>
            <a:ext cx="81702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Object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protected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Object </a:t>
            </a:r>
            <a:r>
              <a:rPr lang="en-US" sz="1400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clone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throws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CloneNotSupportedException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boolean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(Object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obj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protected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void </a:t>
            </a:r>
            <a:r>
              <a:rPr lang="en-US" sz="1400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finalize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throws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Throwable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final Class </a:t>
            </a:r>
            <a:r>
              <a:rPr lang="en-US" sz="1400" dirty="0" err="1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getClass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hashCode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{//some logic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 </a:t>
            </a:r>
            <a:r>
              <a:rPr lang="en-US" sz="1400" dirty="0" err="1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toString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</a:t>
            </a:r>
            <a:r>
              <a:rPr lang="ru-RU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…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8537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Немного о вас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185" y="1316539"/>
            <a:ext cx="64316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j-lt"/>
                <a:cs typeface="Arial" panose="020B0604020202020204" pitchFamily="34" charset="0"/>
              </a:rPr>
              <a:t> </a:t>
            </a:r>
            <a:endParaRPr lang="ru-RU" sz="2400" dirty="0">
              <a:latin typeface="+mj-lt"/>
              <a:cs typeface="Arial" panose="020B0604020202020204" pitchFamily="34" charset="0"/>
            </a:endParaRPr>
          </a:p>
          <a:p>
            <a:endParaRPr lang="ru-RU" sz="2800" dirty="0">
              <a:solidFill>
                <a:srgbClr val="554294"/>
              </a:solidFill>
              <a:latin typeface="Arial Black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3</a:t>
            </a:fld>
            <a:endParaRPr lang="ru-RU" dirty="0"/>
          </a:p>
        </p:txBody>
      </p:sp>
      <p:pic>
        <p:nvPicPr>
          <p:cNvPr id="4098" name="Picture 2" descr="Картинки по запросу аудитория студент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8" y="1214324"/>
            <a:ext cx="8404884" cy="337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67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Классы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30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3825" y="999293"/>
            <a:ext cx="86677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Human extends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Animal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static short AVERAGE_HEIGHT = 170;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static final long COUNT_OF_POPULATION;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static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COUNT_OF_POPULATION = 7_000_000_000;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private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luckyNumber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private Human(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myLuckyNumber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this.luckyNumber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myLuckyNumberl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Human(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luckyNumbersCandidats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this(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selectLuckyNumber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luckyNumbersCandidats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61151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Классы. Модификаторы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084626"/>
            <a:ext cx="7634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static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abstract</a:t>
            </a:r>
            <a:endParaRPr lang="ru-RU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default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transient</a:t>
            </a:r>
            <a:r>
              <a:rPr lang="ru-RU" b="1" dirty="0"/>
              <a:t> – </a:t>
            </a:r>
            <a:r>
              <a:rPr lang="en-US" dirty="0" smtClean="0"/>
              <a:t>marker for non-serializable fields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volatile – </a:t>
            </a:r>
            <a:r>
              <a:rPr lang="en-US" dirty="0" smtClean="0"/>
              <a:t>guaranties atomicity of read/write operations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synchronized – </a:t>
            </a:r>
            <a:r>
              <a:rPr lang="en-US" dirty="0" smtClean="0"/>
              <a:t>guaranties that block or method will be synchronized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native – </a:t>
            </a:r>
            <a:r>
              <a:rPr lang="en-US" dirty="0" smtClean="0"/>
              <a:t>native code marker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236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Классы. Абстрактный класс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32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95185" y="1251609"/>
            <a:ext cx="71352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abstract class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AbstractBird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private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age;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AbstractBird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age)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this.age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age;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}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abstract void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sayHi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();}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AbstractBird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@Override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public void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sayHi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// payload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66604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Классы. Интерфейсы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0852" y="1324978"/>
            <a:ext cx="6431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One class – one superclass.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One class – many interfaces.</a:t>
            </a:r>
            <a:endParaRPr lang="ru-RU" sz="2000" dirty="0" smtClean="0">
              <a:solidFill>
                <a:srgbClr val="7030A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33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70852" y="2462573"/>
            <a:ext cx="7463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B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extends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implements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Writable, Readable,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Mutable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// payload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531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54294"/>
                </a:solidFill>
                <a:latin typeface="Arial"/>
                <a:cs typeface="Arial"/>
              </a:rPr>
              <a:t>Java. </a:t>
            </a:r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Основы языка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185" y="1251609"/>
            <a:ext cx="71352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interface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Talking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void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sayHello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default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void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(“Hi!”);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 Parrot implements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Talking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void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sayHello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(“Hello!”);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393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54294"/>
                </a:solidFill>
                <a:latin typeface="Arial"/>
                <a:cs typeface="Arial"/>
              </a:rPr>
              <a:t>Java. </a:t>
            </a:r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Основы языка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35</a:t>
            </a:fld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59312"/>
              </p:ext>
            </p:extLst>
          </p:nvPr>
        </p:nvGraphicFramePr>
        <p:xfrm>
          <a:off x="755651" y="1028700"/>
          <a:ext cx="721359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533">
                  <a:extLst>
                    <a:ext uri="{9D8B030D-6E8A-4147-A177-3AD203B41FA5}">
                      <a16:colId xmlns:a16="http://schemas.microsoft.com/office/drawing/2014/main" val="1653064721"/>
                    </a:ext>
                  </a:extLst>
                </a:gridCol>
                <a:gridCol w="2404533">
                  <a:extLst>
                    <a:ext uri="{9D8B030D-6E8A-4147-A177-3AD203B41FA5}">
                      <a16:colId xmlns:a16="http://schemas.microsoft.com/office/drawing/2014/main" val="3050475354"/>
                    </a:ext>
                  </a:extLst>
                </a:gridCol>
                <a:gridCol w="2404533">
                  <a:extLst>
                    <a:ext uri="{9D8B030D-6E8A-4147-A177-3AD203B41FA5}">
                      <a16:colId xmlns:a16="http://schemas.microsoft.com/office/drawing/2014/main" val="4112574804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Abstract class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9775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Inheritance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 many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extend</a:t>
                      </a:r>
                      <a:r>
                        <a:rPr lang="en-US" baseline="0" dirty="0" smtClean="0"/>
                        <a:t> one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924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 static only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limits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9213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Access</a:t>
                      </a:r>
                      <a:r>
                        <a:rPr lang="en-US" b="1" baseline="0" dirty="0" smtClean="0"/>
                        <a:t> modifiers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only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abstract private methods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4156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Constructor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constructors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limits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6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982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 txBox="1">
            <a:spLocks/>
          </p:cNvSpPr>
          <p:nvPr/>
        </p:nvSpPr>
        <p:spPr>
          <a:xfrm>
            <a:off x="506469" y="1607314"/>
            <a:ext cx="6231568" cy="161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800" dirty="0" smtClean="0">
                <a:solidFill>
                  <a:schemeClr val="bg1"/>
                </a:solidFill>
                <a:latin typeface="Arial Black"/>
                <a:cs typeface="Arial Black"/>
              </a:rPr>
              <a:t>Спасибо</a:t>
            </a:r>
            <a:br>
              <a:rPr lang="ru-RU" sz="5800" dirty="0" smtClean="0">
                <a:solidFill>
                  <a:schemeClr val="bg1"/>
                </a:solidFill>
                <a:latin typeface="Arial Black"/>
                <a:cs typeface="Arial Black"/>
              </a:rPr>
            </a:br>
            <a:r>
              <a:rPr lang="ru-RU" sz="5800" dirty="0" smtClean="0">
                <a:solidFill>
                  <a:schemeClr val="bg1"/>
                </a:solidFill>
                <a:latin typeface="Arial Black"/>
                <a:cs typeface="Arial Black"/>
              </a:rPr>
              <a:t>за внимание!</a:t>
            </a:r>
            <a:endParaRPr lang="ru-RU" sz="58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166" y="3765224"/>
            <a:ext cx="435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/>
                <a:cs typeface="Arial"/>
              </a:rPr>
              <a:t>Сергей Рыбалкин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166" y="4414992"/>
            <a:ext cx="435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s.rybalkin@corp.mail.ru</a:t>
            </a:r>
            <a:endParaRPr lang="ru-RU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35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План лекции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185" y="1316539"/>
            <a:ext cx="643161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Формат курса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Архитектура языка</a:t>
            </a:r>
          </a:p>
          <a:p>
            <a:pPr marL="342900" indent="-342900">
              <a:buFontTx/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Базовый синтаксис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Классы </a:t>
            </a:r>
          </a:p>
          <a:p>
            <a:endParaRPr lang="ru-RU" sz="2800" dirty="0">
              <a:solidFill>
                <a:srgbClr val="554294"/>
              </a:solidFill>
              <a:latin typeface="Arial Black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41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План лекции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185" y="1316539"/>
            <a:ext cx="6431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solidFill>
                  <a:srgbClr val="7030A0"/>
                </a:solidFill>
                <a:latin typeface="+mj-lt"/>
                <a:cs typeface="Arial" panose="020B0604020202020204" pitchFamily="34" charset="0"/>
              </a:rPr>
              <a:t>Формат курса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Архитектура языка</a:t>
            </a:r>
          </a:p>
          <a:p>
            <a:pPr marL="342900" indent="-342900">
              <a:buFontTx/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Базовый синтаксис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Классы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83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Формат курса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Java 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Java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Java persistence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Java client – server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Итоговый проект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8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Правила игры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772716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Arial" panose="020B0604020202020204" pitchFamily="34" charset="0"/>
              </a:rPr>
              <a:t>Total: 100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  <a:cs typeface="Arial" panose="020B0604020202020204" pitchFamily="34" charset="0"/>
              </a:rPr>
              <a:t>3 рубежных контроля = 16 + 12 + 12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  <a:cs typeface="Arial" panose="020B0604020202020204" pitchFamily="34" charset="0"/>
              </a:rPr>
              <a:t>задачи семинаров = 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  <a:cs typeface="Arial" panose="020B0604020202020204" pitchFamily="34" charset="0"/>
              </a:rPr>
              <a:t>сдача итогового проекта = 30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latin typeface="+mj-lt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+mj-lt"/>
                <a:cs typeface="Arial" panose="020B0604020202020204" pitchFamily="34" charset="0"/>
              </a:rPr>
              <a:t>Сертификат</a:t>
            </a:r>
            <a:r>
              <a:rPr lang="ru-RU" sz="2400" dirty="0">
                <a:latin typeface="+mj-lt"/>
                <a:cs typeface="Arial" panose="020B0604020202020204" pitchFamily="34" charset="0"/>
              </a:rPr>
              <a:t>ы</a:t>
            </a:r>
            <a:r>
              <a:rPr lang="ru-RU" sz="2400" dirty="0" smtClean="0">
                <a:latin typeface="+mj-lt"/>
                <a:cs typeface="Arial" panose="020B0604020202020204" pitchFamily="34" charset="0"/>
              </a:rPr>
              <a:t>: </a:t>
            </a:r>
          </a:p>
          <a:p>
            <a:r>
              <a:rPr lang="ru-RU" sz="2400" dirty="0" smtClean="0">
                <a:latin typeface="+mj-lt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40+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</a:p>
          <a:p>
            <a:r>
              <a:rPr lang="en-US" sz="2400" dirty="0" smtClean="0">
                <a:latin typeface="+mj-lt"/>
                <a:cs typeface="Arial" panose="020B0604020202020204" pitchFamily="34" charset="0"/>
              </a:rPr>
              <a:t>4: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6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0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+</a:t>
            </a:r>
          </a:p>
          <a:p>
            <a:r>
              <a:rPr lang="en-US" sz="2400" dirty="0" smtClean="0">
                <a:latin typeface="+mj-lt"/>
                <a:cs typeface="Arial" panose="020B0604020202020204" pitchFamily="34" charset="0"/>
              </a:rPr>
              <a:t>5: </a:t>
            </a:r>
            <a:r>
              <a:rPr lang="ru-RU" sz="24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80+</a:t>
            </a:r>
          </a:p>
          <a:p>
            <a:endParaRPr lang="ru-RU" sz="2800" dirty="0">
              <a:latin typeface="HelveticaNeueCyr-Roman"/>
              <a:cs typeface="HelveticaNeueCyr-Roman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54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План лекции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6" y="1316539"/>
            <a:ext cx="6431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Формат курса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7030A0"/>
                </a:solidFill>
                <a:latin typeface="+mj-lt"/>
                <a:cs typeface="Arial" panose="020B0604020202020204" pitchFamily="34" charset="0"/>
              </a:rPr>
              <a:t>Архитектура языка</a:t>
            </a:r>
          </a:p>
          <a:p>
            <a:pPr marL="342900" indent="-342900">
              <a:buFontTx/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Базовый синтаксис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Классы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47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clip.corp.mail.ru/clip/m0/1443710749-clip-19kb-SmNDicNpMur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9"/>
          <a:stretch/>
        </p:blipFill>
        <p:spPr bwMode="auto">
          <a:xfrm>
            <a:off x="3851497" y="3085399"/>
            <a:ext cx="4770074" cy="195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54294"/>
                </a:solidFill>
                <a:latin typeface="Arial"/>
                <a:cs typeface="Arial"/>
              </a:rPr>
              <a:t>Java. </a:t>
            </a:r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Основы языка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0766" y="1232440"/>
            <a:ext cx="71352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Arial" panose="020B0604020202020204" pitchFamily="34" charset="0"/>
              </a:rPr>
              <a:t>Языку 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Java 20 </a:t>
            </a:r>
            <a:r>
              <a:rPr lang="ru-RU" sz="2000" dirty="0" smtClean="0">
                <a:latin typeface="+mj-lt"/>
                <a:cs typeface="Arial" panose="020B0604020202020204" pitchFamily="34" charset="0"/>
              </a:rPr>
              <a:t>лет</a:t>
            </a:r>
            <a:endParaRPr lang="en-US" sz="2000" dirty="0" smtClean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Arial" panose="020B0604020202020204" pitchFamily="34" charset="0"/>
              </a:rPr>
              <a:t>Является языком </a:t>
            </a:r>
            <a:r>
              <a:rPr lang="ru-RU" sz="2000" dirty="0" smtClean="0">
                <a:latin typeface="+mj-lt"/>
                <a:cs typeface="Arial" panose="020B0604020202020204" pitchFamily="34" charset="0"/>
              </a:rPr>
              <a:t>ООП</a:t>
            </a:r>
            <a:endParaRPr lang="en-US" sz="2000" dirty="0" smtClean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Arial" panose="020B0604020202020204" pitchFamily="34" charset="0"/>
              </a:rPr>
              <a:t>Код транслируется не в машинные команды, а в </a:t>
            </a:r>
            <a:r>
              <a:rPr lang="ru-RU" sz="2000" dirty="0" smtClean="0">
                <a:latin typeface="+mj-lt"/>
                <a:cs typeface="Arial" panose="020B0604020202020204" pitchFamily="34" charset="0"/>
              </a:rPr>
              <a:t>байт-код</a:t>
            </a:r>
            <a:r>
              <a:rPr lang="ru-RU" sz="2000" dirty="0">
                <a:latin typeface="+mj-lt"/>
                <a:cs typeface="Arial" panose="020B0604020202020204" pitchFamily="34" charset="0"/>
              </a:rPr>
              <a:t>, который затем выполняет 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JVM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Arial" panose="020B0604020202020204" pitchFamily="34" charset="0"/>
              </a:rPr>
              <a:t>Строгая типизация</a:t>
            </a:r>
            <a:endParaRPr lang="en-US" sz="2000" dirty="0" smtClean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Arial" panose="020B0604020202020204" pitchFamily="34" charset="0"/>
              </a:rPr>
              <a:t>Автоматическое управление памятью</a:t>
            </a:r>
            <a:endParaRPr lang="ru-RU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874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1233</Words>
  <Application>Microsoft Office PowerPoint</Application>
  <PresentationFormat>Экран (16:9)</PresentationFormat>
  <Paragraphs>406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ＭＳ Ｐゴシック</vt:lpstr>
      <vt:lpstr>Arial</vt:lpstr>
      <vt:lpstr>Arial Black</vt:lpstr>
      <vt:lpstr>Calibri</vt:lpstr>
      <vt:lpstr>Cambria Math</vt:lpstr>
      <vt:lpstr>HelveticaNeueCyr-Roman</vt:lpstr>
      <vt:lpstr>PT Mono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Биржаков</dc:creator>
  <cp:lastModifiedBy>Rybalkin Sergey</cp:lastModifiedBy>
  <cp:revision>84</cp:revision>
  <dcterms:created xsi:type="dcterms:W3CDTF">2016-07-12T08:56:22Z</dcterms:created>
  <dcterms:modified xsi:type="dcterms:W3CDTF">2016-09-20T08:36:13Z</dcterms:modified>
</cp:coreProperties>
</file>