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81" r:id="rId3"/>
    <p:sldId id="288" r:id="rId4"/>
    <p:sldId id="282" r:id="rId5"/>
    <p:sldId id="283" r:id="rId6"/>
    <p:sldId id="285" r:id="rId7"/>
    <p:sldId id="286" r:id="rId8"/>
    <p:sldId id="287" r:id="rId9"/>
    <p:sldId id="289" r:id="rId10"/>
    <p:sldId id="290" r:id="rId11"/>
    <p:sldId id="263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79" r:id="rId40"/>
    <p:sldId id="280" r:id="rId4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r>
              <a:rPr lang="en-US" dirty="0"/>
              <a:t> </a:t>
            </a:r>
            <a:r>
              <a:rPr lang="ru-RU" dirty="0"/>
              <a:t>и переносимость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пишутся </a:t>
            </a:r>
            <a:r>
              <a:rPr lang="ru-RU" dirty="0" err="1"/>
              <a:t>Java</a:t>
            </a:r>
            <a:r>
              <a:rPr lang="ru-RU" dirty="0"/>
              <a:t>-программы</a:t>
            </a:r>
          </a:p>
          <a:p>
            <a:r>
              <a:rPr lang="ru-RU" dirty="0" smtClean="0"/>
              <a:t>Код на </a:t>
            </a:r>
            <a:r>
              <a:rPr lang="ru-RU" dirty="0" err="1" smtClean="0"/>
              <a:t>Java</a:t>
            </a:r>
            <a:r>
              <a:rPr lang="ru-RU" dirty="0" smtClean="0"/>
              <a:t> преобразуется компилятором в </a:t>
            </a:r>
            <a:r>
              <a:rPr lang="ru-RU" b="1" dirty="0" smtClean="0"/>
              <a:t>байт-код</a:t>
            </a:r>
            <a:r>
              <a:rPr lang="ru-RU" dirty="0" smtClean="0"/>
              <a:t> – </a:t>
            </a:r>
            <a:r>
              <a:rPr lang="ru-RU" dirty="0" err="1" smtClean="0"/>
              <a:t>платформонезависимый</a:t>
            </a:r>
            <a:r>
              <a:rPr lang="ru-RU" dirty="0" smtClean="0"/>
              <a:t> код, который может исполняться JVM</a:t>
            </a:r>
          </a:p>
          <a:p>
            <a:r>
              <a:rPr lang="ru-RU" b="1" dirty="0" smtClean="0"/>
              <a:t>JVM</a:t>
            </a:r>
            <a:r>
              <a:rPr lang="ru-RU" dirty="0" smtClean="0"/>
              <a:t> </a:t>
            </a:r>
            <a:r>
              <a:rPr lang="ru-RU" dirty="0"/>
              <a:t>– это специальная программа(в машинных кодах), которая знает, как выполнять байт-код.</a:t>
            </a:r>
          </a:p>
          <a:p>
            <a:r>
              <a:rPr lang="ru-RU" dirty="0" smtClean="0"/>
              <a:t>Для </a:t>
            </a:r>
            <a:r>
              <a:rPr lang="ru-RU" dirty="0"/>
              <a:t>запуска "обычных" программ не нужно ничего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запуска </a:t>
            </a:r>
            <a:r>
              <a:rPr lang="ru-RU" b="1" dirty="0" err="1"/>
              <a:t>Java</a:t>
            </a:r>
            <a:r>
              <a:rPr lang="ru-RU" b="1" dirty="0"/>
              <a:t>-программ</a:t>
            </a:r>
            <a:r>
              <a:rPr lang="ru-RU" dirty="0"/>
              <a:t> – нужна </a:t>
            </a:r>
            <a:r>
              <a:rPr lang="ru-RU" b="1" dirty="0"/>
              <a:t>JVM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Начиная с </a:t>
            </a:r>
            <a:r>
              <a:rPr lang="en-US" dirty="0" smtClean="0"/>
              <a:t>Java 9 </a:t>
            </a:r>
            <a:r>
              <a:rPr lang="ru-RU" dirty="0" smtClean="0"/>
              <a:t>существует возможность создания приложений, которые не требуют установки отдельной </a:t>
            </a:r>
            <a:r>
              <a:rPr lang="en-US" dirty="0" smtClean="0"/>
              <a:t>JVM</a:t>
            </a:r>
            <a:r>
              <a:rPr lang="ru-RU" dirty="0" smtClean="0"/>
              <a:t> – она поставляется вместе с самим приложением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окружения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/>
              <a:t>Скачать JDK ( не JRE)</a:t>
            </a:r>
          </a:p>
          <a:p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www.oracle.com/technetwork/java/javase/downloads/jdk8-downloads-2133151.html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Открыть командную строку и набрать </a:t>
            </a:r>
            <a:r>
              <a:rPr lang="ru-RU" dirty="0" err="1"/>
              <a:t>java</a:t>
            </a:r>
            <a:r>
              <a:rPr lang="ru-RU" dirty="0"/>
              <a:t> -</a:t>
            </a:r>
            <a:r>
              <a:rPr lang="ru-RU" dirty="0" err="1"/>
              <a:t>version</a:t>
            </a:r>
            <a:endParaRPr lang="ru-RU" dirty="0"/>
          </a:p>
          <a:p>
            <a:r>
              <a:rPr lang="ru-RU" dirty="0"/>
              <a:t>Если </a:t>
            </a:r>
            <a:r>
              <a:rPr lang="ru-RU" dirty="0" err="1"/>
              <a:t>java</a:t>
            </a:r>
            <a:r>
              <a:rPr lang="ru-RU" dirty="0"/>
              <a:t> не найдена – прописать путь к ней в PATH</a:t>
            </a:r>
          </a:p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www.java.com/ru/download/help/path.xml</a:t>
            </a:r>
            <a:r>
              <a:rPr lang="ru-RU" dirty="0" smtClean="0"/>
              <a:t> 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Создаем текстовый файл </a:t>
            </a:r>
            <a:r>
              <a:rPr lang="en-US" dirty="0"/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Вызываем </a:t>
            </a:r>
            <a:r>
              <a:rPr lang="en-US" dirty="0" err="1"/>
              <a:t>java</a:t>
            </a:r>
            <a:r>
              <a:rPr lang="en-US" b="1" dirty="0" err="1"/>
              <a:t>c</a:t>
            </a:r>
            <a:r>
              <a:rPr lang="en-US" dirty="0"/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Появляется </a:t>
            </a:r>
            <a:r>
              <a:rPr lang="en-US" dirty="0" err="1"/>
              <a:t>Hello.class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</a:t>
            </a:r>
            <a:r>
              <a:rPr lang="en-US" dirty="0" smtClean="0"/>
              <a:t>Hello</a:t>
            </a:r>
          </a:p>
          <a:p>
            <a:endParaRPr lang="en-US" dirty="0"/>
          </a:p>
          <a:p>
            <a:r>
              <a:rPr lang="ru-RU" dirty="0" smtClean="0"/>
              <a:t>Начиная с </a:t>
            </a:r>
            <a:r>
              <a:rPr lang="en-US" b="1" dirty="0" smtClean="0"/>
              <a:t>Java 11</a:t>
            </a:r>
            <a:r>
              <a:rPr lang="en-US" dirty="0" smtClean="0"/>
              <a:t> </a:t>
            </a:r>
            <a:r>
              <a:rPr lang="ru-RU" dirty="0" smtClean="0"/>
              <a:t>появилась возможность запускать </a:t>
            </a:r>
            <a:r>
              <a:rPr lang="en-US" dirty="0" smtClean="0"/>
              <a:t>*.</a:t>
            </a:r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ru-RU" dirty="0" smtClean="0"/>
              <a:t>файлы сразу, 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ез промежуточного шага с компиляцией.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</a:t>
            </a:r>
            <a:r>
              <a:rPr lang="ru-RU" sz="1600" dirty="0" smtClean="0"/>
              <a:t>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</a:t>
            </a:r>
            <a:r>
              <a:rPr lang="en-US" sz="1600" dirty="0" smtClean="0"/>
              <a:t>Environment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Среда разработки объединяет несколько вещей:</a:t>
            </a:r>
          </a:p>
          <a:p>
            <a:pPr lvl="1"/>
            <a:r>
              <a:rPr lang="ru-RU" sz="1600" dirty="0" smtClean="0"/>
              <a:t>Редактор текста</a:t>
            </a:r>
          </a:p>
          <a:p>
            <a:pPr lvl="1"/>
            <a:r>
              <a:rPr lang="ru-RU" sz="1600" dirty="0" smtClean="0"/>
              <a:t>Статический анализатор кода</a:t>
            </a:r>
          </a:p>
          <a:p>
            <a:pPr lvl="1"/>
            <a:r>
              <a:rPr lang="ru-RU" sz="1600" dirty="0" smtClean="0"/>
              <a:t>Компилятор</a:t>
            </a:r>
          </a:p>
          <a:p>
            <a:pPr lvl="1"/>
            <a:r>
              <a:rPr lang="ru-RU" sz="1600" dirty="0" smtClean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 smtClean="0"/>
              <a:t>существуют </a:t>
            </a:r>
            <a:r>
              <a:rPr lang="ru-RU" sz="1600" dirty="0"/>
              <a:t>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 smtClean="0"/>
              <a:t>Netbeans</a:t>
            </a:r>
            <a:endParaRPr lang="ru-RU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Мы используем </a:t>
            </a:r>
            <a:r>
              <a:rPr lang="en-US" sz="1600" dirty="0" smtClean="0"/>
              <a:t>IntelliJ </a:t>
            </a:r>
            <a:r>
              <a:rPr lang="en-US" sz="1600" dirty="0"/>
              <a:t>IDEA </a:t>
            </a:r>
            <a:r>
              <a:rPr lang="ru-RU" sz="1600" dirty="0"/>
              <a:t>	</a:t>
            </a:r>
            <a:r>
              <a:rPr lang="en-US" sz="1600" dirty="0">
                <a:hlinkClick r:id="rId2"/>
              </a:rPr>
              <a:t>https://www.jetbrains.com/idea/download/#</a:t>
            </a:r>
            <a:r>
              <a:rPr lang="en-US" sz="1600" dirty="0" smtClean="0">
                <a:hlinkClick r:id="rId2"/>
              </a:rPr>
              <a:t>section=windows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Переменные </a:t>
            </a:r>
            <a:r>
              <a:rPr lang="ru-RU" dirty="0"/>
              <a:t>хранят что-то</a:t>
            </a:r>
          </a:p>
          <a:p>
            <a:pPr marL="0" indent="0">
              <a:buNone/>
            </a:pPr>
            <a:r>
              <a:rPr lang="ru-RU" dirty="0"/>
              <a:t>У переменной всегда есть </a:t>
            </a:r>
            <a:r>
              <a:rPr lang="ru-RU" b="1" dirty="0"/>
              <a:t>тип</a:t>
            </a:r>
            <a:r>
              <a:rPr lang="ru-RU" dirty="0"/>
              <a:t> – "описание", того, что хранится в переменной.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Примеры </a:t>
            </a:r>
            <a:r>
              <a:rPr lang="ru-RU" dirty="0"/>
              <a:t>типов: </a:t>
            </a:r>
            <a:endParaRPr lang="en-US" dirty="0" smtClean="0"/>
          </a:p>
          <a:p>
            <a:pPr lvl="1"/>
            <a:r>
              <a:rPr lang="ru-RU" b="1" dirty="0" err="1" smtClean="0"/>
              <a:t>String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</a:t>
            </a:r>
            <a:r>
              <a:rPr lang="ru-RU" dirty="0" smtClean="0"/>
              <a:t>логический тип истина\ложь (</a:t>
            </a:r>
            <a:r>
              <a:rPr lang="en-US" dirty="0" smtClean="0"/>
              <a:t>true\false)</a:t>
            </a:r>
            <a:r>
              <a:rPr lang="ru-RU" dirty="0" smtClean="0"/>
              <a:t> </a:t>
            </a:r>
          </a:p>
          <a:p>
            <a:pPr lvl="1"/>
            <a:r>
              <a:rPr lang="en-US" b="1" dirty="0" smtClean="0"/>
              <a:t>Number</a:t>
            </a:r>
            <a:r>
              <a:rPr lang="en-US" dirty="0" smtClean="0"/>
              <a:t> –</a:t>
            </a:r>
            <a:r>
              <a:rPr lang="ru-RU" dirty="0" smtClean="0"/>
              <a:t> числа</a:t>
            </a:r>
            <a:r>
              <a:rPr lang="en-US" dirty="0" smtClean="0"/>
              <a:t>:</a:t>
            </a:r>
          </a:p>
          <a:p>
            <a:pPr lvl="2"/>
            <a:r>
              <a:rPr lang="ru-RU" b="1" dirty="0" err="1" smtClean="0"/>
              <a:t>Integer</a:t>
            </a:r>
            <a:r>
              <a:rPr lang="en-US" dirty="0" smtClean="0"/>
              <a:t> – </a:t>
            </a:r>
            <a:r>
              <a:rPr lang="ru-RU" dirty="0" smtClean="0"/>
              <a:t>целое число, 4 байта</a:t>
            </a:r>
          </a:p>
          <a:p>
            <a:pPr lvl="2"/>
            <a:r>
              <a:rPr lang="en-US" b="1" dirty="0" smtClean="0"/>
              <a:t>Long</a:t>
            </a:r>
            <a:r>
              <a:rPr lang="en-US" dirty="0" smtClean="0"/>
              <a:t> – </a:t>
            </a:r>
            <a:r>
              <a:rPr lang="ru-RU" dirty="0" smtClean="0"/>
              <a:t>целое число, 8 байт</a:t>
            </a:r>
            <a:endParaRPr lang="en-US" dirty="0" smtClean="0"/>
          </a:p>
          <a:p>
            <a:pPr lvl="2"/>
            <a:r>
              <a:rPr lang="en-US" b="1" dirty="0" smtClean="0"/>
              <a:t>Float</a:t>
            </a:r>
            <a:r>
              <a:rPr lang="en-US" dirty="0" smtClean="0"/>
              <a:t> – </a:t>
            </a:r>
            <a:r>
              <a:rPr lang="ru-RU" dirty="0" smtClean="0"/>
              <a:t>число с плавающей запятой, 4 байта</a:t>
            </a:r>
          </a:p>
          <a:p>
            <a:pPr lvl="2"/>
            <a:r>
              <a:rPr lang="en-US" b="1" dirty="0" smtClean="0"/>
              <a:t>Double</a:t>
            </a:r>
            <a:r>
              <a:rPr lang="ru-RU" dirty="0" smtClean="0"/>
              <a:t> число </a:t>
            </a:r>
            <a:r>
              <a:rPr lang="ru-RU" dirty="0"/>
              <a:t>с плавающей </a:t>
            </a:r>
            <a:r>
              <a:rPr lang="ru-RU" dirty="0" smtClean="0"/>
              <a:t>запятой, 8 байтов</a:t>
            </a:r>
          </a:p>
          <a:p>
            <a:pPr lvl="2"/>
            <a:r>
              <a:rPr lang="en-US" b="1" dirty="0" err="1" smtClean="0"/>
              <a:t>BigInteger</a:t>
            </a:r>
            <a:r>
              <a:rPr lang="en-US" dirty="0" smtClean="0"/>
              <a:t> – </a:t>
            </a:r>
            <a:r>
              <a:rPr lang="ru-RU" dirty="0" smtClean="0"/>
              <a:t>целое число, без ограничения на размер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файл и его описание.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b="1" dirty="0" err="1" smtClean="0"/>
              <a:t>ArrayList</a:t>
            </a:r>
            <a:r>
              <a:rPr lang="en-US" dirty="0" smtClean="0"/>
              <a:t> – </a:t>
            </a:r>
            <a:r>
              <a:rPr lang="ru-RU" dirty="0" smtClean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Объявление.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Кроме типа, у переменной есть </a:t>
            </a:r>
            <a:r>
              <a:rPr lang="ru-RU" b="1" dirty="0" smtClean="0"/>
              <a:t>имя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Чтобы использовать переменную нужно её сначала объявить, </a:t>
            </a:r>
            <a:br>
              <a:rPr lang="ru-RU" dirty="0" smtClean="0"/>
            </a:br>
            <a:r>
              <a:rPr lang="ru-RU" dirty="0" smtClean="0"/>
              <a:t>а потом присвоить значение.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Объявление можно объединить с присваиванием: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" y="3499250"/>
            <a:ext cx="7565901" cy="123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7" y="5687115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Использование.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Использовать переменные можно по разному:</a:t>
            </a:r>
          </a:p>
          <a:p>
            <a:pPr lvl="1"/>
            <a:r>
              <a:rPr lang="ru-RU" dirty="0" smtClean="0"/>
              <a:t>Использовать встроенные операторы языка </a:t>
            </a:r>
            <a:r>
              <a:rPr lang="en-US" dirty="0" smtClean="0"/>
              <a:t>(</a:t>
            </a:r>
            <a:r>
              <a:rPr lang="ru-RU" dirty="0" smtClean="0"/>
              <a:t>например, арифметические операции)</a:t>
            </a:r>
          </a:p>
          <a:p>
            <a:pPr lvl="1"/>
            <a:r>
              <a:rPr lang="ru-RU" dirty="0" smtClean="0"/>
              <a:t>«Скопировать» одну переменную в другую</a:t>
            </a:r>
          </a:p>
          <a:p>
            <a:pPr lvl="1"/>
            <a:r>
              <a:rPr lang="ru-RU" dirty="0" smtClean="0"/>
              <a:t>Передать в качестве аргумента в метод.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3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Сравнение.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Оператор == проверяет, являются ли две переменные ссылкой на один и тот же объект.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нужно проверить не равенство ссылок, а равенство объектов, </a:t>
            </a:r>
            <a:br>
              <a:rPr lang="ru-RU" dirty="0" smtClean="0"/>
            </a:br>
            <a:r>
              <a:rPr lang="ru-RU" dirty="0" smtClean="0"/>
              <a:t>то нужно использовать метод </a:t>
            </a:r>
            <a:r>
              <a:rPr lang="en-US" dirty="0" smtClean="0"/>
              <a:t>equals, </a:t>
            </a:r>
            <a:r>
              <a:rPr lang="ru-RU" dirty="0" smtClean="0"/>
              <a:t>который есть у любого объекта.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ru-RU" dirty="0" smtClean="0"/>
              <a:t>Синтаксис</a:t>
            </a:r>
          </a:p>
          <a:p>
            <a:pPr lvl="1"/>
            <a:r>
              <a:rPr lang="ru-RU" dirty="0" smtClean="0"/>
              <a:t>ООП</a:t>
            </a:r>
          </a:p>
          <a:p>
            <a:pPr lvl="1"/>
            <a:r>
              <a:rPr lang="ru-RU" dirty="0" smtClean="0"/>
              <a:t>Обобщения (</a:t>
            </a:r>
            <a:r>
              <a:rPr lang="en-US" dirty="0" smtClean="0"/>
              <a:t>Generics)</a:t>
            </a:r>
            <a:endParaRPr lang="ru-RU" dirty="0" smtClean="0"/>
          </a:p>
          <a:p>
            <a:pPr lvl="1"/>
            <a:r>
              <a:rPr lang="ru-RU" dirty="0" smtClean="0"/>
              <a:t>Основная библиотека</a:t>
            </a:r>
          </a:p>
          <a:p>
            <a:pPr lvl="1"/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ru-RU" dirty="0" smtClean="0"/>
              <a:t>Разработка ПО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ru-RU" dirty="0" smtClean="0"/>
              <a:t>Паттерны проектирования</a:t>
            </a:r>
          </a:p>
          <a:p>
            <a:pPr lvl="1"/>
            <a:r>
              <a:rPr lang="ru-RU" dirty="0" smtClean="0"/>
              <a:t>Популярные </a:t>
            </a:r>
            <a:r>
              <a:rPr lang="ru-RU" dirty="0" err="1" smtClean="0"/>
              <a:t>фреймворки</a:t>
            </a:r>
            <a:r>
              <a:rPr lang="ru-RU" dirty="0" smtClean="0"/>
              <a:t> (</a:t>
            </a:r>
            <a:r>
              <a:rPr lang="en-US" dirty="0" smtClean="0"/>
              <a:t>Spring) 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будем проходить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Арифметические операции.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(функции)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Если переменные просто хранят данные, то методы </a:t>
            </a:r>
            <a:r>
              <a:rPr lang="ru-RU" b="1" dirty="0" smtClean="0"/>
              <a:t>что-то</a:t>
            </a:r>
            <a:r>
              <a:rPr lang="ru-RU" dirty="0" smtClean="0"/>
              <a:t> с этими данными делают.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 конкретно делает метод полностью зависит от его реализации.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Например, метод </a:t>
            </a:r>
            <a:r>
              <a:rPr lang="en-US" b="1" dirty="0" err="1" smtClean="0"/>
              <a:t>System.out.println</a:t>
            </a:r>
            <a:r>
              <a:rPr lang="en-US" dirty="0" smtClean="0"/>
              <a:t>(&lt;</a:t>
            </a:r>
            <a:r>
              <a:rPr lang="ru-RU" dirty="0" smtClean="0"/>
              <a:t>аргументы</a:t>
            </a:r>
            <a:r>
              <a:rPr lang="en-US" dirty="0" smtClean="0"/>
              <a:t>&gt;) </a:t>
            </a:r>
            <a:r>
              <a:rPr lang="ru-RU" dirty="0" smtClean="0"/>
              <a:t>печатает аргументы на стандартный вывод (обычно это консоль) 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" y="4216183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Определение.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Чтобы определить метод, нужно задать:</a:t>
            </a:r>
          </a:p>
          <a:p>
            <a:pPr lvl="1"/>
            <a:r>
              <a:rPr lang="ru-RU" dirty="0" smtClean="0"/>
              <a:t>Тип возвращаемого значения. Если метод ничего не возвращает – используется специальное слово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Имя метода</a:t>
            </a:r>
          </a:p>
          <a:p>
            <a:pPr lvl="1"/>
            <a:r>
              <a:rPr lang="ru-RU" dirty="0" smtClean="0"/>
              <a:t>Список аргументов.</a:t>
            </a:r>
            <a:r>
              <a:rPr lang="en-US" dirty="0" smtClean="0"/>
              <a:t> </a:t>
            </a:r>
            <a:r>
              <a:rPr lang="ru-RU" dirty="0" smtClean="0"/>
              <a:t>Может быть пустым.</a:t>
            </a:r>
          </a:p>
          <a:p>
            <a:pPr lvl="1"/>
            <a:r>
              <a:rPr lang="ru-RU" dirty="0" smtClean="0"/>
              <a:t>Модификаторы </a:t>
            </a:r>
            <a:r>
              <a:rPr lang="en-US" dirty="0" smtClean="0"/>
              <a:t>[final, static, public, abstract]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03972" lvl="1" indent="0">
              <a:buNone/>
            </a:pPr>
            <a:r>
              <a:rPr lang="en-US" sz="1400" dirty="0" smtClean="0"/>
              <a:t>[</a:t>
            </a:r>
            <a:r>
              <a:rPr lang="ru-RU" sz="1400" dirty="0" smtClean="0"/>
              <a:t>модификаторы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en-US" sz="1400" dirty="0" smtClean="0"/>
              <a:t>[</a:t>
            </a:r>
            <a:r>
              <a:rPr lang="ru-RU" sz="1400" dirty="0" smtClean="0"/>
              <a:t>ТИП ВОЗВРАЩАЕМОГО ЗНАЧЕНИЯ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имяМетода</a:t>
            </a:r>
            <a:r>
              <a:rPr lang="ru-RU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ru-RU" sz="1400" dirty="0" smtClean="0">
                <a:solidFill>
                  <a:srgbClr val="FF0000"/>
                </a:solidFill>
              </a:rPr>
              <a:t>Тип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Аргумента</a:t>
            </a:r>
            <a:r>
              <a:rPr lang="en-US" sz="1400" dirty="0" smtClean="0">
                <a:solidFill>
                  <a:srgbClr val="FF0000"/>
                </a:solidFill>
              </a:rPr>
              <a:t> #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имяАргумента</a:t>
            </a:r>
            <a:r>
              <a:rPr lang="en-US" sz="1400" dirty="0" smtClean="0">
                <a:solidFill>
                  <a:srgbClr val="FF0000"/>
                </a:solidFill>
              </a:rPr>
              <a:t> #1</a:t>
            </a:r>
            <a:r>
              <a:rPr lang="ru-RU" sz="1400" dirty="0" smtClean="0">
                <a:solidFill>
                  <a:srgbClr val="FF0000"/>
                </a:solidFill>
              </a:rPr>
              <a:t>,)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</a:p>
          <a:p>
            <a:pPr marL="503972" lvl="1" indent="0">
              <a:buNone/>
            </a:pPr>
            <a:r>
              <a:rPr lang="en-US" sz="1400" dirty="0" smtClean="0"/>
              <a:t>    // </a:t>
            </a:r>
            <a:r>
              <a:rPr lang="ru-RU" sz="1400" dirty="0" smtClean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 smtClean="0"/>
              <a:t>Красным выделена </a:t>
            </a:r>
            <a:r>
              <a:rPr lang="ru-RU" sz="1400" dirty="0" smtClean="0">
                <a:solidFill>
                  <a:srgbClr val="FF0000"/>
                </a:solidFill>
              </a:rPr>
              <a:t>сигнатура</a:t>
            </a:r>
            <a:r>
              <a:rPr lang="ru-RU" sz="1400" dirty="0" smtClean="0"/>
              <a:t> метода.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153568"/>
            <a:ext cx="8722580" cy="3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Вызов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Метод вызывается по имени, в скобочках обязательно указываются все параметры, тип параметров должен соответствовать типу параметров в сигнатуре.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23" y="2825772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/>
              <a:t>Позволяет выполнить часть кода, только если условие </a:t>
            </a:r>
            <a:r>
              <a:rPr lang="ru-RU" dirty="0" smtClean="0"/>
              <a:t>истинно</a:t>
            </a:r>
            <a:endParaRPr lang="ru-RU" dirty="0"/>
          </a:p>
          <a:p>
            <a:r>
              <a:rPr lang="ru-RU" dirty="0" smtClean="0"/>
              <a:t>Встречается в двух вариантах:</a:t>
            </a:r>
          </a:p>
          <a:p>
            <a:pPr lvl="1"/>
            <a:r>
              <a:rPr lang="ru-RU" dirty="0" smtClean="0"/>
              <a:t>Простой вариант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Вариант с </a:t>
            </a:r>
            <a:r>
              <a:rPr lang="en-US" dirty="0" smtClean="0"/>
              <a:t>else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/>
              <a:t>Массив – </a:t>
            </a:r>
            <a:r>
              <a:rPr lang="ru-RU" dirty="0" smtClean="0"/>
              <a:t>переменная, хранящая множество элементов </a:t>
            </a:r>
            <a:r>
              <a:rPr lang="ru-RU" dirty="0"/>
              <a:t>одного </a:t>
            </a:r>
            <a:r>
              <a:rPr lang="ru-RU" dirty="0" smtClean="0"/>
              <a:t>типа под одним именем. </a:t>
            </a:r>
          </a:p>
          <a:p>
            <a:r>
              <a:rPr lang="ru-RU" dirty="0" smtClean="0"/>
              <a:t>У массива обязательно есть:</a:t>
            </a:r>
          </a:p>
          <a:p>
            <a:pPr lvl="1"/>
            <a:r>
              <a:rPr lang="ru-RU" dirty="0" smtClean="0"/>
              <a:t>Имя</a:t>
            </a:r>
          </a:p>
          <a:p>
            <a:pPr lvl="1"/>
            <a:r>
              <a:rPr lang="ru-RU" dirty="0" smtClean="0"/>
              <a:t>Тип хранимых элементов</a:t>
            </a:r>
          </a:p>
          <a:p>
            <a:pPr lvl="1"/>
            <a:r>
              <a:rPr lang="ru-RU" dirty="0" smtClean="0"/>
              <a:t>Размер</a:t>
            </a:r>
          </a:p>
          <a:p>
            <a:r>
              <a:rPr lang="ru-RU" dirty="0" smtClean="0"/>
              <a:t>Размер массива создается при его создании и изменить его нельзя.</a:t>
            </a:r>
          </a:p>
          <a:p>
            <a:r>
              <a:rPr lang="ru-RU" dirty="0" smtClean="0"/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Инициализация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Массив можно инициализировать сразу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6" y="2261100"/>
            <a:ext cx="4897659" cy="2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Доступ к элементам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Циклы позволяют осуществлять повторяющиеся действия.</a:t>
            </a:r>
          </a:p>
          <a:p>
            <a:r>
              <a:rPr lang="ru-RU" dirty="0" smtClean="0"/>
              <a:t>Обычно цикл выглядит так:</a:t>
            </a:r>
          </a:p>
          <a:p>
            <a:pPr lvl="1"/>
            <a:r>
              <a:rPr lang="ru-RU" dirty="0" smtClean="0"/>
              <a:t>Есть переменная счетчик ( изначально равна нулю)</a:t>
            </a:r>
          </a:p>
          <a:p>
            <a:pPr lvl="1"/>
            <a:r>
              <a:rPr lang="ru-RU" dirty="0" smtClean="0"/>
              <a:t>Каждую итерацию переменная счетчик увеличивается на 1 и выполняется какое-то действие, в котором эта переменная используется</a:t>
            </a:r>
          </a:p>
          <a:p>
            <a:pPr lvl="1"/>
            <a:r>
              <a:rPr lang="ru-RU" dirty="0" smtClean="0"/>
              <a:t>Когда счетчик дойдет до какого-то значения – цикл прекращается.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будем проходить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Java 9+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GUI 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web-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r>
              <a:rPr lang="en-US" dirty="0" smtClean="0"/>
              <a:t>Java 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r>
              <a:rPr lang="ru-RU" dirty="0" smtClean="0"/>
              <a:t>Пример.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6" y="3148879"/>
            <a:ext cx="8745595" cy="137499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/>
          </p:nvPr>
        </p:nvSpPr>
        <p:spPr>
          <a:xfrm>
            <a:off x="330745" y="139072"/>
            <a:ext cx="9071640" cy="43848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i – </a:t>
            </a:r>
            <a:r>
              <a:rPr lang="ru-RU" dirty="0" smtClean="0"/>
              <a:t>это переменная-счетчик.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каждой итерации цикла </a:t>
            </a:r>
            <a:r>
              <a:rPr lang="en-US" dirty="0" smtClean="0"/>
              <a:t>I </a:t>
            </a:r>
            <a:r>
              <a:rPr lang="ru-RU" dirty="0" smtClean="0"/>
              <a:t>принимает значения от 0 до 5 (не включая 5)</a:t>
            </a:r>
          </a:p>
        </p:txBody>
      </p:sp>
    </p:spTree>
    <p:extLst>
      <p:ext uri="{BB962C8B-B14F-4D97-AF65-F5344CB8AC3E}">
        <p14:creationId xmlns:p14="http://schemas.microsoft.com/office/powerpoint/2010/main" val="22507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в общем виде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[</a:t>
            </a:r>
            <a:r>
              <a:rPr lang="ru-RU" b="1" dirty="0" smtClean="0"/>
              <a:t>блок инициализации</a:t>
            </a:r>
            <a:r>
              <a:rPr lang="en-US" dirty="0" smtClean="0"/>
              <a:t>] 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[</a:t>
            </a:r>
            <a:r>
              <a:rPr lang="ru-RU" b="1" dirty="0" smtClean="0"/>
              <a:t>условие выполнения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[</a:t>
            </a:r>
            <a:r>
              <a:rPr lang="ru-RU" b="1" dirty="0" smtClean="0"/>
              <a:t>операция после итерации</a:t>
            </a:r>
            <a:r>
              <a:rPr lang="en-US" dirty="0" smtClean="0"/>
              <a:t>]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тело цикла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r>
              <a:rPr lang="ru-RU" b="1" dirty="0" smtClean="0"/>
              <a:t>Блок инициализации</a:t>
            </a:r>
            <a:r>
              <a:rPr lang="ru-RU" dirty="0" smtClean="0"/>
              <a:t> выполняется только один раз – перед первой итераций</a:t>
            </a:r>
          </a:p>
          <a:p>
            <a:r>
              <a:rPr lang="ru-RU" b="1" dirty="0" smtClean="0"/>
              <a:t>Условие выполнения</a:t>
            </a:r>
            <a:r>
              <a:rPr lang="ru-RU" dirty="0" smtClean="0"/>
              <a:t> выполняется перед каждой итерацией. </a:t>
            </a:r>
            <a:br>
              <a:rPr lang="ru-RU" dirty="0" smtClean="0"/>
            </a:br>
            <a:r>
              <a:rPr lang="ru-RU" dirty="0" smtClean="0"/>
              <a:t>Если они истинное – то выполняется тело цикла.</a:t>
            </a:r>
          </a:p>
          <a:p>
            <a:r>
              <a:rPr lang="ru-RU" b="1" dirty="0" smtClean="0"/>
              <a:t>Операция после итерации</a:t>
            </a:r>
            <a:r>
              <a:rPr lang="ru-RU" dirty="0" smtClean="0"/>
              <a:t> выполняется после каждой итерации.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ru-RU" dirty="0" smtClean="0"/>
              <a:t>при работе с массивами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3479"/>
            <a:ext cx="8576200" cy="4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система контроля версия</a:t>
            </a:r>
          </a:p>
          <a:p>
            <a:r>
              <a:rPr lang="ru-RU" dirty="0" smtClean="0"/>
              <a:t>Хранит историю изменений для каждого файла.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Единица хранения информации в </a:t>
            </a:r>
            <a:r>
              <a:rPr lang="en-US" dirty="0" err="1" smtClean="0"/>
              <a:t>git</a:t>
            </a:r>
            <a:r>
              <a:rPr lang="en-US" dirty="0" smtClean="0"/>
              <a:t> –</a:t>
            </a:r>
            <a:r>
              <a:rPr lang="ru-RU" dirty="0" smtClean="0"/>
              <a:t> это </a:t>
            </a:r>
            <a:r>
              <a:rPr lang="ru-RU" dirty="0" err="1" smtClean="0"/>
              <a:t>коммит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Коммит</a:t>
            </a:r>
            <a:r>
              <a:rPr lang="ru-RU" dirty="0" smtClean="0"/>
              <a:t> содержит в себе информацию:</a:t>
            </a:r>
          </a:p>
          <a:p>
            <a:pPr lvl="1"/>
            <a:r>
              <a:rPr lang="ru-RU" dirty="0" smtClean="0"/>
              <a:t>Автор изменения</a:t>
            </a:r>
          </a:p>
          <a:p>
            <a:pPr lvl="1"/>
            <a:r>
              <a:rPr lang="ru-RU" dirty="0" smtClean="0"/>
              <a:t>Дата изменения</a:t>
            </a:r>
          </a:p>
          <a:p>
            <a:pPr lvl="1"/>
            <a:r>
              <a:rPr lang="ru-RU" dirty="0" smtClean="0"/>
              <a:t>Сообщение от автора, описывающие изменения</a:t>
            </a:r>
          </a:p>
          <a:p>
            <a:pPr lvl="1"/>
            <a:r>
              <a:rPr lang="ru-RU" b="1" dirty="0" smtClean="0"/>
              <a:t>Какие файлы и как были изменены</a:t>
            </a:r>
          </a:p>
          <a:p>
            <a:pPr lvl="1"/>
            <a:r>
              <a:rPr lang="ru-RU" dirty="0" smtClean="0"/>
              <a:t>Ссылку на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, для которого изменения были сделаны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#1</a:t>
            </a:r>
          </a:p>
          <a:p>
            <a:r>
              <a:rPr lang="ru-RU" sz="1400" dirty="0" smtClean="0"/>
              <a:t>Создан файл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 smtClean="0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#2 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(“Hello”) 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/>
              <a:t>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#2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 err="1" smtClean="0"/>
              <a:t>Hello,</a:t>
            </a:r>
            <a:r>
              <a:rPr lang="en-US" sz="1200" dirty="0" err="1" smtClean="0">
                <a:solidFill>
                  <a:srgbClr val="FF0000"/>
                </a:solidFill>
              </a:rPr>
              <a:t>World</a:t>
            </a:r>
            <a:r>
              <a:rPr lang="en-US" sz="1200" dirty="0" smtClean="0"/>
              <a:t>”)  </a:t>
            </a:r>
            <a:endParaRPr lang="en-US" sz="1200" dirty="0"/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#3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+</a:t>
            </a:r>
            <a:r>
              <a:rPr lang="en-US" sz="1400" dirty="0" smtClean="0">
                <a:solidFill>
                  <a:srgbClr val="0070C0"/>
                </a:solidFill>
              </a:rPr>
              <a:t>#3</a:t>
            </a:r>
            <a:r>
              <a:rPr lang="nn-NO" sz="1400" dirty="0" smtClean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 smtClean="0">
                <a:solidFill>
                  <a:srgbClr val="0070C0"/>
                </a:solidFill>
              </a:rPr>
              <a:t>+#4        </a:t>
            </a:r>
            <a:r>
              <a:rPr lang="nn-NO" sz="1400" dirty="0">
                <a:solidFill>
                  <a:srgbClr val="0070C0"/>
                </a:solidFill>
              </a:rPr>
              <a:t>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 smtClean="0"/>
          </a:p>
          <a:p>
            <a:r>
              <a:rPr lang="nn-NO" sz="1200" dirty="0" smtClean="0">
                <a:solidFill>
                  <a:srgbClr val="FF0000"/>
                </a:solidFill>
              </a:rPr>
              <a:t>#2    for </a:t>
            </a:r>
            <a:r>
              <a:rPr lang="nn-NO" sz="1200" dirty="0">
                <a:solidFill>
                  <a:srgbClr val="FF0000"/>
                </a:solidFill>
              </a:rPr>
              <a:t>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 smtClean="0"/>
              <a:t>#5     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копия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err="1" smtClean="0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Каждый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– самостоятелен. </a:t>
            </a:r>
          </a:p>
          <a:p>
            <a:r>
              <a:rPr lang="ru-RU" dirty="0" smtClean="0"/>
              <a:t>Для синхронизации </a:t>
            </a:r>
            <a:r>
              <a:rPr lang="ru-RU" dirty="0" err="1" smtClean="0"/>
              <a:t>репозиториев</a:t>
            </a:r>
            <a:r>
              <a:rPr lang="ru-RU" dirty="0" smtClean="0"/>
              <a:t> существуют команды </a:t>
            </a:r>
            <a:r>
              <a:rPr lang="en-US" dirty="0" smtClean="0"/>
              <a:t>pull </a:t>
            </a:r>
            <a:r>
              <a:rPr lang="ru-RU" dirty="0" smtClean="0"/>
              <a:t>и </a:t>
            </a:r>
            <a:r>
              <a:rPr lang="en-US" dirty="0" smtClean="0"/>
              <a:t>push.</a:t>
            </a:r>
            <a:endParaRPr lang="ru-RU" dirty="0" smtClean="0"/>
          </a:p>
          <a:p>
            <a:r>
              <a:rPr lang="en-US" dirty="0" smtClean="0"/>
              <a:t>Pull –</a:t>
            </a:r>
            <a:r>
              <a:rPr lang="ru-RU" dirty="0" smtClean="0"/>
              <a:t> скачивает новые </a:t>
            </a:r>
            <a:r>
              <a:rPr lang="ru-RU" dirty="0" err="1" smtClean="0"/>
              <a:t>коммиты</a:t>
            </a:r>
            <a:r>
              <a:rPr lang="ru-RU" dirty="0" smtClean="0"/>
              <a:t> из другого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ваш</a:t>
            </a:r>
          </a:p>
          <a:p>
            <a:r>
              <a:rPr lang="en-US" dirty="0" smtClean="0"/>
              <a:t>Push – </a:t>
            </a:r>
            <a:r>
              <a:rPr lang="ru-RU" dirty="0" smtClean="0"/>
              <a:t>загружает </a:t>
            </a:r>
            <a:r>
              <a:rPr lang="ru-RU" dirty="0" err="1" smtClean="0"/>
              <a:t>коммит</a:t>
            </a:r>
            <a:r>
              <a:rPr lang="ru-RU" dirty="0" smtClean="0"/>
              <a:t> из </a:t>
            </a:r>
            <a:r>
              <a:rPr lang="ru-RU" dirty="0" err="1" smtClean="0"/>
              <a:t>вышего</a:t>
            </a:r>
            <a:r>
              <a:rPr lang="ru-RU" dirty="0" smtClean="0"/>
              <a:t> </a:t>
            </a:r>
            <a:r>
              <a:rPr lang="ru-RU" dirty="0" err="1" smtClean="0"/>
              <a:t>репозитрия</a:t>
            </a:r>
            <a:r>
              <a:rPr lang="ru-RU" dirty="0" smtClean="0"/>
              <a:t> в другой. </a:t>
            </a:r>
          </a:p>
          <a:p>
            <a:r>
              <a:rPr lang="ru-RU" dirty="0" smtClean="0"/>
              <a:t>«Другой» </a:t>
            </a:r>
            <a:r>
              <a:rPr lang="ru-RU" dirty="0" err="1" smtClean="0"/>
              <a:t>репозиторий</a:t>
            </a:r>
            <a:r>
              <a:rPr lang="ru-RU" dirty="0" smtClean="0"/>
              <a:t> часто именую как </a:t>
            </a:r>
            <a:r>
              <a:rPr lang="en-US" dirty="0" smtClean="0"/>
              <a:t>“remote”</a:t>
            </a:r>
            <a:r>
              <a:rPr lang="ru-RU" dirty="0" smtClean="0"/>
              <a:t>, а ваш – </a:t>
            </a:r>
            <a:r>
              <a:rPr lang="en-US" dirty="0" smtClean="0"/>
              <a:t>“local”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384" y="4907279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973179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0" cy="5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625643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783565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570974" y="5034013"/>
            <a:ext cx="2136808" cy="2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888516"/>
            <a:ext cx="1843780" cy="9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625643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783565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120458"/>
            <a:ext cx="3446834" cy="25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01840" y="2943725"/>
            <a:ext cx="3120086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060834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JVM</a:t>
            </a:r>
            <a:endParaRPr lang="ru-RU" dirty="0" smtClean="0"/>
          </a:p>
          <a:p>
            <a:r>
              <a:rPr lang="ru-RU" dirty="0"/>
              <a:t>Базовый </a:t>
            </a:r>
            <a:r>
              <a:rPr lang="ru-RU" dirty="0" smtClean="0"/>
              <a:t>синтаксис</a:t>
            </a:r>
          </a:p>
          <a:p>
            <a:r>
              <a:rPr lang="ru-RU" dirty="0" smtClean="0"/>
              <a:t>Основы работы с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0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</a:t>
            </a:r>
            <a:r>
              <a:rPr lang="zxx" sz="4400" spc="-1" dirty="0" smtClean="0">
                <a:latin typeface="Arial"/>
              </a:rPr>
              <a:t>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1. Скачать и настроить </a:t>
            </a:r>
            <a:r>
              <a:rPr lang="en-US" dirty="0" smtClean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2. </a:t>
            </a:r>
            <a:r>
              <a:rPr lang="ru-RU" dirty="0" smtClean="0"/>
              <a:t>Написать программу, в которой есть две переменные типа </a:t>
            </a:r>
            <a:r>
              <a:rPr lang="en-US" dirty="0" smtClean="0"/>
              <a:t>Integer </a:t>
            </a:r>
            <a:r>
              <a:rPr lang="ru-RU" dirty="0" smtClean="0"/>
              <a:t>со значениями. </a:t>
            </a:r>
            <a:br>
              <a:rPr lang="ru-RU" dirty="0" smtClean="0"/>
            </a:br>
            <a:r>
              <a:rPr lang="ru-RU" dirty="0" smtClean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3. Если первое число больше второго – написать на экран « Число </a:t>
            </a:r>
            <a:r>
              <a:rPr lang="en-US" dirty="0" smtClean="0"/>
              <a:t>%s </a:t>
            </a:r>
            <a:r>
              <a:rPr lang="ru-RU" dirty="0" smtClean="0"/>
              <a:t>больше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Если первое число меньше второго – написать на экран «Число </a:t>
            </a:r>
            <a:r>
              <a:rPr lang="en-US" dirty="0" smtClean="0"/>
              <a:t>%s </a:t>
            </a:r>
            <a:r>
              <a:rPr lang="ru-RU" dirty="0" smtClean="0"/>
              <a:t>меньше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4. </a:t>
            </a:r>
            <a:r>
              <a:rPr lang="ru-RU" dirty="0" smtClean="0"/>
              <a:t>В любом случае, вывести на экран </a:t>
            </a:r>
            <a:r>
              <a:rPr lang="ru-RU" smtClean="0"/>
              <a:t>сумму чисел.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Коротко о </a:t>
            </a:r>
            <a:r>
              <a:rPr lang="en-US" sz="4000" spc="-1" dirty="0" smtClean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dirty="0" err="1"/>
              <a:t>Платформонезависимый</a:t>
            </a:r>
            <a:r>
              <a:rPr lang="ru-RU" dirty="0"/>
              <a:t> язык (WORA – </a:t>
            </a:r>
            <a:r>
              <a:rPr lang="ru-RU" dirty="0" err="1"/>
              <a:t>write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,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anywhere</a:t>
            </a:r>
            <a:r>
              <a:rPr lang="ru-RU" dirty="0"/>
              <a:t>)</a:t>
            </a:r>
          </a:p>
          <a:p>
            <a:r>
              <a:rPr lang="ru-RU" dirty="0" smtClean="0"/>
              <a:t>Объектно-ориентированный</a:t>
            </a:r>
            <a:endParaRPr lang="ru-RU" dirty="0"/>
          </a:p>
          <a:p>
            <a:r>
              <a:rPr lang="ru-RU" dirty="0"/>
              <a:t>Компилируемый</a:t>
            </a:r>
          </a:p>
          <a:p>
            <a:r>
              <a:rPr lang="ru-RU" dirty="0"/>
              <a:t>Нет прямого управлению памятью</a:t>
            </a:r>
          </a:p>
          <a:p>
            <a:r>
              <a:rPr lang="ru-RU" dirty="0"/>
              <a:t>Синтаксис похож на С</a:t>
            </a: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понятия и типы файлов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*.</a:t>
            </a:r>
            <a:r>
              <a:rPr lang="en-US" sz="1600" b="1" dirty="0" smtClean="0"/>
              <a:t>java</a:t>
            </a:r>
            <a:r>
              <a:rPr lang="en-US" sz="1600" dirty="0" smtClean="0"/>
              <a:t> – </a:t>
            </a:r>
            <a:r>
              <a:rPr lang="ru-RU" sz="1600" dirty="0" smtClean="0"/>
              <a:t>файлы с исходным кодом на языке </a:t>
            </a:r>
            <a:r>
              <a:rPr lang="en-US" sz="1600" dirty="0" smtClean="0"/>
              <a:t>Java</a:t>
            </a:r>
          </a:p>
          <a:p>
            <a:r>
              <a:rPr lang="en-US" sz="1600" b="1" dirty="0" err="1" smtClean="0"/>
              <a:t>javac</a:t>
            </a:r>
            <a:r>
              <a:rPr lang="en-US" sz="1600" dirty="0" smtClean="0"/>
              <a:t> – </a:t>
            </a:r>
            <a:r>
              <a:rPr lang="ru-RU" sz="1600" dirty="0" smtClean="0"/>
              <a:t>компилятор </a:t>
            </a:r>
            <a:r>
              <a:rPr lang="en-US" sz="1600" dirty="0" smtClean="0"/>
              <a:t>Java, </a:t>
            </a:r>
            <a:r>
              <a:rPr lang="ru-RU" sz="1600" dirty="0" smtClean="0"/>
              <a:t>преобразовывает *</a:t>
            </a:r>
            <a:r>
              <a:rPr lang="en-US" sz="1600" dirty="0" smtClean="0"/>
              <a:t>.java </a:t>
            </a:r>
            <a:r>
              <a:rPr lang="ru-RU" sz="1600" dirty="0" smtClean="0"/>
              <a:t>файлы в </a:t>
            </a:r>
            <a:r>
              <a:rPr lang="en-US" sz="1600" dirty="0" smtClean="0"/>
              <a:t>*.class </a:t>
            </a:r>
            <a:r>
              <a:rPr lang="ru-RU" sz="1600" dirty="0" smtClean="0"/>
              <a:t>файлы</a:t>
            </a:r>
          </a:p>
          <a:p>
            <a:r>
              <a:rPr lang="en-US" sz="1600" dirty="0" smtClean="0"/>
              <a:t>*.</a:t>
            </a:r>
            <a:r>
              <a:rPr lang="en-US" sz="1600" b="1" dirty="0" smtClean="0"/>
              <a:t>class</a:t>
            </a:r>
            <a:r>
              <a:rPr lang="en-US" sz="1600" dirty="0" smtClean="0"/>
              <a:t> </a:t>
            </a:r>
            <a:r>
              <a:rPr lang="ru-RU" sz="1600" dirty="0" smtClean="0"/>
              <a:t>– файлы с байт-кодом. В одном файле хранится ровно один класс.</a:t>
            </a:r>
          </a:p>
          <a:p>
            <a:r>
              <a:rPr lang="ru-RU" sz="1600" b="1" dirty="0" smtClean="0"/>
              <a:t>Байт-код</a:t>
            </a:r>
            <a:r>
              <a:rPr lang="ru-RU" sz="1600" dirty="0" smtClean="0"/>
              <a:t> – </a:t>
            </a:r>
            <a:r>
              <a:rPr lang="ru-RU" sz="1600" dirty="0" err="1" smtClean="0"/>
              <a:t>платформонезависимый</a:t>
            </a:r>
            <a:r>
              <a:rPr lang="ru-RU" sz="1600" dirty="0" smtClean="0"/>
              <a:t> код</a:t>
            </a:r>
            <a:r>
              <a:rPr lang="en-US" sz="1600" dirty="0" smtClean="0"/>
              <a:t>. </a:t>
            </a:r>
            <a:r>
              <a:rPr lang="ru-RU" sz="1600" dirty="0" smtClean="0"/>
              <a:t>Этот код может быть выполнен внутри </a:t>
            </a:r>
            <a:r>
              <a:rPr lang="en-US" sz="1600" b="1" dirty="0" smtClean="0"/>
              <a:t>JVM</a:t>
            </a:r>
          </a:p>
          <a:p>
            <a:r>
              <a:rPr lang="en-US" sz="1600" b="1" dirty="0"/>
              <a:t>JVM</a:t>
            </a:r>
            <a:r>
              <a:rPr lang="en-US" sz="1600" dirty="0"/>
              <a:t> – Java Virtual Machine. </a:t>
            </a:r>
            <a:r>
              <a:rPr lang="ru-RU" sz="1600" dirty="0"/>
              <a:t>Программа, которая выполняет </a:t>
            </a:r>
            <a:r>
              <a:rPr lang="en-US" sz="1600" dirty="0"/>
              <a:t>Java-</a:t>
            </a:r>
            <a:r>
              <a:rPr lang="ru-RU" sz="1600" dirty="0"/>
              <a:t>код. </a:t>
            </a:r>
            <a:r>
              <a:rPr lang="ru-RU" sz="1600" dirty="0" smtClean="0"/>
              <a:t>Для каждой операционной системы и архитектуры нужны разные </a:t>
            </a:r>
            <a:r>
              <a:rPr lang="en-US" sz="1600" dirty="0" smtClean="0"/>
              <a:t>JVM.</a:t>
            </a:r>
            <a:endParaRPr lang="ru-RU" sz="1600" dirty="0"/>
          </a:p>
          <a:p>
            <a:endParaRPr lang="en-US" sz="1600" b="1" dirty="0" smtClean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b="1" dirty="0" smtClean="0"/>
              <a:t>*.jar </a:t>
            </a:r>
            <a:r>
              <a:rPr lang="en-US" dirty="0" smtClean="0"/>
              <a:t>– </a:t>
            </a:r>
            <a:r>
              <a:rPr lang="ru-RU" dirty="0" smtClean="0"/>
              <a:t>архив, в котором есть несколько </a:t>
            </a:r>
            <a:r>
              <a:rPr lang="en-US" dirty="0" smtClean="0"/>
              <a:t>*.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файлов(или каких-то других ресурсов: картинок, звуков…). Технически – это </a:t>
            </a:r>
            <a:r>
              <a:rPr lang="en-US" b="1" dirty="0" smtClean="0"/>
              <a:t>zip</a:t>
            </a:r>
            <a:endParaRPr lang="ru-RU" b="1" dirty="0" smtClean="0"/>
          </a:p>
          <a:p>
            <a:r>
              <a:rPr lang="en-US" b="1" dirty="0"/>
              <a:t>JRE</a:t>
            </a:r>
            <a:r>
              <a:rPr lang="en-US" dirty="0"/>
              <a:t> – Java Runtime Environment, </a:t>
            </a:r>
            <a:r>
              <a:rPr lang="ru-RU" dirty="0"/>
              <a:t>минимальное окружение (набор файлов), необходимых для запуска </a:t>
            </a:r>
            <a:r>
              <a:rPr lang="en-US" b="1" dirty="0" smtClean="0"/>
              <a:t>JVM.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ru-RU" dirty="0" smtClean="0"/>
              <a:t>Это сама </a:t>
            </a:r>
            <a:r>
              <a:rPr lang="en-US" b="1" dirty="0" smtClean="0"/>
              <a:t>JVM</a:t>
            </a:r>
            <a:r>
              <a:rPr lang="en-US" dirty="0" smtClean="0"/>
              <a:t> + </a:t>
            </a:r>
            <a:r>
              <a:rPr lang="ru-RU" dirty="0" smtClean="0"/>
              <a:t>стандартная библиотека.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Обычно </a:t>
            </a:r>
            <a:r>
              <a:rPr lang="en-US" dirty="0" smtClean="0"/>
              <a:t>JRE </a:t>
            </a:r>
            <a:r>
              <a:rPr lang="ru-RU" dirty="0" smtClean="0"/>
              <a:t>устанавливает конечный пользователь </a:t>
            </a:r>
            <a:r>
              <a:rPr lang="en-US" dirty="0" smtClean="0"/>
              <a:t>Java </a:t>
            </a:r>
            <a:r>
              <a:rPr lang="ru-RU" dirty="0" smtClean="0"/>
              <a:t>программ.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Начиная  с </a:t>
            </a:r>
            <a:r>
              <a:rPr lang="en-US" b="1" dirty="0" smtClean="0"/>
              <a:t>Java 11 JRE </a:t>
            </a:r>
            <a:r>
              <a:rPr lang="ru-RU" b="1" dirty="0" smtClean="0"/>
              <a:t>больше не поставляется.</a:t>
            </a:r>
          </a:p>
          <a:p>
            <a:r>
              <a:rPr lang="en-US" b="1" dirty="0"/>
              <a:t>JDK</a:t>
            </a:r>
            <a:r>
              <a:rPr lang="en-US" dirty="0"/>
              <a:t> – Java Development Kit, </a:t>
            </a:r>
            <a:r>
              <a:rPr lang="ru-RU" dirty="0"/>
              <a:t>набор инструментов, необходимых для разработки программ на </a:t>
            </a:r>
            <a:r>
              <a:rPr lang="en-US" dirty="0"/>
              <a:t>Java( </a:t>
            </a:r>
            <a:r>
              <a:rPr lang="ru-RU" dirty="0"/>
              <a:t>компилятор, отладчик, </a:t>
            </a:r>
            <a:r>
              <a:rPr lang="en-US" b="1" dirty="0"/>
              <a:t>JRE</a:t>
            </a:r>
            <a:r>
              <a:rPr lang="en-US" dirty="0"/>
              <a:t>)</a:t>
            </a:r>
            <a:endParaRPr lang="ru-RU" dirty="0"/>
          </a:p>
          <a:p>
            <a:endParaRPr lang="en-US" b="1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Байткод</a:t>
            </a:r>
            <a:r>
              <a:rPr lang="en-US" dirty="0" smtClean="0"/>
              <a:t> </a:t>
            </a:r>
            <a:r>
              <a:rPr lang="ru-RU" dirty="0" smtClean="0"/>
              <a:t>и переносимость.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пишутся обычные </a:t>
            </a:r>
            <a:r>
              <a:rPr lang="ru-RU" dirty="0" smtClean="0"/>
              <a:t>программы:</a:t>
            </a:r>
            <a:endParaRPr lang="ru-RU" dirty="0"/>
          </a:p>
          <a:p>
            <a:r>
              <a:rPr lang="ru-RU" dirty="0"/>
              <a:t>Есть код на языке программирования.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Этот </a:t>
            </a:r>
            <a:r>
              <a:rPr lang="ru-RU" dirty="0"/>
              <a:t>код понятен человеку, но непонятен компьютеру.</a:t>
            </a:r>
          </a:p>
          <a:p>
            <a:r>
              <a:rPr lang="ru-RU" dirty="0"/>
              <a:t>Есть компилятор, который преобразовывает код с языка программирования в машинный код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Машинный </a:t>
            </a:r>
            <a:r>
              <a:rPr lang="ru-RU" dirty="0"/>
              <a:t>код для каждого процессора/операционный системы разный.</a:t>
            </a:r>
          </a:p>
          <a:p>
            <a:r>
              <a:rPr lang="ru-RU" dirty="0" smtClean="0"/>
              <a:t>Программа </a:t>
            </a:r>
            <a:r>
              <a:rPr lang="ru-RU" dirty="0"/>
              <a:t>скомпилированная в машинный код работает только на определенной ОС.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2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1424</TotalTime>
  <Words>1892</Words>
  <Application>Microsoft Office PowerPoint</Application>
  <PresentationFormat>Custom</PresentationFormat>
  <Paragraphs>315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StarSymbol</vt:lpstr>
      <vt:lpstr>Times New Roman</vt:lpstr>
      <vt:lpstr>Trebuchet MS</vt:lpstr>
      <vt:lpstr>Wingdings 3</vt:lpstr>
      <vt:lpstr>Facet</vt:lpstr>
      <vt:lpstr>PowerPoint Presentation</vt:lpstr>
      <vt:lpstr>Что будем проходить</vt:lpstr>
      <vt:lpstr>Что не будем проходить</vt:lpstr>
      <vt:lpstr>Программа занятия</vt:lpstr>
      <vt:lpstr>Коротко о Java </vt:lpstr>
      <vt:lpstr>Основные понятия и типы файлов</vt:lpstr>
      <vt:lpstr>Жизненный путь Java-программы</vt:lpstr>
      <vt:lpstr>Основные понятия и типы файлов</vt:lpstr>
      <vt:lpstr>Байткод и переносимость. </vt:lpstr>
      <vt:lpstr>Байткод и переносимость.</vt:lpstr>
      <vt:lpstr>PowerPoint Presentation</vt:lpstr>
      <vt:lpstr>Настройка окружения</vt:lpstr>
      <vt:lpstr>Hello world своими руками </vt:lpstr>
      <vt:lpstr>IDE</vt:lpstr>
      <vt:lpstr>Основные конструкции языка</vt:lpstr>
      <vt:lpstr>Переменные. Типы</vt:lpstr>
      <vt:lpstr>Переменные. Объявление. </vt:lpstr>
      <vt:lpstr>Переменные. Использование. </vt:lpstr>
      <vt:lpstr>Встроенные 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Определение. </vt:lpstr>
      <vt:lpstr>Методы. Вызов</vt:lpstr>
      <vt:lpstr>Условный оператор</vt:lpstr>
      <vt:lpstr>Массивы</vt:lpstr>
      <vt:lpstr>Массивы. Инициализация</vt:lpstr>
      <vt:lpstr>Массивы. Доступ к элементам</vt:lpstr>
      <vt:lpstr>Цикл for. </vt:lpstr>
      <vt:lpstr>Цикл for. Пример. </vt:lpstr>
      <vt:lpstr>Цикл for в общем виде</vt:lpstr>
      <vt:lpstr>For при работе с массивами</vt:lpstr>
      <vt:lpstr>Основы GIT</vt:lpstr>
      <vt:lpstr>Git. Commit</vt:lpstr>
      <vt:lpstr>Git. Commit</vt:lpstr>
      <vt:lpstr>Git. Децентрализованность</vt:lpstr>
      <vt:lpstr>Git</vt:lpstr>
      <vt:lpstr>Git. Pull request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Tarasov, Andrey</cp:lastModifiedBy>
  <cp:revision>55</cp:revision>
  <dcterms:created xsi:type="dcterms:W3CDTF">2009-04-16T11:32:32Z</dcterms:created>
  <dcterms:modified xsi:type="dcterms:W3CDTF">2020-04-27T10:56:24Z</dcterms:modified>
  <dc:language>ru-RU</dc:language>
</cp:coreProperties>
</file>