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5143500" type="screen16x9"/>
  <p:notesSz cx="6858000" cy="9144000"/>
  <p:embeddedFontLst>
    <p:embeddedFont>
      <p:font typeface="Consolas" panose="020B0609020204030204" pitchFamily="49" charset="0"/>
      <p:regular r:id="rId40"/>
      <p:bold r:id="rId41"/>
      <p:italic r:id="rId42"/>
      <p:boldItalic r:id="rId43"/>
    </p:embeddedFont>
    <p:embeddedFont>
      <p:font typeface="Proxima Nova" panose="02020500000000000000" charset="0"/>
      <p:regular r:id="rId44"/>
      <p:bold r:id="rId45"/>
      <p:italic r:id="rId46"/>
      <p:boldItalic r:id="rId47"/>
    </p:embeddedFont>
    <p:embeddedFont>
      <p:font typeface="Source Code Pro" panose="020B0509030403020204" pitchFamily="49"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255" autoAdjust="0"/>
  </p:normalViewPr>
  <p:slideViewPr>
    <p:cSldViewPr snapToGrid="0">
      <p:cViewPr varScale="1">
        <p:scale>
          <a:sx n="74" d="100"/>
          <a:sy n="74" d="100"/>
        </p:scale>
        <p:origin x="1060" y="56"/>
      </p:cViewPr>
      <p:guideLst>
        <p:guide orient="horz" pos="1620"/>
        <p:guide pos="2880"/>
      </p:guideLst>
    </p:cSldViewPr>
  </p:slideViewPr>
  <p:notesTextViewPr>
    <p:cViewPr>
      <p:scale>
        <a:sx n="1" d="1"/>
        <a:sy n="1" d="1"/>
      </p:scale>
      <p:origin x="0" y="-192"/>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tackoverflow.com/questions/2642996/why-does-mpi-init-accept-pointers-to-argc-and-argv"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ff6ee0f84b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ff6ee0f84b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Slurm</a:t>
            </a:r>
            <a:r>
              <a:rPr lang="en-US" dirty="0"/>
              <a:t>(</a:t>
            </a:r>
            <a:r>
              <a:rPr lang="en-US" altLang="zh-TW" dirty="0"/>
              <a:t>Simple Linux Utility for Resource Management)</a:t>
            </a:r>
          </a:p>
          <a:p>
            <a:pPr marL="0" lvl="0" indent="0" algn="l" rtl="0">
              <a:spcBef>
                <a:spcPts val="0"/>
              </a:spcBef>
              <a:spcAft>
                <a:spcPts val="0"/>
              </a:spcAft>
              <a:buNone/>
            </a:pPr>
            <a:endParaRPr lang="en-US" dirty="0"/>
          </a:p>
          <a:p>
            <a:pPr marL="0" lvl="0" indent="0" algn="l" rtl="0">
              <a:spcBef>
                <a:spcPts val="0"/>
              </a:spcBef>
              <a:spcAft>
                <a:spcPts val="0"/>
              </a:spcAft>
              <a:buNone/>
            </a:pPr>
            <a:r>
              <a:rPr lang="zh-TW" altLang="en-US" dirty="0"/>
              <a:t>用戶在集群中提交作業時，</a:t>
            </a:r>
            <a:r>
              <a:rPr lang="en-US" altLang="zh-TW" dirty="0"/>
              <a:t>SLURM </a:t>
            </a:r>
            <a:r>
              <a:rPr lang="zh-TW" altLang="en-US" dirty="0"/>
              <a:t>會將作業放入等待隊列中，並根據作業的需求和集群的可用資源，將作業分配到一個或多個節點上。當資源空閒時，</a:t>
            </a:r>
            <a:r>
              <a:rPr lang="en-US" altLang="zh-TW" dirty="0"/>
              <a:t>SLURM </a:t>
            </a:r>
            <a:r>
              <a:rPr lang="zh-TW" altLang="en-US" dirty="0"/>
              <a:t>調度器會從隊列中選擇下一個要運行的作業，並將其調度到合適的節點上。</a:t>
            </a:r>
            <a:endParaRPr lang="en-US" altLang="zh-TW" dirty="0"/>
          </a:p>
          <a:p>
            <a:pPr marL="0" lvl="0" indent="0" algn="l" rtl="0">
              <a:spcBef>
                <a:spcPts val="0"/>
              </a:spcBef>
              <a:spcAft>
                <a:spcPts val="0"/>
              </a:spcAft>
              <a:buNone/>
            </a:pPr>
            <a:endParaRPr lang="en-US" dirty="0"/>
          </a:p>
          <a:p>
            <a:pPr marL="0" lvl="0" indent="0" algn="l" rtl="0">
              <a:spcBef>
                <a:spcPts val="0"/>
              </a:spcBef>
              <a:spcAft>
                <a:spcPts val="0"/>
              </a:spcAft>
              <a:buNone/>
            </a:pPr>
            <a:r>
              <a:rPr lang="zh-TW" altLang="en-US" dirty="0"/>
              <a:t>用戶可以使用 </a:t>
            </a:r>
            <a:r>
              <a:rPr lang="en-US" altLang="zh-TW" dirty="0" err="1"/>
              <a:t>sbatch</a:t>
            </a:r>
            <a:r>
              <a:rPr lang="en-US" altLang="zh-TW" dirty="0"/>
              <a:t> </a:t>
            </a:r>
            <a:r>
              <a:rPr lang="zh-TW" altLang="en-US" dirty="0"/>
              <a:t>提交批處理作業，使用 </a:t>
            </a:r>
            <a:r>
              <a:rPr lang="en-US" altLang="zh-TW" dirty="0" err="1"/>
              <a:t>srun</a:t>
            </a:r>
            <a:r>
              <a:rPr lang="en-US" altLang="zh-TW" dirty="0"/>
              <a:t> </a:t>
            </a:r>
            <a:r>
              <a:rPr lang="zh-TW" altLang="en-US" dirty="0"/>
              <a:t>直接運行作業，使用 </a:t>
            </a:r>
            <a:r>
              <a:rPr lang="en-US" altLang="zh-TW" dirty="0" err="1"/>
              <a:t>squeue</a:t>
            </a:r>
            <a:r>
              <a:rPr lang="en-US" altLang="zh-TW" dirty="0"/>
              <a:t> </a:t>
            </a:r>
            <a:r>
              <a:rPr lang="zh-TW" altLang="en-US" dirty="0"/>
              <a:t>查看當前的作業隊列，使用 </a:t>
            </a:r>
            <a:r>
              <a:rPr lang="en-US" altLang="zh-TW" dirty="0" err="1"/>
              <a:t>scancel</a:t>
            </a:r>
            <a:r>
              <a:rPr lang="en-US" altLang="zh-TW" dirty="0"/>
              <a:t> </a:t>
            </a:r>
            <a:r>
              <a:rPr lang="zh-TW" altLang="en-US" dirty="0"/>
              <a:t>取消作業，以及使用 </a:t>
            </a:r>
            <a:r>
              <a:rPr lang="en-US" altLang="zh-TW" dirty="0" err="1"/>
              <a:t>scontrol</a:t>
            </a:r>
            <a:r>
              <a:rPr lang="en-US" altLang="zh-TW" dirty="0"/>
              <a:t> </a:t>
            </a:r>
            <a:r>
              <a:rPr lang="zh-TW" altLang="en-US" dirty="0"/>
              <a:t>管理和配置作業及集群。</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ff6ee0f84b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ff6ee0f84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ff6ee0f84b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ff6ee0f84b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ff6ee0f84b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ff6ee0f84b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ff6ee0f84b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ff6ee0f84b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ff6ee0f84b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ff6ee0f84b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ff6ee0f84b_0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ff6ee0f84b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ff6ee0f84b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ff6ee0f84b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ff6ee0f84b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ff6ee0f84b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ff6ee0f84b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ff6ee0f84b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91b94bf908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91b94bf90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91b94bf908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91b94bf90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 Why does MPI_Init take argc and argc as argument?</a:t>
            </a:r>
            <a:endParaRPr/>
          </a:p>
          <a:p>
            <a:pPr marL="0" lvl="0" indent="0" algn="l" rtl="0">
              <a:spcBef>
                <a:spcPts val="0"/>
              </a:spcBef>
              <a:spcAft>
                <a:spcPts val="0"/>
              </a:spcAft>
              <a:buNone/>
            </a:pPr>
            <a:r>
              <a:rPr lang="en" u="sng">
                <a:solidFill>
                  <a:schemeClr val="hlink"/>
                </a:solidFill>
                <a:hlinkClick r:id="rId3"/>
              </a:rPr>
              <a:t>https://stackoverflow.com/questions/2642996/why-does-mpi-init-accept-pointers-to-argc-and-argv</a:t>
            </a:r>
            <a:endParaRPr/>
          </a:p>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5ba63ffd5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5ba63ffd5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ba63ffd5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5ba63ffd5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ff6ee0f84b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ff6ee0f84b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ff6ee0f84b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ff6ee0f84b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b="1" dirty="0"/>
              <a:t>MPI</a:t>
            </a:r>
            <a:r>
              <a:rPr lang="zh-TW" altLang="en-US" dirty="0"/>
              <a:t>（</a:t>
            </a:r>
            <a:r>
              <a:rPr lang="en-US" altLang="zh-TW" dirty="0"/>
              <a:t>Message Passing Interface</a:t>
            </a:r>
            <a:r>
              <a:rPr lang="zh-TW" altLang="en-US" dirty="0"/>
              <a:t>，消息傳遞接口）是一個標準化的應用程式介面（</a:t>
            </a:r>
            <a:r>
              <a:rPr lang="en-US" altLang="zh-TW" dirty="0"/>
              <a:t>API</a:t>
            </a:r>
            <a:r>
              <a:rPr lang="zh-TW" altLang="en-US" dirty="0"/>
              <a:t>），用於在分佈式計算環境中進行進程間通信。</a:t>
            </a:r>
            <a:r>
              <a:rPr lang="en-US" altLang="zh-TW" dirty="0"/>
              <a:t>MPI </a:t>
            </a:r>
            <a:r>
              <a:rPr lang="zh-TW" altLang="en-US" dirty="0"/>
              <a:t>通常用於高性能計算（</a:t>
            </a:r>
            <a:r>
              <a:rPr lang="en-US" altLang="zh-TW" dirty="0"/>
              <a:t>HPC</a:t>
            </a:r>
            <a:r>
              <a:rPr lang="zh-TW" altLang="en-US" dirty="0"/>
              <a:t>），它允許不同的計算節點（或處理器）之間高效地傳遞數據，這樣可以實現大型並行應用程序的協同計算。</a:t>
            </a:r>
            <a:endParaRPr lang="en-US" altLang="zh-TW" dirty="0"/>
          </a:p>
          <a:p>
            <a:pPr marL="0" lvl="0" indent="0" algn="l" rtl="0">
              <a:spcBef>
                <a:spcPts val="0"/>
              </a:spcBef>
              <a:spcAft>
                <a:spcPts val="0"/>
              </a:spcAft>
              <a:buNone/>
            </a:pPr>
            <a:endParaRPr lang="en-US" dirty="0"/>
          </a:p>
          <a:p>
            <a:pPr marL="0" lvl="0" indent="0" algn="l" rtl="0">
              <a:spcBef>
                <a:spcPts val="0"/>
              </a:spcBef>
              <a:spcAft>
                <a:spcPts val="0"/>
              </a:spcAft>
              <a:buNone/>
            </a:pPr>
            <a:r>
              <a:rPr lang="en-US" altLang="zh-TW" dirty="0" err="1"/>
              <a:t>mpicxx</a:t>
            </a:r>
            <a:r>
              <a:rPr lang="zh-TW" altLang="en-US" dirty="0"/>
              <a:t>：這是一個 </a:t>
            </a:r>
            <a:r>
              <a:rPr lang="en-US" altLang="zh-TW" dirty="0"/>
              <a:t>MPI </a:t>
            </a:r>
            <a:r>
              <a:rPr lang="zh-TW" altLang="en-US" dirty="0"/>
              <a:t>編譯器命令，它實際上是調用了底層的 </a:t>
            </a:r>
            <a:r>
              <a:rPr lang="en-US" altLang="zh-TW" dirty="0"/>
              <a:t>C++ </a:t>
            </a:r>
            <a:r>
              <a:rPr lang="zh-TW" altLang="en-US" dirty="0"/>
              <a:t>編譯器（例如 </a:t>
            </a:r>
            <a:r>
              <a:rPr lang="en-US" altLang="zh-TW" dirty="0"/>
              <a:t>g++</a:t>
            </a:r>
            <a:r>
              <a:rPr lang="zh-TW" altLang="en-US" dirty="0"/>
              <a:t>），並且連接了 </a:t>
            </a:r>
            <a:r>
              <a:rPr lang="en-US" altLang="zh-TW" dirty="0"/>
              <a:t>MPI </a:t>
            </a:r>
            <a:r>
              <a:rPr lang="zh-TW" altLang="en-US" dirty="0"/>
              <a:t>庫。你可以使用它來編譯 </a:t>
            </a:r>
            <a:r>
              <a:rPr lang="en-US" altLang="zh-TW" dirty="0"/>
              <a:t>MPI </a:t>
            </a:r>
            <a:r>
              <a:rPr lang="zh-TW" altLang="en-US" dirty="0"/>
              <a:t>程序，這樣生成的二進制文件可以在 </a:t>
            </a:r>
            <a:r>
              <a:rPr lang="en-US" altLang="zh-TW" dirty="0"/>
              <a:t>MPI </a:t>
            </a:r>
            <a:r>
              <a:rPr lang="zh-TW" altLang="en-US"/>
              <a:t>支持的環境下運行。</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9341b24b3e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9341b24b3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ff6ee0f84b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ff6ee0f84b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91b94bf908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91b94bf908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94f1b9ac30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94f1b9ac30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94f1b9ac30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94f1b9ac30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91b94bf908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91b94bf90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91b94bf908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91b94bf908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ff6ee0f84b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ff6ee0f84b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91b94bf908_0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91b94bf908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4f1b9ac30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4f1b9ac30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94f1b9ac30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94f1b9ac3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94f1b9ac30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94f1b9ac30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2ff6ee0f84b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2ff6ee0f84b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ff6ee0f84b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ff6ee0f84b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ff6ee0f84b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ff6ee0f84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91b94bf908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91b94bf90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91b94bf908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91b94bf90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91b94bf908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91b94bf90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1b94bf908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91b94bf90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ff6ee0f84b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ff6ee0f84b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Font typeface="Proxima Nova"/>
              <a:buNone/>
              <a:defRPr sz="5200">
                <a:latin typeface="Proxima Nova"/>
                <a:ea typeface="Proxima Nova"/>
                <a:cs typeface="Proxima Nova"/>
                <a:sym typeface="Proxima Nova"/>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000"/>
              <a:buFont typeface="Proxima Nova"/>
              <a:buNone/>
              <a:defRPr sz="2000">
                <a:latin typeface="Proxima Nova"/>
                <a:ea typeface="Proxima Nova"/>
                <a:cs typeface="Proxima Nova"/>
                <a:sym typeface="Proxima Nova"/>
              </a:defRPr>
            </a:lvl1pPr>
            <a:lvl2pPr lvl="1" algn="ctr">
              <a:lnSpc>
                <a:spcPct val="100000"/>
              </a:lnSpc>
              <a:spcBef>
                <a:spcPts val="0"/>
              </a:spcBef>
              <a:spcAft>
                <a:spcPts val="0"/>
              </a:spcAft>
              <a:buSzPts val="2000"/>
              <a:buFont typeface="Proxima Nova"/>
              <a:buNone/>
              <a:defRPr sz="2000">
                <a:latin typeface="Proxima Nova"/>
                <a:ea typeface="Proxima Nova"/>
                <a:cs typeface="Proxima Nova"/>
                <a:sym typeface="Proxima Nova"/>
              </a:defRPr>
            </a:lvl2pPr>
            <a:lvl3pPr lvl="2" algn="ctr">
              <a:lnSpc>
                <a:spcPct val="100000"/>
              </a:lnSpc>
              <a:spcBef>
                <a:spcPts val="0"/>
              </a:spcBef>
              <a:spcAft>
                <a:spcPts val="0"/>
              </a:spcAft>
              <a:buSzPts val="2000"/>
              <a:buFont typeface="Proxima Nova"/>
              <a:buNone/>
              <a:defRPr sz="2000">
                <a:latin typeface="Proxima Nova"/>
                <a:ea typeface="Proxima Nova"/>
                <a:cs typeface="Proxima Nova"/>
                <a:sym typeface="Proxima Nova"/>
              </a:defRPr>
            </a:lvl3pPr>
            <a:lvl4pPr lvl="3" algn="ctr">
              <a:lnSpc>
                <a:spcPct val="100000"/>
              </a:lnSpc>
              <a:spcBef>
                <a:spcPts val="0"/>
              </a:spcBef>
              <a:spcAft>
                <a:spcPts val="0"/>
              </a:spcAft>
              <a:buSzPts val="2000"/>
              <a:buFont typeface="Proxima Nova"/>
              <a:buNone/>
              <a:defRPr sz="2000">
                <a:latin typeface="Proxima Nova"/>
                <a:ea typeface="Proxima Nova"/>
                <a:cs typeface="Proxima Nova"/>
                <a:sym typeface="Proxima Nova"/>
              </a:defRPr>
            </a:lvl4pPr>
            <a:lvl5pPr lvl="4" algn="ctr">
              <a:lnSpc>
                <a:spcPct val="100000"/>
              </a:lnSpc>
              <a:spcBef>
                <a:spcPts val="0"/>
              </a:spcBef>
              <a:spcAft>
                <a:spcPts val="0"/>
              </a:spcAft>
              <a:buSzPts val="2000"/>
              <a:buFont typeface="Proxima Nova"/>
              <a:buNone/>
              <a:defRPr sz="2000">
                <a:latin typeface="Proxima Nova"/>
                <a:ea typeface="Proxima Nova"/>
                <a:cs typeface="Proxima Nova"/>
                <a:sym typeface="Proxima Nova"/>
              </a:defRPr>
            </a:lvl5pPr>
            <a:lvl6pPr lvl="5" algn="ctr">
              <a:lnSpc>
                <a:spcPct val="100000"/>
              </a:lnSpc>
              <a:spcBef>
                <a:spcPts val="0"/>
              </a:spcBef>
              <a:spcAft>
                <a:spcPts val="0"/>
              </a:spcAft>
              <a:buSzPts val="2000"/>
              <a:buFont typeface="Proxima Nova"/>
              <a:buNone/>
              <a:defRPr sz="2000">
                <a:latin typeface="Proxima Nova"/>
                <a:ea typeface="Proxima Nova"/>
                <a:cs typeface="Proxima Nova"/>
                <a:sym typeface="Proxima Nova"/>
              </a:defRPr>
            </a:lvl6pPr>
            <a:lvl7pPr lvl="6" algn="ctr">
              <a:lnSpc>
                <a:spcPct val="100000"/>
              </a:lnSpc>
              <a:spcBef>
                <a:spcPts val="0"/>
              </a:spcBef>
              <a:spcAft>
                <a:spcPts val="0"/>
              </a:spcAft>
              <a:buSzPts val="2000"/>
              <a:buFont typeface="Proxima Nova"/>
              <a:buNone/>
              <a:defRPr sz="2000">
                <a:latin typeface="Proxima Nova"/>
                <a:ea typeface="Proxima Nova"/>
                <a:cs typeface="Proxima Nova"/>
                <a:sym typeface="Proxima Nova"/>
              </a:defRPr>
            </a:lvl7pPr>
            <a:lvl8pPr lvl="7" algn="ctr">
              <a:lnSpc>
                <a:spcPct val="100000"/>
              </a:lnSpc>
              <a:spcBef>
                <a:spcPts val="0"/>
              </a:spcBef>
              <a:spcAft>
                <a:spcPts val="0"/>
              </a:spcAft>
              <a:buSzPts val="2000"/>
              <a:buFont typeface="Proxima Nova"/>
              <a:buNone/>
              <a:defRPr sz="2000">
                <a:latin typeface="Proxima Nova"/>
                <a:ea typeface="Proxima Nova"/>
                <a:cs typeface="Proxima Nova"/>
                <a:sym typeface="Proxima Nova"/>
              </a:defRPr>
            </a:lvl8pPr>
            <a:lvl9pPr lvl="8" algn="ctr">
              <a:lnSpc>
                <a:spcPct val="100000"/>
              </a:lnSpc>
              <a:spcBef>
                <a:spcPts val="0"/>
              </a:spcBef>
              <a:spcAft>
                <a:spcPts val="0"/>
              </a:spcAft>
              <a:buSzPts val="2000"/>
              <a:buFont typeface="Proxima Nova"/>
              <a:buNone/>
              <a:defRPr sz="2000">
                <a:latin typeface="Proxima Nova"/>
                <a:ea typeface="Proxima Nova"/>
                <a:cs typeface="Proxima Nova"/>
                <a:sym typeface="Proxima Nova"/>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marL="914400" lvl="1" indent="-317500">
              <a:lnSpc>
                <a:spcPct val="115000"/>
              </a:lnSpc>
              <a:spcBef>
                <a:spcPts val="1600"/>
              </a:spcBef>
              <a:spcAft>
                <a:spcPts val="0"/>
              </a:spcAft>
              <a:buSzPts val="1400"/>
              <a:buFont typeface="Proxima Nova"/>
              <a:buChar char="○"/>
              <a:defRPr>
                <a:latin typeface="Proxima Nova"/>
                <a:ea typeface="Proxima Nova"/>
                <a:cs typeface="Proxima Nova"/>
                <a:sym typeface="Proxima Nova"/>
              </a:defRPr>
            </a:lvl2pPr>
            <a:lvl3pPr marL="1371600" lvl="2" indent="-31750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marL="1828800" lvl="3" indent="-317500">
              <a:lnSpc>
                <a:spcPct val="115000"/>
              </a:lnSpc>
              <a:spcBef>
                <a:spcPts val="1600"/>
              </a:spcBef>
              <a:spcAft>
                <a:spcPts val="0"/>
              </a:spcAft>
              <a:buSzPts val="1400"/>
              <a:buFont typeface="Proxima Nova"/>
              <a:buChar char="●"/>
              <a:defRPr>
                <a:latin typeface="Proxima Nova"/>
                <a:ea typeface="Proxima Nova"/>
                <a:cs typeface="Proxima Nova"/>
                <a:sym typeface="Proxima Nova"/>
              </a:defRPr>
            </a:lvl4pPr>
            <a:lvl5pPr marL="2286000" lvl="4" indent="-317500">
              <a:lnSpc>
                <a:spcPct val="115000"/>
              </a:lnSpc>
              <a:spcBef>
                <a:spcPts val="1600"/>
              </a:spcBef>
              <a:spcAft>
                <a:spcPts val="0"/>
              </a:spcAft>
              <a:buSzPts val="1400"/>
              <a:buFont typeface="Proxima Nova"/>
              <a:buChar char="○"/>
              <a:defRPr>
                <a:latin typeface="Proxima Nova"/>
                <a:ea typeface="Proxima Nova"/>
                <a:cs typeface="Proxima Nova"/>
                <a:sym typeface="Proxima Nova"/>
              </a:defRPr>
            </a:lvl5pPr>
            <a:lvl6pPr marL="2743200" lvl="5" indent="-317500">
              <a:lnSpc>
                <a:spcPct val="115000"/>
              </a:lnSpc>
              <a:spcBef>
                <a:spcPts val="1600"/>
              </a:spcBef>
              <a:spcAft>
                <a:spcPts val="0"/>
              </a:spcAft>
              <a:buSzPts val="1400"/>
              <a:buFont typeface="Proxima Nova"/>
              <a:buChar char="■"/>
              <a:defRPr>
                <a:latin typeface="Proxima Nova"/>
                <a:ea typeface="Proxima Nova"/>
                <a:cs typeface="Proxima Nova"/>
                <a:sym typeface="Proxima Nova"/>
              </a:defRPr>
            </a:lvl6pPr>
            <a:lvl7pPr marL="3200400" lvl="6" indent="-317500">
              <a:lnSpc>
                <a:spcPct val="115000"/>
              </a:lnSpc>
              <a:spcBef>
                <a:spcPts val="1600"/>
              </a:spcBef>
              <a:spcAft>
                <a:spcPts val="0"/>
              </a:spcAft>
              <a:buSzPts val="1400"/>
              <a:buFont typeface="Proxima Nova"/>
              <a:buChar char="●"/>
              <a:defRPr>
                <a:latin typeface="Proxima Nova"/>
                <a:ea typeface="Proxima Nova"/>
                <a:cs typeface="Proxima Nova"/>
                <a:sym typeface="Proxima Nova"/>
              </a:defRPr>
            </a:lvl7pPr>
            <a:lvl8pPr marL="3657600" lvl="7" indent="-317500">
              <a:lnSpc>
                <a:spcPct val="115000"/>
              </a:lnSpc>
              <a:spcBef>
                <a:spcPts val="1600"/>
              </a:spcBef>
              <a:spcAft>
                <a:spcPts val="0"/>
              </a:spcAft>
              <a:buSzPts val="1400"/>
              <a:buFont typeface="Proxima Nova"/>
              <a:buChar char="○"/>
              <a:defRPr>
                <a:latin typeface="Proxima Nova"/>
                <a:ea typeface="Proxima Nova"/>
                <a:cs typeface="Proxima Nova"/>
                <a:sym typeface="Proxima Nova"/>
              </a:defRPr>
            </a:lvl8pPr>
            <a:lvl9pPr marL="4114800" lvl="8" indent="-317500">
              <a:lnSpc>
                <a:spcPct val="115000"/>
              </a:lnSpc>
              <a:spcBef>
                <a:spcPts val="1600"/>
              </a:spcBef>
              <a:spcAft>
                <a:spcPts val="1600"/>
              </a:spcAft>
              <a:buSzPts val="1400"/>
              <a:buFont typeface="Proxima Nova"/>
              <a:buChar char="■"/>
              <a:defRPr>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apollo.cs.nthu.edu.tw/monitor"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apollo.cs.nthu.edu.tw/pp24/scoreboard/lab1/"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3" Type="http://schemas.openxmlformats.org/officeDocument/2006/relationships/hyperlink" Target="https://docs.google.com/document/d/16qnGbPf7GL4RDnJRGiUdoQDE36UgHpMs48mtxJZkAK0/edit?usp=sharing"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mobaxterm.mobatek.net/download-home-edition.html"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www.putty.org/"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sz="3300"/>
          </a:p>
          <a:p>
            <a:pPr marL="0" lvl="0" indent="0" algn="ctr" rtl="0">
              <a:spcBef>
                <a:spcPts val="0"/>
              </a:spcBef>
              <a:spcAft>
                <a:spcPts val="0"/>
              </a:spcAft>
              <a:buNone/>
            </a:pPr>
            <a:endParaRPr sz="3300"/>
          </a:p>
          <a:p>
            <a:pPr marL="0" lvl="0" indent="0" algn="ctr" rtl="0">
              <a:spcBef>
                <a:spcPts val="0"/>
              </a:spcBef>
              <a:spcAft>
                <a:spcPts val="0"/>
              </a:spcAft>
              <a:buNone/>
            </a:pPr>
            <a:r>
              <a:rPr lang="en" sz="3300"/>
              <a:t>Lab1</a:t>
            </a:r>
            <a:endParaRPr sz="3300"/>
          </a:p>
          <a:p>
            <a:pPr marL="0" lvl="0" indent="0" algn="ctr" rtl="0">
              <a:spcBef>
                <a:spcPts val="0"/>
              </a:spcBef>
              <a:spcAft>
                <a:spcPts val="0"/>
              </a:spcAft>
              <a:buNone/>
            </a:pPr>
            <a:r>
              <a:rPr lang="en" sz="3300"/>
              <a:t>Platform Introduction &amp; MPI</a:t>
            </a:r>
            <a:endParaRPr sz="330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Parallel Programming 2024</a:t>
            </a:r>
            <a:endParaRPr/>
          </a:p>
          <a:p>
            <a:pPr marL="0" lvl="0" indent="0" algn="ctr" rtl="0">
              <a:spcBef>
                <a:spcPts val="0"/>
              </a:spcBef>
              <a:spcAft>
                <a:spcPts val="0"/>
              </a:spcAft>
              <a:buNone/>
            </a:pPr>
            <a:r>
              <a:rPr lang="en"/>
              <a:t>2024/09/12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Slurm Workload Manager</a:t>
            </a:r>
            <a:endParaRPr/>
          </a:p>
        </p:txBody>
      </p:sp>
      <p:sp>
        <p:nvSpPr>
          <p:cNvPr id="109" name="Google Shape;109;p22"/>
          <p:cNvSpPr txBox="1">
            <a:spLocks noGrp="1"/>
          </p:cNvSpPr>
          <p:nvPr>
            <p:ph type="body" idx="1"/>
          </p:nvPr>
        </p:nvSpPr>
        <p:spPr>
          <a:xfrm>
            <a:off x="311700" y="1152475"/>
            <a:ext cx="8660400" cy="31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On a cluster system, there are multiple users and multiple nodes. Slurm schedules jobs submitted by users across different nodes, so that the same resource is not used by two jobs at the same time (to ensure accuracy of performance-critical experiments), and also increases the utilization of the cluster.</a:t>
            </a:r>
            <a:br>
              <a:rPr lang="en" dirty="0"/>
            </a:br>
            <a:endParaRPr dirty="0"/>
          </a:p>
          <a:p>
            <a:pPr marL="457200" lvl="0" indent="-330200" algn="l" rtl="0">
              <a:spcBef>
                <a:spcPts val="1600"/>
              </a:spcBef>
              <a:spcAft>
                <a:spcPts val="0"/>
              </a:spcAft>
              <a:buSzPts val="1600"/>
              <a:buChar char="●"/>
            </a:pPr>
            <a:r>
              <a:rPr lang="en" sz="1600" dirty="0"/>
              <a:t>Note: Slurm prefers the following jobs:</a:t>
            </a:r>
            <a:endParaRPr sz="1600" dirty="0"/>
          </a:p>
          <a:p>
            <a:pPr marL="685800" lvl="1" indent="-317500" algn="l" rtl="0">
              <a:spcBef>
                <a:spcPts val="0"/>
              </a:spcBef>
              <a:spcAft>
                <a:spcPts val="0"/>
              </a:spcAft>
              <a:buSzPts val="1400"/>
              <a:buChar char="○"/>
            </a:pPr>
            <a:r>
              <a:rPr lang="en" dirty="0"/>
              <a:t>short jobs (you can set time limit)</a:t>
            </a:r>
            <a:endParaRPr dirty="0"/>
          </a:p>
          <a:p>
            <a:pPr marL="685800" lvl="1" indent="-317500" algn="l" rtl="0">
              <a:spcBef>
                <a:spcPts val="0"/>
              </a:spcBef>
              <a:spcAft>
                <a:spcPts val="0"/>
              </a:spcAft>
              <a:buSzPts val="1400"/>
              <a:buChar char="○"/>
            </a:pPr>
            <a:r>
              <a:rPr lang="en" dirty="0"/>
              <a:t>less resource demanding jobs</a:t>
            </a:r>
            <a:endParaRPr dirty="0"/>
          </a:p>
          <a:p>
            <a:pPr marL="685800" lvl="1" indent="-317500" algn="l" rtl="0">
              <a:spcBef>
                <a:spcPts val="0"/>
              </a:spcBef>
              <a:spcAft>
                <a:spcPts val="0"/>
              </a:spcAft>
              <a:buSzPts val="1400"/>
              <a:buChar char="○"/>
            </a:pPr>
            <a:r>
              <a:rPr lang="en" dirty="0"/>
              <a:t>jobs queued for a long time</a:t>
            </a:r>
            <a:endParaRPr dirty="0"/>
          </a:p>
          <a:p>
            <a:pPr marL="685800" lvl="1" indent="-317500" algn="l" rtl="0">
              <a:spcBef>
                <a:spcPts val="0"/>
              </a:spcBef>
              <a:spcAft>
                <a:spcPts val="0"/>
              </a:spcAft>
              <a:buSzPts val="1400"/>
              <a:buChar char="○"/>
            </a:pPr>
            <a:r>
              <a:rPr lang="en" dirty="0"/>
              <a:t>users that haven't run a lot of jobs recently</a:t>
            </a:r>
            <a:endParaRPr dirty="0"/>
          </a:p>
          <a:p>
            <a:pPr marL="0" lvl="0" indent="0" algn="l" rtl="0">
              <a:spcBef>
                <a:spcPts val="1600"/>
              </a:spcBef>
              <a:spcAft>
                <a:spcPts val="1600"/>
              </a:spcAft>
              <a:buNone/>
            </a:pPr>
            <a:endParaRPr dirty="0"/>
          </a:p>
        </p:txBody>
      </p:sp>
      <p:pic>
        <p:nvPicPr>
          <p:cNvPr id="110" name="Google Shape;110;p22"/>
          <p:cNvPicPr preferRelativeResize="0"/>
          <p:nvPr/>
        </p:nvPicPr>
        <p:blipFill>
          <a:blip r:embed="rId3">
            <a:alphaModFix/>
          </a:blip>
          <a:stretch>
            <a:fillRect/>
          </a:stretch>
        </p:blipFill>
        <p:spPr>
          <a:xfrm>
            <a:off x="4628851" y="2571750"/>
            <a:ext cx="4163275" cy="24924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Slurm Workload Manager</a:t>
            </a:r>
            <a:endParaRPr/>
          </a:p>
          <a:p>
            <a:pPr marL="0" lvl="0" indent="0" algn="l" rtl="0">
              <a:spcBef>
                <a:spcPts val="0"/>
              </a:spcBef>
              <a:spcAft>
                <a:spcPts val="0"/>
              </a:spcAft>
              <a:buClr>
                <a:schemeClr val="dk1"/>
              </a:buClr>
              <a:buSzPts val="1100"/>
              <a:buFont typeface="Arial"/>
              <a:buNone/>
            </a:pPr>
            <a:endParaRPr/>
          </a:p>
        </p:txBody>
      </p:sp>
      <p:sp>
        <p:nvSpPr>
          <p:cNvPr id="116" name="Google Shape;116;p23"/>
          <p:cNvSpPr txBox="1">
            <a:spLocks noGrp="1"/>
          </p:cNvSpPr>
          <p:nvPr>
            <p:ph type="body" idx="1"/>
          </p:nvPr>
        </p:nvSpPr>
        <p:spPr>
          <a:xfrm>
            <a:off x="311700" y="1152475"/>
            <a:ext cx="8520600" cy="2555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Show partition information</a:t>
            </a:r>
            <a:endParaRPr/>
          </a:p>
          <a:p>
            <a:pPr marL="914400" lvl="1" indent="-336550" algn="l" rtl="0">
              <a:spcBef>
                <a:spcPts val="0"/>
              </a:spcBef>
              <a:spcAft>
                <a:spcPts val="0"/>
              </a:spcAft>
              <a:buSzPts val="1700"/>
              <a:buFont typeface="Source Code Pro"/>
              <a:buChar char="○"/>
            </a:pPr>
            <a:r>
              <a:rPr lang="en" sz="1700" b="1">
                <a:latin typeface="Source Code Pro"/>
                <a:ea typeface="Source Code Pro"/>
                <a:cs typeface="Source Code Pro"/>
                <a:sym typeface="Source Code Pro"/>
              </a:rPr>
              <a:t>sinfo</a:t>
            </a:r>
            <a:endParaRPr sz="1700" b="1">
              <a:latin typeface="Source Code Pro"/>
              <a:ea typeface="Source Code Pro"/>
              <a:cs typeface="Source Code Pro"/>
              <a:sym typeface="Source Code Pro"/>
            </a:endParaRPr>
          </a:p>
          <a:p>
            <a:pPr marL="1371600" lvl="2" indent="-317500" algn="l" rtl="0">
              <a:spcBef>
                <a:spcPts val="0"/>
              </a:spcBef>
              <a:spcAft>
                <a:spcPts val="0"/>
              </a:spcAft>
              <a:buSzPts val="1400"/>
              <a:buChar char="■"/>
            </a:pPr>
            <a:r>
              <a:rPr lang="en"/>
              <a:t>Displays the information about Slurm nodes and partitions, providing an overview of the cluster's status.</a:t>
            </a:r>
            <a:endParaRPr/>
          </a:p>
          <a:p>
            <a:pPr marL="1371600" lvl="2" indent="-317500" algn="l" rtl="0">
              <a:spcBef>
                <a:spcPts val="0"/>
              </a:spcBef>
              <a:spcAft>
                <a:spcPts val="0"/>
              </a:spcAft>
              <a:buSzPts val="1400"/>
              <a:buChar char="■"/>
            </a:pPr>
            <a:r>
              <a:rPr lang="en"/>
              <a:t>We have only one partition, which is the CPU partition</a:t>
            </a:r>
            <a:endParaRPr/>
          </a:p>
          <a:p>
            <a:pPr marL="1828800" lvl="3" indent="-317500" algn="l" rtl="0">
              <a:spcBef>
                <a:spcPts val="0"/>
              </a:spcBef>
              <a:spcAft>
                <a:spcPts val="0"/>
              </a:spcAft>
              <a:buSzPts val="1400"/>
              <a:buChar char="●"/>
            </a:pPr>
            <a:r>
              <a:rPr lang="en"/>
              <a:t>idle: The nodes are not allocated</a:t>
            </a:r>
            <a:endParaRPr/>
          </a:p>
          <a:p>
            <a:pPr marL="1828800" lvl="3" indent="-317500" algn="l" rtl="0">
              <a:spcBef>
                <a:spcPts val="0"/>
              </a:spcBef>
              <a:spcAft>
                <a:spcPts val="0"/>
              </a:spcAft>
              <a:buSzPts val="1400"/>
              <a:buChar char="●"/>
            </a:pPr>
            <a:r>
              <a:rPr lang="en"/>
              <a:t>alloc: The nodes are fully allocated</a:t>
            </a:r>
            <a:endParaRPr/>
          </a:p>
          <a:p>
            <a:pPr marL="1828800" lvl="3" indent="-317500" algn="l" rtl="0">
              <a:spcBef>
                <a:spcPts val="0"/>
              </a:spcBef>
              <a:spcAft>
                <a:spcPts val="0"/>
              </a:spcAft>
              <a:buSzPts val="1400"/>
              <a:buChar char="●"/>
            </a:pPr>
            <a:r>
              <a:rPr lang="en"/>
              <a:t>mix: The nodes are partially allocated</a:t>
            </a:r>
            <a:endParaRPr/>
          </a:p>
          <a:p>
            <a:pPr marL="1828800" lvl="3" indent="-317500" algn="l" rtl="0">
              <a:spcBef>
                <a:spcPts val="0"/>
              </a:spcBef>
              <a:spcAft>
                <a:spcPts val="0"/>
              </a:spcAft>
              <a:buSzPts val="1400"/>
              <a:buChar char="●"/>
            </a:pPr>
            <a:r>
              <a:rPr lang="en"/>
              <a:t>down / drain: The nodes are out of service (we will fix them ASAP!)</a:t>
            </a:r>
            <a:endParaRPr/>
          </a:p>
        </p:txBody>
      </p:sp>
      <p:pic>
        <p:nvPicPr>
          <p:cNvPr id="117" name="Google Shape;117;p23"/>
          <p:cNvPicPr preferRelativeResize="0"/>
          <p:nvPr/>
        </p:nvPicPr>
        <p:blipFill>
          <a:blip r:embed="rId3">
            <a:alphaModFix/>
          </a:blip>
          <a:stretch>
            <a:fillRect/>
          </a:stretch>
        </p:blipFill>
        <p:spPr>
          <a:xfrm>
            <a:off x="758300" y="3625500"/>
            <a:ext cx="7437950" cy="1360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Slurm Workload Manager</a:t>
            </a:r>
            <a:endParaRPr/>
          </a:p>
        </p:txBody>
      </p:sp>
      <p:sp>
        <p:nvSpPr>
          <p:cNvPr id="123" name="Google Shape;123;p24"/>
          <p:cNvSpPr txBox="1">
            <a:spLocks noGrp="1"/>
          </p:cNvSpPr>
          <p:nvPr>
            <p:ph type="body" idx="1"/>
          </p:nvPr>
        </p:nvSpPr>
        <p:spPr>
          <a:xfrm>
            <a:off x="311700" y="1152475"/>
            <a:ext cx="8520600" cy="3890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Interactive Job submission</a:t>
            </a:r>
            <a:endParaRPr/>
          </a:p>
          <a:p>
            <a:pPr marL="914400" lvl="1" indent="-336550" algn="l" rtl="0">
              <a:spcBef>
                <a:spcPts val="0"/>
              </a:spcBef>
              <a:spcAft>
                <a:spcPts val="0"/>
              </a:spcAft>
              <a:buSzPts val="1700"/>
              <a:buFont typeface="Source Code Pro"/>
              <a:buChar char="○"/>
            </a:pPr>
            <a:r>
              <a:rPr lang="en" sz="1700" b="1">
                <a:latin typeface="Source Code Pro"/>
                <a:ea typeface="Source Code Pro"/>
                <a:cs typeface="Source Code Pro"/>
                <a:sym typeface="Source Code Pro"/>
              </a:rPr>
              <a:t>srun [options] ./executable [args] </a:t>
            </a:r>
            <a:endParaRPr sz="1700" b="1">
              <a:latin typeface="Source Code Pro"/>
              <a:ea typeface="Source Code Pro"/>
              <a:cs typeface="Source Code Pro"/>
              <a:sym typeface="Source Code Pro"/>
            </a:endParaRPr>
          </a:p>
          <a:p>
            <a:pPr marL="1143000" lvl="2" indent="-336550" algn="l" rtl="0">
              <a:spcBef>
                <a:spcPts val="0"/>
              </a:spcBef>
              <a:spcAft>
                <a:spcPts val="0"/>
              </a:spcAft>
              <a:buSzPts val="1700"/>
              <a:buChar char="■"/>
            </a:pPr>
            <a:r>
              <a:rPr lang="en" sz="1700"/>
              <a:t>Options:</a:t>
            </a:r>
            <a:endParaRPr sz="1700"/>
          </a:p>
          <a:p>
            <a:pPr marL="1200150" lvl="3" indent="-330200" algn="l" rtl="0">
              <a:spcBef>
                <a:spcPts val="0"/>
              </a:spcBef>
              <a:spcAft>
                <a:spcPts val="0"/>
              </a:spcAft>
              <a:buClr>
                <a:schemeClr val="dk1"/>
              </a:buClr>
              <a:buSzPts val="1600"/>
              <a:buChar char="●"/>
            </a:pPr>
            <a:r>
              <a:rPr lang="en" sz="1600">
                <a:solidFill>
                  <a:schemeClr val="dk1"/>
                </a:solidFill>
                <a:highlight>
                  <a:srgbClr val="CCCCCC"/>
                </a:highlight>
                <a:latin typeface="Consolas"/>
                <a:ea typeface="Consolas"/>
                <a:cs typeface="Consolas"/>
                <a:sym typeface="Consolas"/>
              </a:rPr>
              <a:t>-N NODES</a:t>
            </a:r>
            <a:r>
              <a:rPr lang="en" sz="1600">
                <a:solidFill>
                  <a:schemeClr val="dk1"/>
                </a:solidFill>
              </a:rPr>
              <a:t>: The the </a:t>
            </a:r>
            <a:r>
              <a:rPr lang="en" sz="1600">
                <a:solidFill>
                  <a:srgbClr val="E69138"/>
                </a:solidFill>
              </a:rPr>
              <a:t>minimum number of nodes</a:t>
            </a:r>
            <a:r>
              <a:rPr lang="en" sz="1600">
                <a:solidFill>
                  <a:schemeClr val="dk1"/>
                </a:solidFill>
              </a:rPr>
              <a:t> to run the job</a:t>
            </a:r>
            <a:endParaRPr sz="1600">
              <a:solidFill>
                <a:schemeClr val="dk1"/>
              </a:solidFill>
            </a:endParaRPr>
          </a:p>
          <a:p>
            <a:pPr marL="1200150" lvl="3" indent="-330200" algn="l" rtl="0">
              <a:spcBef>
                <a:spcPts val="0"/>
              </a:spcBef>
              <a:spcAft>
                <a:spcPts val="0"/>
              </a:spcAft>
              <a:buClr>
                <a:schemeClr val="dk1"/>
              </a:buClr>
              <a:buSzPts val="1600"/>
              <a:buChar char="●"/>
            </a:pPr>
            <a:r>
              <a:rPr lang="en" sz="1600">
                <a:solidFill>
                  <a:schemeClr val="dk1"/>
                </a:solidFill>
                <a:highlight>
                  <a:srgbClr val="CCCCCC"/>
                </a:highlight>
                <a:latin typeface="Consolas"/>
                <a:ea typeface="Consolas"/>
                <a:cs typeface="Consolas"/>
                <a:sym typeface="Consolas"/>
              </a:rPr>
              <a:t>-n PROCESSES</a:t>
            </a:r>
            <a:r>
              <a:rPr lang="en" sz="1600">
                <a:solidFill>
                  <a:schemeClr val="dk1"/>
                </a:solidFill>
              </a:rPr>
              <a:t>: The number of </a:t>
            </a:r>
            <a:r>
              <a:rPr lang="en" sz="1600">
                <a:solidFill>
                  <a:srgbClr val="E69138"/>
                </a:solidFill>
              </a:rPr>
              <a:t>total process</a:t>
            </a:r>
            <a:r>
              <a:rPr lang="en" sz="1600">
                <a:solidFill>
                  <a:schemeClr val="dk1"/>
                </a:solidFill>
              </a:rPr>
              <a:t> to launch</a:t>
            </a:r>
            <a:endParaRPr sz="1600">
              <a:solidFill>
                <a:schemeClr val="dk1"/>
              </a:solidFill>
            </a:endParaRPr>
          </a:p>
          <a:p>
            <a:pPr marL="1200150" lvl="3" indent="-330200" algn="l" rtl="0">
              <a:spcBef>
                <a:spcPts val="0"/>
              </a:spcBef>
              <a:spcAft>
                <a:spcPts val="0"/>
              </a:spcAft>
              <a:buClr>
                <a:schemeClr val="dk1"/>
              </a:buClr>
              <a:buSzPts val="1600"/>
              <a:buChar char="●"/>
            </a:pPr>
            <a:r>
              <a:rPr lang="en" sz="1600">
                <a:solidFill>
                  <a:schemeClr val="dk1"/>
                </a:solidFill>
                <a:highlight>
                  <a:srgbClr val="CCCCCC"/>
                </a:highlight>
                <a:latin typeface="Consolas"/>
                <a:ea typeface="Consolas"/>
                <a:cs typeface="Consolas"/>
                <a:sym typeface="Consolas"/>
              </a:rPr>
              <a:t>-c CPUS</a:t>
            </a:r>
            <a:r>
              <a:rPr lang="en" sz="1600">
                <a:solidFill>
                  <a:schemeClr val="dk1"/>
                </a:solidFill>
              </a:rPr>
              <a:t>: The number of cpus available to </a:t>
            </a:r>
            <a:r>
              <a:rPr lang="en" sz="1600">
                <a:solidFill>
                  <a:srgbClr val="E69138"/>
                </a:solidFill>
              </a:rPr>
              <a:t>each process</a:t>
            </a:r>
            <a:r>
              <a:rPr lang="en" sz="1600">
                <a:solidFill>
                  <a:schemeClr val="dk1"/>
                </a:solidFill>
              </a:rPr>
              <a:t> </a:t>
            </a:r>
            <a:r>
              <a:rPr lang="en" sz="1300">
                <a:solidFill>
                  <a:schemeClr val="dk1"/>
                </a:solidFill>
              </a:rPr>
              <a:t>(i.e. threads per process)</a:t>
            </a:r>
            <a:endParaRPr sz="1300">
              <a:solidFill>
                <a:schemeClr val="dk1"/>
              </a:solidFill>
            </a:endParaRPr>
          </a:p>
          <a:p>
            <a:pPr marL="1200150" lvl="3" indent="-330200" algn="l" rtl="0">
              <a:spcBef>
                <a:spcPts val="0"/>
              </a:spcBef>
              <a:spcAft>
                <a:spcPts val="0"/>
              </a:spcAft>
              <a:buClr>
                <a:schemeClr val="dk1"/>
              </a:buClr>
              <a:buSzPts val="1600"/>
              <a:buChar char="●"/>
            </a:pPr>
            <a:r>
              <a:rPr lang="en" sz="1600">
                <a:solidFill>
                  <a:schemeClr val="dk1"/>
                </a:solidFill>
                <a:highlight>
                  <a:srgbClr val="CCCCCC"/>
                </a:highlight>
                <a:latin typeface="Consolas"/>
                <a:ea typeface="Consolas"/>
                <a:cs typeface="Consolas"/>
                <a:sym typeface="Consolas"/>
              </a:rPr>
              <a:t>-t TIME</a:t>
            </a:r>
            <a:r>
              <a:rPr lang="en" sz="1600">
                <a:solidFill>
                  <a:schemeClr val="dk1"/>
                </a:solidFill>
              </a:rPr>
              <a:t>: The time limit in "minutes" or "minutes:seconds"</a:t>
            </a:r>
            <a:endParaRPr sz="1600">
              <a:solidFill>
                <a:schemeClr val="dk1"/>
              </a:solidFill>
            </a:endParaRPr>
          </a:p>
          <a:p>
            <a:pPr marL="1200150" lvl="3" indent="-330200" algn="l" rtl="0">
              <a:spcBef>
                <a:spcPts val="0"/>
              </a:spcBef>
              <a:spcAft>
                <a:spcPts val="0"/>
              </a:spcAft>
              <a:buClr>
                <a:schemeClr val="dk1"/>
              </a:buClr>
              <a:buSzPts val="1600"/>
              <a:buChar char="●"/>
            </a:pPr>
            <a:r>
              <a:rPr lang="en" sz="1600">
                <a:solidFill>
                  <a:schemeClr val="dk1"/>
                </a:solidFill>
                <a:highlight>
                  <a:srgbClr val="CCCCCC"/>
                </a:highlight>
                <a:latin typeface="Consolas"/>
                <a:ea typeface="Consolas"/>
                <a:cs typeface="Consolas"/>
                <a:sym typeface="Consolas"/>
              </a:rPr>
              <a:t>-J NAME</a:t>
            </a:r>
            <a:r>
              <a:rPr lang="en" sz="1600">
                <a:solidFill>
                  <a:schemeClr val="dk1"/>
                </a:solidFill>
              </a:rPr>
              <a:t>: The name of the job. Will be displayed on squeue.</a:t>
            </a:r>
            <a:br>
              <a:rPr lang="en" sz="1600">
                <a:solidFill>
                  <a:schemeClr val="dk1"/>
                </a:solidFill>
              </a:rPr>
            </a:br>
            <a:endParaRPr sz="1600">
              <a:solidFill>
                <a:schemeClr val="dk1"/>
              </a:solidFill>
            </a:endParaRPr>
          </a:p>
          <a:p>
            <a:pPr marL="914400" lvl="1" indent="-330200" algn="l" rtl="0">
              <a:spcBef>
                <a:spcPts val="0"/>
              </a:spcBef>
              <a:spcAft>
                <a:spcPts val="0"/>
              </a:spcAft>
              <a:buClr>
                <a:schemeClr val="dk1"/>
              </a:buClr>
              <a:buSzPts val="1600"/>
              <a:buChar char="○"/>
            </a:pPr>
            <a:r>
              <a:rPr lang="en" sz="1700" b="1">
                <a:solidFill>
                  <a:schemeClr val="dk1"/>
                </a:solidFill>
                <a:latin typeface="Source Code Pro"/>
                <a:ea typeface="Source Code Pro"/>
                <a:cs typeface="Source Code Pro"/>
                <a:sym typeface="Source Code Pro"/>
              </a:rPr>
              <a:t>srun -N 2 -n 8 -c 2 ./hello_world</a:t>
            </a:r>
            <a:endParaRPr sz="1700" b="1">
              <a:solidFill>
                <a:schemeClr val="dk1"/>
              </a:solidFill>
              <a:latin typeface="Source Code Pro"/>
              <a:ea typeface="Source Code Pro"/>
              <a:cs typeface="Source Code Pro"/>
              <a:sym typeface="Source Code Pro"/>
            </a:endParaRPr>
          </a:p>
          <a:p>
            <a:pPr marL="1371600" lvl="2" indent="-336550" algn="l" rtl="0">
              <a:spcBef>
                <a:spcPts val="0"/>
              </a:spcBef>
              <a:spcAft>
                <a:spcPts val="0"/>
              </a:spcAft>
              <a:buClr>
                <a:schemeClr val="dk1"/>
              </a:buClr>
              <a:buSzPts val="1700"/>
              <a:buChar char="■"/>
            </a:pPr>
            <a:r>
              <a:rPr lang="en" sz="1700">
                <a:solidFill>
                  <a:schemeClr val="dk1"/>
                </a:solidFill>
              </a:rPr>
              <a:t>Runs a total of 8 processes, each using 2 CPUs, on at least 2 nodes</a:t>
            </a:r>
            <a:endParaRPr sz="1700">
              <a:solidFill>
                <a:schemeClr val="dk1"/>
              </a:solidFill>
            </a:endParaRPr>
          </a:p>
          <a:p>
            <a:pPr marL="1828800" lvl="3" indent="-336550" algn="l" rtl="0">
              <a:spcBef>
                <a:spcPts val="0"/>
              </a:spcBef>
              <a:spcAft>
                <a:spcPts val="0"/>
              </a:spcAft>
              <a:buClr>
                <a:schemeClr val="dk1"/>
              </a:buClr>
              <a:buSzPts val="1700"/>
              <a:buChar char="●"/>
            </a:pPr>
            <a:r>
              <a:rPr lang="en" sz="1700">
                <a:solidFill>
                  <a:schemeClr val="dk1"/>
                </a:solidFill>
              </a:rPr>
              <a:t>6 processes * 2 cpus on 1st node (CPU Allocation: 12/12)</a:t>
            </a:r>
            <a:endParaRPr sz="1700">
              <a:solidFill>
                <a:schemeClr val="dk1"/>
              </a:solidFill>
            </a:endParaRPr>
          </a:p>
          <a:p>
            <a:pPr marL="1828800" lvl="3" indent="-336550" algn="l" rtl="0">
              <a:spcBef>
                <a:spcPts val="0"/>
              </a:spcBef>
              <a:spcAft>
                <a:spcPts val="0"/>
              </a:spcAft>
              <a:buClr>
                <a:schemeClr val="dk1"/>
              </a:buClr>
              <a:buSzPts val="1700"/>
              <a:buChar char="●"/>
            </a:pPr>
            <a:r>
              <a:rPr lang="en" sz="1700">
                <a:solidFill>
                  <a:schemeClr val="dk1"/>
                </a:solidFill>
              </a:rPr>
              <a:t>2 processes * 2 cpus on 2nd node (CPU Allocation: 4/12)</a:t>
            </a:r>
            <a:endParaRPr sz="17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Slurm Workload Manager</a:t>
            </a:r>
            <a:endParaRPr/>
          </a:p>
        </p:txBody>
      </p:sp>
      <p:sp>
        <p:nvSpPr>
          <p:cNvPr id="129" name="Google Shape;129;p25"/>
          <p:cNvSpPr txBox="1">
            <a:spLocks noGrp="1"/>
          </p:cNvSpPr>
          <p:nvPr>
            <p:ph type="body" idx="1"/>
          </p:nvPr>
        </p:nvSpPr>
        <p:spPr>
          <a:xfrm>
            <a:off x="311700" y="1152475"/>
            <a:ext cx="8520600" cy="925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Batch Job submission</a:t>
            </a:r>
            <a:endParaRPr/>
          </a:p>
          <a:p>
            <a:pPr marL="914400" lvl="1" indent="-336550" algn="l" rtl="0">
              <a:spcBef>
                <a:spcPts val="0"/>
              </a:spcBef>
              <a:spcAft>
                <a:spcPts val="0"/>
              </a:spcAft>
              <a:buSzPts val="1700"/>
              <a:buFont typeface="Source Code Pro"/>
              <a:buChar char="○"/>
            </a:pPr>
            <a:r>
              <a:rPr lang="en" sz="1700" b="1">
                <a:latin typeface="Source Code Pro"/>
                <a:ea typeface="Source Code Pro"/>
                <a:cs typeface="Source Code Pro"/>
                <a:sym typeface="Source Code Pro"/>
              </a:rPr>
              <a:t>sbatch script.sh</a:t>
            </a:r>
            <a:endParaRPr sz="1700" b="1">
              <a:latin typeface="Source Code Pro"/>
              <a:ea typeface="Source Code Pro"/>
              <a:cs typeface="Source Code Pro"/>
              <a:sym typeface="Source Code Pro"/>
            </a:endParaRPr>
          </a:p>
        </p:txBody>
      </p:sp>
      <p:grpSp>
        <p:nvGrpSpPr>
          <p:cNvPr id="130" name="Google Shape;130;p25"/>
          <p:cNvGrpSpPr/>
          <p:nvPr/>
        </p:nvGrpSpPr>
        <p:grpSpPr>
          <a:xfrm>
            <a:off x="2722950" y="2011982"/>
            <a:ext cx="3698100" cy="2554373"/>
            <a:chOff x="380450" y="1234615"/>
            <a:chExt cx="3698100" cy="2439474"/>
          </a:xfrm>
        </p:grpSpPr>
        <p:sp>
          <p:nvSpPr>
            <p:cNvPr id="131" name="Google Shape;131;p25"/>
            <p:cNvSpPr/>
            <p:nvPr/>
          </p:nvSpPr>
          <p:spPr>
            <a:xfrm>
              <a:off x="380450" y="1676089"/>
              <a:ext cx="3698100" cy="1998000"/>
            </a:xfrm>
            <a:prstGeom prst="round2SameRect">
              <a:avLst>
                <a:gd name="adj1" fmla="val 0"/>
                <a:gd name="adj2" fmla="val 4404"/>
              </a:avLst>
            </a:prstGeom>
            <a:solidFill>
              <a:srgbClr val="212121"/>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r>
                <a:rPr lang="en" sz="1350">
                  <a:solidFill>
                    <a:srgbClr val="6A9955"/>
                  </a:solidFill>
                  <a:highlight>
                    <a:srgbClr val="1F1F1F"/>
                  </a:highlight>
                  <a:latin typeface="Source Code Pro"/>
                  <a:ea typeface="Source Code Pro"/>
                  <a:cs typeface="Source Code Pro"/>
                  <a:sym typeface="Source Code Pro"/>
                </a:rPr>
                <a:t>#!/bin/bash</a:t>
              </a:r>
              <a:endParaRPr sz="1350">
                <a:solidFill>
                  <a:srgbClr val="6A9955"/>
                </a:solidFill>
                <a:highlight>
                  <a:srgbClr val="1F1F1F"/>
                </a:highlight>
                <a:latin typeface="Source Code Pro"/>
                <a:ea typeface="Source Code Pro"/>
                <a:cs typeface="Source Code Pro"/>
                <a:sym typeface="Source Code Pro"/>
              </a:endParaRPr>
            </a:p>
            <a:p>
              <a:pPr marL="0" lvl="0" indent="0" algn="l" rtl="0">
                <a:lnSpc>
                  <a:spcPct val="135714"/>
                </a:lnSpc>
                <a:spcBef>
                  <a:spcPts val="0"/>
                </a:spcBef>
                <a:spcAft>
                  <a:spcPts val="0"/>
                </a:spcAft>
                <a:buClr>
                  <a:schemeClr val="dk1"/>
                </a:buClr>
                <a:buSzPts val="1100"/>
                <a:buFont typeface="Arial"/>
                <a:buNone/>
              </a:pPr>
              <a:r>
                <a:rPr lang="en" sz="1350">
                  <a:solidFill>
                    <a:srgbClr val="6A9955"/>
                  </a:solidFill>
                  <a:highlight>
                    <a:srgbClr val="1F1F1F"/>
                  </a:highlight>
                  <a:latin typeface="Source Code Pro"/>
                  <a:ea typeface="Source Code Pro"/>
                  <a:cs typeface="Source Code Pro"/>
                  <a:sym typeface="Source Code Pro"/>
                </a:rPr>
                <a:t>#SBATCH -J BatchRun</a:t>
              </a:r>
              <a:endParaRPr sz="1350">
                <a:solidFill>
                  <a:srgbClr val="6A9955"/>
                </a:solidFill>
                <a:highlight>
                  <a:srgbClr val="1F1F1F"/>
                </a:highlight>
                <a:latin typeface="Source Code Pro"/>
                <a:ea typeface="Source Code Pro"/>
                <a:cs typeface="Source Code Pro"/>
                <a:sym typeface="Source Code Pro"/>
              </a:endParaRPr>
            </a:p>
            <a:p>
              <a:pPr marL="0" lvl="0" indent="0" algn="l" rtl="0">
                <a:lnSpc>
                  <a:spcPct val="135714"/>
                </a:lnSpc>
                <a:spcBef>
                  <a:spcPts val="0"/>
                </a:spcBef>
                <a:spcAft>
                  <a:spcPts val="0"/>
                </a:spcAft>
                <a:buClr>
                  <a:schemeClr val="dk1"/>
                </a:buClr>
                <a:buSzPts val="1100"/>
                <a:buFont typeface="Arial"/>
                <a:buNone/>
              </a:pPr>
              <a:r>
                <a:rPr lang="en" sz="1350">
                  <a:solidFill>
                    <a:srgbClr val="6A9955"/>
                  </a:solidFill>
                  <a:highlight>
                    <a:srgbClr val="1F1F1F"/>
                  </a:highlight>
                  <a:latin typeface="Source Code Pro"/>
                  <a:ea typeface="Source Code Pro"/>
                  <a:cs typeface="Source Code Pro"/>
                  <a:sym typeface="Source Code Pro"/>
                </a:rPr>
                <a:t>#SBATCH -N 2</a:t>
              </a:r>
              <a:endParaRPr sz="1350">
                <a:solidFill>
                  <a:srgbClr val="6A9955"/>
                </a:solidFill>
                <a:highlight>
                  <a:srgbClr val="1F1F1F"/>
                </a:highlight>
                <a:latin typeface="Source Code Pro"/>
                <a:ea typeface="Source Code Pro"/>
                <a:cs typeface="Source Code Pro"/>
                <a:sym typeface="Source Code Pro"/>
              </a:endParaRPr>
            </a:p>
            <a:p>
              <a:pPr marL="0" lvl="0" indent="0" algn="l" rtl="0">
                <a:lnSpc>
                  <a:spcPct val="135714"/>
                </a:lnSpc>
                <a:spcBef>
                  <a:spcPts val="0"/>
                </a:spcBef>
                <a:spcAft>
                  <a:spcPts val="0"/>
                </a:spcAft>
                <a:buClr>
                  <a:schemeClr val="dk1"/>
                </a:buClr>
                <a:buSzPts val="1100"/>
                <a:buFont typeface="Arial"/>
                <a:buNone/>
              </a:pPr>
              <a:r>
                <a:rPr lang="en" sz="1350">
                  <a:solidFill>
                    <a:srgbClr val="6A9955"/>
                  </a:solidFill>
                  <a:highlight>
                    <a:srgbClr val="1F1F1F"/>
                  </a:highlight>
                  <a:latin typeface="Source Code Pro"/>
                  <a:ea typeface="Source Code Pro"/>
                  <a:cs typeface="Source Code Pro"/>
                  <a:sym typeface="Source Code Pro"/>
                </a:rPr>
                <a:t>#SBATCH -n 4</a:t>
              </a:r>
              <a:endParaRPr sz="1350">
                <a:solidFill>
                  <a:srgbClr val="6A9955"/>
                </a:solidFill>
                <a:highlight>
                  <a:srgbClr val="1F1F1F"/>
                </a:highlight>
                <a:latin typeface="Source Code Pro"/>
                <a:ea typeface="Source Code Pro"/>
                <a:cs typeface="Source Code Pro"/>
                <a:sym typeface="Source Code Pro"/>
              </a:endParaRPr>
            </a:p>
            <a:p>
              <a:pPr marL="0" lvl="0" indent="0" algn="l" rtl="0">
                <a:lnSpc>
                  <a:spcPct val="135714"/>
                </a:lnSpc>
                <a:spcBef>
                  <a:spcPts val="0"/>
                </a:spcBef>
                <a:spcAft>
                  <a:spcPts val="0"/>
                </a:spcAft>
                <a:buClr>
                  <a:schemeClr val="dk1"/>
                </a:buClr>
                <a:buSzPts val="1100"/>
                <a:buFont typeface="Arial"/>
                <a:buNone/>
              </a:pPr>
              <a:r>
                <a:rPr lang="en" sz="1350">
                  <a:solidFill>
                    <a:srgbClr val="6A9955"/>
                  </a:solidFill>
                  <a:highlight>
                    <a:srgbClr val="1F1F1F"/>
                  </a:highlight>
                  <a:latin typeface="Source Code Pro"/>
                  <a:ea typeface="Source Code Pro"/>
                  <a:cs typeface="Source Code Pro"/>
                  <a:sym typeface="Source Code Pro"/>
                </a:rPr>
                <a:t>#SBATCH -c 6</a:t>
              </a:r>
              <a:endParaRPr sz="1350">
                <a:solidFill>
                  <a:srgbClr val="6A9955"/>
                </a:solidFill>
                <a:highlight>
                  <a:srgbClr val="1F1F1F"/>
                </a:highlight>
                <a:latin typeface="Source Code Pro"/>
                <a:ea typeface="Source Code Pro"/>
                <a:cs typeface="Source Code Pro"/>
                <a:sym typeface="Source Code Pro"/>
              </a:endParaRPr>
            </a:p>
            <a:p>
              <a:pPr marL="0" lvl="0" indent="0" algn="l" rtl="0">
                <a:lnSpc>
                  <a:spcPct val="135714"/>
                </a:lnSpc>
                <a:spcBef>
                  <a:spcPts val="0"/>
                </a:spcBef>
                <a:spcAft>
                  <a:spcPts val="0"/>
                </a:spcAft>
                <a:buClr>
                  <a:schemeClr val="dk1"/>
                </a:buClr>
                <a:buSzPts val="1100"/>
                <a:buFont typeface="Arial"/>
                <a:buNone/>
              </a:pPr>
              <a:endParaRPr sz="1350">
                <a:solidFill>
                  <a:srgbClr val="CCCCCC"/>
                </a:solidFill>
                <a:highlight>
                  <a:srgbClr val="1F1F1F"/>
                </a:highlight>
                <a:latin typeface="Source Code Pro"/>
                <a:ea typeface="Source Code Pro"/>
                <a:cs typeface="Source Code Pro"/>
                <a:sym typeface="Source Code Pro"/>
              </a:endParaRPr>
            </a:p>
            <a:p>
              <a:pPr marL="0" lvl="0" indent="0" algn="l" rtl="0">
                <a:lnSpc>
                  <a:spcPct val="135714"/>
                </a:lnSpc>
                <a:spcBef>
                  <a:spcPts val="0"/>
                </a:spcBef>
                <a:spcAft>
                  <a:spcPts val="0"/>
                </a:spcAft>
                <a:buNone/>
              </a:pPr>
              <a:r>
                <a:rPr lang="en" sz="1350">
                  <a:solidFill>
                    <a:srgbClr val="DCDCAA"/>
                  </a:solidFill>
                  <a:highlight>
                    <a:srgbClr val="1F1F1F"/>
                  </a:highlight>
                  <a:latin typeface="Source Code Pro"/>
                  <a:ea typeface="Source Code Pro"/>
                  <a:cs typeface="Source Code Pro"/>
                  <a:sym typeface="Source Code Pro"/>
                </a:rPr>
                <a:t>srun</a:t>
              </a:r>
              <a:r>
                <a:rPr lang="en" sz="1350">
                  <a:solidFill>
                    <a:srgbClr val="CCCCCC"/>
                  </a:solidFill>
                  <a:highlight>
                    <a:srgbClr val="1F1F1F"/>
                  </a:highlight>
                  <a:latin typeface="Source Code Pro"/>
                  <a:ea typeface="Source Code Pro"/>
                  <a:cs typeface="Source Code Pro"/>
                  <a:sym typeface="Source Code Pro"/>
                </a:rPr>
                <a:t> </a:t>
              </a:r>
              <a:r>
                <a:rPr lang="en" sz="1350">
                  <a:solidFill>
                    <a:srgbClr val="CE9178"/>
                  </a:solidFill>
                  <a:highlight>
                    <a:srgbClr val="1F1F1F"/>
                  </a:highlight>
                  <a:latin typeface="Source Code Pro"/>
                  <a:ea typeface="Source Code Pro"/>
                  <a:cs typeface="Source Code Pro"/>
                  <a:sym typeface="Source Code Pro"/>
                </a:rPr>
                <a:t>./hello_world</a:t>
              </a:r>
              <a:endParaRPr sz="1800">
                <a:solidFill>
                  <a:srgbClr val="4DD0E1"/>
                </a:solidFill>
                <a:latin typeface="Source Code Pro"/>
                <a:ea typeface="Source Code Pro"/>
                <a:cs typeface="Source Code Pro"/>
                <a:sym typeface="Source Code Pro"/>
              </a:endParaRPr>
            </a:p>
            <a:p>
              <a:pPr marL="0" lvl="0" indent="0" algn="l" rtl="0">
                <a:spcBef>
                  <a:spcPts val="0"/>
                </a:spcBef>
                <a:spcAft>
                  <a:spcPts val="0"/>
                </a:spcAft>
                <a:buNone/>
              </a:pPr>
              <a:endParaRPr sz="1300">
                <a:solidFill>
                  <a:srgbClr val="000000"/>
                </a:solidFill>
              </a:endParaRPr>
            </a:p>
            <a:p>
              <a:pPr marL="0" lvl="0" indent="0" algn="l" rtl="0">
                <a:spcBef>
                  <a:spcPts val="0"/>
                </a:spcBef>
                <a:spcAft>
                  <a:spcPts val="0"/>
                </a:spcAft>
                <a:buNone/>
              </a:pPr>
              <a:endParaRPr/>
            </a:p>
          </p:txBody>
        </p:sp>
        <p:sp>
          <p:nvSpPr>
            <p:cNvPr id="132" name="Google Shape;132;p25"/>
            <p:cNvSpPr/>
            <p:nvPr/>
          </p:nvSpPr>
          <p:spPr>
            <a:xfrm>
              <a:off x="380450" y="1234615"/>
              <a:ext cx="3698100" cy="444300"/>
            </a:xfrm>
            <a:prstGeom prst="round2SameRect">
              <a:avLst>
                <a:gd name="adj1" fmla="val 30779"/>
                <a:gd name="adj2" fmla="val 0"/>
              </a:avLst>
            </a:prstGeom>
            <a:solidFill>
              <a:srgbClr val="FFE599"/>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Source Code Pro"/>
                  <a:ea typeface="Source Code Pro"/>
                  <a:cs typeface="Source Code Pro"/>
                  <a:sym typeface="Source Code Pro"/>
                </a:rPr>
                <a:t>script.sh</a:t>
              </a:r>
              <a:endParaRPr b="1">
                <a:latin typeface="Source Code Pro"/>
                <a:ea typeface="Source Code Pro"/>
                <a:cs typeface="Source Code Pro"/>
                <a:sym typeface="Source Code Pro"/>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Slurm Workload Manager</a:t>
            </a:r>
            <a:endParaRPr/>
          </a:p>
        </p:txBody>
      </p:sp>
      <p:sp>
        <p:nvSpPr>
          <p:cNvPr id="138" name="Google Shape;138;p26"/>
          <p:cNvSpPr txBox="1">
            <a:spLocks noGrp="1"/>
          </p:cNvSpPr>
          <p:nvPr>
            <p:ph type="body" idx="1"/>
          </p:nvPr>
        </p:nvSpPr>
        <p:spPr>
          <a:xfrm>
            <a:off x="311700" y="1152475"/>
            <a:ext cx="8520600" cy="925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Tracking your jobs</a:t>
            </a:r>
            <a:endParaRPr/>
          </a:p>
          <a:p>
            <a:pPr marL="914400" lvl="1" indent="-336550" algn="l" rtl="0">
              <a:spcBef>
                <a:spcPts val="0"/>
              </a:spcBef>
              <a:spcAft>
                <a:spcPts val="0"/>
              </a:spcAft>
              <a:buSzPts val="1700"/>
              <a:buFont typeface="Source Code Pro"/>
              <a:buChar char="○"/>
            </a:pPr>
            <a:r>
              <a:rPr lang="en" sz="1700" b="1">
                <a:latin typeface="Source Code Pro"/>
                <a:ea typeface="Source Code Pro"/>
                <a:cs typeface="Source Code Pro"/>
                <a:sym typeface="Source Code Pro"/>
              </a:rPr>
              <a:t>sacct</a:t>
            </a:r>
            <a:endParaRPr sz="1700" b="1">
              <a:latin typeface="Source Code Pro"/>
              <a:ea typeface="Source Code Pro"/>
              <a:cs typeface="Source Code Pro"/>
              <a:sym typeface="Source Code Pro"/>
            </a:endParaRPr>
          </a:p>
        </p:txBody>
      </p:sp>
      <p:grpSp>
        <p:nvGrpSpPr>
          <p:cNvPr id="139" name="Google Shape;139;p26"/>
          <p:cNvGrpSpPr/>
          <p:nvPr/>
        </p:nvGrpSpPr>
        <p:grpSpPr>
          <a:xfrm>
            <a:off x="332721" y="2213036"/>
            <a:ext cx="8478564" cy="2112294"/>
            <a:chOff x="152400" y="2154152"/>
            <a:chExt cx="8839204" cy="2348037"/>
          </a:xfrm>
        </p:grpSpPr>
        <p:pic>
          <p:nvPicPr>
            <p:cNvPr id="140" name="Google Shape;140;p26"/>
            <p:cNvPicPr preferRelativeResize="0"/>
            <p:nvPr/>
          </p:nvPicPr>
          <p:blipFill>
            <a:blip r:embed="rId3">
              <a:alphaModFix/>
            </a:blip>
            <a:stretch>
              <a:fillRect/>
            </a:stretch>
          </p:blipFill>
          <p:spPr>
            <a:xfrm>
              <a:off x="152400" y="2780097"/>
              <a:ext cx="8839204" cy="1722091"/>
            </a:xfrm>
            <a:prstGeom prst="rect">
              <a:avLst/>
            </a:prstGeom>
            <a:noFill/>
            <a:ln>
              <a:noFill/>
            </a:ln>
          </p:spPr>
        </p:pic>
        <p:pic>
          <p:nvPicPr>
            <p:cNvPr id="141" name="Google Shape;141;p26"/>
            <p:cNvPicPr preferRelativeResize="0"/>
            <p:nvPr/>
          </p:nvPicPr>
          <p:blipFill>
            <a:blip r:embed="rId4">
              <a:alphaModFix/>
            </a:blip>
            <a:stretch>
              <a:fillRect/>
            </a:stretch>
          </p:blipFill>
          <p:spPr>
            <a:xfrm>
              <a:off x="152400" y="2154152"/>
              <a:ext cx="8839199" cy="673298"/>
            </a:xfrm>
            <a:prstGeom prst="rect">
              <a:avLst/>
            </a:prstGeom>
            <a:noFill/>
            <a:ln>
              <a:noFill/>
            </a:ln>
          </p:spPr>
        </p:pic>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Slurm Workload Manager</a:t>
            </a:r>
            <a:endParaRPr/>
          </a:p>
        </p:txBody>
      </p:sp>
      <p:sp>
        <p:nvSpPr>
          <p:cNvPr id="147" name="Google Shape;147;p27"/>
          <p:cNvSpPr txBox="1">
            <a:spLocks noGrp="1"/>
          </p:cNvSpPr>
          <p:nvPr>
            <p:ph type="body" idx="1"/>
          </p:nvPr>
        </p:nvSpPr>
        <p:spPr>
          <a:xfrm>
            <a:off x="311700" y="1152475"/>
            <a:ext cx="8520600" cy="925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Show the job queue</a:t>
            </a:r>
            <a:endParaRPr/>
          </a:p>
          <a:p>
            <a:pPr marL="914400" lvl="1" indent="-336550" algn="l" rtl="0">
              <a:spcBef>
                <a:spcPts val="0"/>
              </a:spcBef>
              <a:spcAft>
                <a:spcPts val="0"/>
              </a:spcAft>
              <a:buSzPts val="1700"/>
              <a:buFont typeface="Source Code Pro"/>
              <a:buChar char="○"/>
            </a:pPr>
            <a:r>
              <a:rPr lang="en" sz="1700" b="1">
                <a:latin typeface="Source Code Pro"/>
                <a:ea typeface="Source Code Pro"/>
                <a:cs typeface="Source Code Pro"/>
                <a:sym typeface="Source Code Pro"/>
              </a:rPr>
              <a:t>squeue</a:t>
            </a:r>
            <a:endParaRPr sz="1700" b="1">
              <a:latin typeface="Source Code Pro"/>
              <a:ea typeface="Source Code Pro"/>
              <a:cs typeface="Source Code Pro"/>
              <a:sym typeface="Source Code Pro"/>
            </a:endParaRPr>
          </a:p>
        </p:txBody>
      </p:sp>
      <p:pic>
        <p:nvPicPr>
          <p:cNvPr id="148" name="Google Shape;148;p27"/>
          <p:cNvPicPr preferRelativeResize="0"/>
          <p:nvPr/>
        </p:nvPicPr>
        <p:blipFill>
          <a:blip r:embed="rId3">
            <a:alphaModFix/>
          </a:blip>
          <a:stretch>
            <a:fillRect/>
          </a:stretch>
        </p:blipFill>
        <p:spPr>
          <a:xfrm>
            <a:off x="86100" y="2410650"/>
            <a:ext cx="8839204" cy="156671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Slurm Workload Manager</a:t>
            </a:r>
            <a:endParaRPr/>
          </a:p>
        </p:txBody>
      </p:sp>
      <p:sp>
        <p:nvSpPr>
          <p:cNvPr id="154" name="Google Shape;154;p28"/>
          <p:cNvSpPr txBox="1">
            <a:spLocks noGrp="1"/>
          </p:cNvSpPr>
          <p:nvPr>
            <p:ph type="body" idx="1"/>
          </p:nvPr>
        </p:nvSpPr>
        <p:spPr>
          <a:xfrm>
            <a:off x="311700" y="1152475"/>
            <a:ext cx="8520600" cy="925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Cancel a job</a:t>
            </a:r>
            <a:endParaRPr/>
          </a:p>
          <a:p>
            <a:pPr marL="914400" lvl="1" indent="-336550" algn="l" rtl="0">
              <a:spcBef>
                <a:spcPts val="0"/>
              </a:spcBef>
              <a:spcAft>
                <a:spcPts val="0"/>
              </a:spcAft>
              <a:buSzPts val="1700"/>
              <a:buFont typeface="Source Code Pro"/>
              <a:buChar char="○"/>
            </a:pPr>
            <a:r>
              <a:rPr lang="en" sz="1700" b="1">
                <a:latin typeface="Source Code Pro"/>
                <a:ea typeface="Source Code Pro"/>
                <a:cs typeface="Source Code Pro"/>
                <a:sym typeface="Source Code Pro"/>
              </a:rPr>
              <a:t>scancel [Job ID]</a:t>
            </a:r>
            <a:endParaRPr sz="1700" b="1">
              <a:latin typeface="Source Code Pro"/>
              <a:ea typeface="Source Code Pro"/>
              <a:cs typeface="Source Code Pro"/>
              <a:sym typeface="Source Code Pr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Environment Modules (module)</a:t>
            </a:r>
            <a:endParaRPr/>
          </a:p>
        </p:txBody>
      </p:sp>
      <p:sp>
        <p:nvSpPr>
          <p:cNvPr id="160" name="Google Shape;160;p29"/>
          <p:cNvSpPr txBox="1">
            <a:spLocks noGrp="1"/>
          </p:cNvSpPr>
          <p:nvPr>
            <p:ph type="body" idx="1"/>
          </p:nvPr>
        </p:nvSpPr>
        <p:spPr>
          <a:xfrm>
            <a:off x="311700" y="1152475"/>
            <a:ext cx="8520600" cy="2971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 tool to simplify shell initialization and dynamically manage environment settings using “modulefiles”.</a:t>
            </a:r>
            <a:endParaRPr/>
          </a:p>
          <a:p>
            <a:pPr marL="457200" lvl="0" indent="-342900" algn="l" rtl="0">
              <a:spcBef>
                <a:spcPts val="0"/>
              </a:spcBef>
              <a:spcAft>
                <a:spcPts val="0"/>
              </a:spcAft>
              <a:buSzPts val="1800"/>
              <a:buChar char="●"/>
            </a:pPr>
            <a:r>
              <a:rPr lang="en"/>
              <a:t>Dynamically update environment variables like PATH, LD_LIBRARY_PATH.</a:t>
            </a:r>
            <a:endParaRPr/>
          </a:p>
          <a:p>
            <a:pPr marL="457200" lvl="0" indent="-342900" algn="l" rtl="0">
              <a:spcBef>
                <a:spcPts val="0"/>
              </a:spcBef>
              <a:spcAft>
                <a:spcPts val="0"/>
              </a:spcAft>
              <a:buSzPts val="1800"/>
              <a:buChar char="●"/>
            </a:pPr>
            <a:r>
              <a:rPr lang="en"/>
              <a:t>Simplify the process of switching between different software versions.</a:t>
            </a:r>
            <a:endParaRPr/>
          </a:p>
          <a:p>
            <a:pPr marL="457200" lvl="0" indent="-342900" algn="l" rtl="0">
              <a:spcBef>
                <a:spcPts val="0"/>
              </a:spcBef>
              <a:spcAft>
                <a:spcPts val="0"/>
              </a:spcAft>
              <a:buSzPts val="1800"/>
              <a:buChar char="●"/>
            </a:pPr>
            <a:r>
              <a:rPr lang="en"/>
              <a:t>Ideal for managing complex software dependencies.</a:t>
            </a:r>
            <a:br>
              <a:rPr lang="en"/>
            </a:br>
            <a:endParaRPr/>
          </a:p>
          <a:p>
            <a:pPr marL="457200" lvl="0" indent="-342900" algn="l" rtl="0">
              <a:spcBef>
                <a:spcPts val="0"/>
              </a:spcBef>
              <a:spcAft>
                <a:spcPts val="0"/>
              </a:spcAft>
              <a:buSzPts val="1800"/>
              <a:buChar char="●"/>
            </a:pPr>
            <a:r>
              <a:rPr lang="en"/>
              <a:t>Used on almost ALL supercomputing clusters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Common usages</a:t>
            </a:r>
            <a:endParaRPr/>
          </a:p>
        </p:txBody>
      </p:sp>
      <p:sp>
        <p:nvSpPr>
          <p:cNvPr id="166" name="Google Shape;166;p30"/>
          <p:cNvSpPr txBox="1">
            <a:spLocks noGrp="1"/>
          </p:cNvSpPr>
          <p:nvPr>
            <p:ph type="body" idx="1"/>
          </p:nvPr>
        </p:nvSpPr>
        <p:spPr>
          <a:xfrm>
            <a:off x="311700" y="1152475"/>
            <a:ext cx="45684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List Available Modules</a:t>
            </a:r>
            <a:endParaRPr/>
          </a:p>
          <a:p>
            <a:pPr marL="914400" lvl="1" indent="-323850" algn="l" rtl="0">
              <a:spcBef>
                <a:spcPts val="0"/>
              </a:spcBef>
              <a:spcAft>
                <a:spcPts val="0"/>
              </a:spcAft>
              <a:buSzPts val="1500"/>
              <a:buFont typeface="Source Code Pro"/>
              <a:buChar char="○"/>
            </a:pPr>
            <a:r>
              <a:rPr lang="en" sz="1500" b="1">
                <a:latin typeface="Source Code Pro"/>
                <a:ea typeface="Source Code Pro"/>
                <a:cs typeface="Source Code Pro"/>
                <a:sym typeface="Source Code Pro"/>
              </a:rPr>
              <a:t>module avail</a:t>
            </a:r>
            <a:endParaRPr sz="1500" b="1">
              <a:latin typeface="Source Code Pro"/>
              <a:ea typeface="Source Code Pro"/>
              <a:cs typeface="Source Code Pro"/>
              <a:sym typeface="Source Code Pro"/>
            </a:endParaRPr>
          </a:p>
          <a:p>
            <a:pPr marL="457200" lvl="0" indent="-342900" algn="l" rtl="0">
              <a:spcBef>
                <a:spcPts val="0"/>
              </a:spcBef>
              <a:spcAft>
                <a:spcPts val="0"/>
              </a:spcAft>
              <a:buSzPts val="1800"/>
              <a:buChar char="●"/>
            </a:pPr>
            <a:r>
              <a:rPr lang="en"/>
              <a:t>Load a Module</a:t>
            </a:r>
            <a:endParaRPr/>
          </a:p>
          <a:p>
            <a:pPr marL="914400" lvl="1" indent="-323850" algn="l" rtl="0">
              <a:spcBef>
                <a:spcPts val="0"/>
              </a:spcBef>
              <a:spcAft>
                <a:spcPts val="0"/>
              </a:spcAft>
              <a:buSzPts val="1500"/>
              <a:buFont typeface="Source Code Pro"/>
              <a:buChar char="○"/>
            </a:pPr>
            <a:r>
              <a:rPr lang="en" sz="1500" b="1">
                <a:latin typeface="Source Code Pro"/>
                <a:ea typeface="Source Code Pro"/>
                <a:cs typeface="Source Code Pro"/>
                <a:sym typeface="Source Code Pro"/>
              </a:rPr>
              <a:t>module load &lt;module_name&gt;</a:t>
            </a:r>
            <a:endParaRPr sz="1500" b="1">
              <a:latin typeface="Source Code Pro"/>
              <a:ea typeface="Source Code Pro"/>
              <a:cs typeface="Source Code Pro"/>
              <a:sym typeface="Source Code Pro"/>
            </a:endParaRPr>
          </a:p>
          <a:p>
            <a:pPr marL="914400" lvl="1" indent="-323850" algn="l" rtl="0">
              <a:spcBef>
                <a:spcPts val="0"/>
              </a:spcBef>
              <a:spcAft>
                <a:spcPts val="0"/>
              </a:spcAft>
              <a:buSzPts val="1500"/>
              <a:buChar char="○"/>
            </a:pPr>
            <a:r>
              <a:rPr lang="en" sz="1500"/>
              <a:t>E.g., </a:t>
            </a:r>
            <a:r>
              <a:rPr lang="en" sz="1500">
                <a:latin typeface="Source Code Pro"/>
                <a:ea typeface="Source Code Pro"/>
                <a:cs typeface="Source Code Pro"/>
                <a:sym typeface="Source Code Pro"/>
              </a:rPr>
              <a:t>module load mpi/latest</a:t>
            </a:r>
            <a:endParaRPr sz="1500">
              <a:latin typeface="Source Code Pro"/>
              <a:ea typeface="Source Code Pro"/>
              <a:cs typeface="Source Code Pro"/>
              <a:sym typeface="Source Code Pro"/>
            </a:endParaRPr>
          </a:p>
          <a:p>
            <a:pPr marL="457200" lvl="0" indent="-342900" algn="l" rtl="0">
              <a:spcBef>
                <a:spcPts val="0"/>
              </a:spcBef>
              <a:spcAft>
                <a:spcPts val="0"/>
              </a:spcAft>
              <a:buSzPts val="1800"/>
              <a:buChar char="●"/>
            </a:pPr>
            <a:r>
              <a:rPr lang="en"/>
              <a:t>Unload a Module</a:t>
            </a:r>
            <a:endParaRPr/>
          </a:p>
          <a:p>
            <a:pPr marL="914400" lvl="1" indent="-323850" algn="l" rtl="0">
              <a:spcBef>
                <a:spcPts val="0"/>
              </a:spcBef>
              <a:spcAft>
                <a:spcPts val="0"/>
              </a:spcAft>
              <a:buSzPts val="1500"/>
              <a:buFont typeface="Source Code Pro"/>
              <a:buChar char="○"/>
            </a:pPr>
            <a:r>
              <a:rPr lang="en" sz="1500" b="1">
                <a:latin typeface="Source Code Pro"/>
                <a:ea typeface="Source Code Pro"/>
                <a:cs typeface="Source Code Pro"/>
                <a:sym typeface="Source Code Pro"/>
              </a:rPr>
              <a:t>module unload &lt;module_name&gt;</a:t>
            </a:r>
            <a:endParaRPr sz="1500" b="1">
              <a:latin typeface="Source Code Pro"/>
              <a:ea typeface="Source Code Pro"/>
              <a:cs typeface="Source Code Pro"/>
              <a:sym typeface="Source Code Pro"/>
            </a:endParaRPr>
          </a:p>
          <a:p>
            <a:pPr marL="914400" lvl="1" indent="-323850" algn="l" rtl="0">
              <a:spcBef>
                <a:spcPts val="0"/>
              </a:spcBef>
              <a:spcAft>
                <a:spcPts val="0"/>
              </a:spcAft>
              <a:buSzPts val="1500"/>
              <a:buChar char="○"/>
            </a:pPr>
            <a:r>
              <a:rPr lang="en" sz="1500"/>
              <a:t>E.g., </a:t>
            </a:r>
            <a:r>
              <a:rPr lang="en" sz="1500">
                <a:latin typeface="Source Code Pro"/>
                <a:ea typeface="Source Code Pro"/>
                <a:cs typeface="Source Code Pro"/>
                <a:sym typeface="Source Code Pro"/>
              </a:rPr>
              <a:t>module unload mpi/latest</a:t>
            </a:r>
            <a:endParaRPr sz="1500">
              <a:latin typeface="Source Code Pro"/>
              <a:ea typeface="Source Code Pro"/>
              <a:cs typeface="Source Code Pro"/>
              <a:sym typeface="Source Code Pro"/>
            </a:endParaRPr>
          </a:p>
          <a:p>
            <a:pPr marL="457200" lvl="0" indent="-342900" algn="l" rtl="0">
              <a:spcBef>
                <a:spcPts val="0"/>
              </a:spcBef>
              <a:spcAft>
                <a:spcPts val="0"/>
              </a:spcAft>
              <a:buSzPts val="1800"/>
              <a:buChar char="●"/>
            </a:pPr>
            <a:r>
              <a:rPr lang="en"/>
              <a:t>List Loaded Modules</a:t>
            </a:r>
            <a:endParaRPr/>
          </a:p>
          <a:p>
            <a:pPr marL="914400" lvl="1" indent="-323850" algn="l" rtl="0">
              <a:spcBef>
                <a:spcPts val="0"/>
              </a:spcBef>
              <a:spcAft>
                <a:spcPts val="0"/>
              </a:spcAft>
              <a:buSzPts val="1500"/>
              <a:buFont typeface="Source Code Pro"/>
              <a:buChar char="○"/>
            </a:pPr>
            <a:r>
              <a:rPr lang="en" sz="1500" b="1">
                <a:latin typeface="Source Code Pro"/>
                <a:ea typeface="Source Code Pro"/>
                <a:cs typeface="Source Code Pro"/>
                <a:sym typeface="Source Code Pro"/>
              </a:rPr>
              <a:t>module list</a:t>
            </a:r>
            <a:endParaRPr sz="1800" b="1">
              <a:latin typeface="Source Code Pro"/>
              <a:ea typeface="Source Code Pro"/>
              <a:cs typeface="Source Code Pro"/>
              <a:sym typeface="Source Code Pro"/>
            </a:endParaRPr>
          </a:p>
        </p:txBody>
      </p:sp>
      <p:sp>
        <p:nvSpPr>
          <p:cNvPr id="167" name="Google Shape;167;p30"/>
          <p:cNvSpPr txBox="1"/>
          <p:nvPr/>
        </p:nvSpPr>
        <p:spPr>
          <a:xfrm>
            <a:off x="4453975" y="1017725"/>
            <a:ext cx="5143500" cy="2294100"/>
          </a:xfrm>
          <a:prstGeom prst="rect">
            <a:avLst/>
          </a:prstGeom>
          <a:noFill/>
          <a:ln>
            <a:noFill/>
          </a:ln>
        </p:spPr>
        <p:txBody>
          <a:bodyPr spcFirstLastPara="1" wrap="square" lIns="91425" tIns="91425" rIns="91425" bIns="91425" anchor="t" anchorCtr="0">
            <a:spAutoFit/>
          </a:bodyPr>
          <a:lstStyle/>
          <a:p>
            <a:pPr marL="457200" lvl="0" indent="-336550" algn="l" rtl="0">
              <a:lnSpc>
                <a:spcPct val="115000"/>
              </a:lnSpc>
              <a:spcBef>
                <a:spcPts val="0"/>
              </a:spcBef>
              <a:spcAft>
                <a:spcPts val="0"/>
              </a:spcAft>
              <a:buClr>
                <a:schemeClr val="dk1"/>
              </a:buClr>
              <a:buSzPts val="1700"/>
              <a:buFont typeface="Proxima Nova"/>
              <a:buChar char="●"/>
            </a:pPr>
            <a:r>
              <a:rPr lang="en" sz="1700">
                <a:solidFill>
                  <a:schemeClr val="dk1"/>
                </a:solidFill>
                <a:latin typeface="Proxima Nova"/>
                <a:ea typeface="Proxima Nova"/>
                <a:cs typeface="Proxima Nova"/>
                <a:sym typeface="Proxima Nova"/>
              </a:rPr>
              <a:t>Show Module Info</a:t>
            </a:r>
            <a:endParaRPr sz="1700">
              <a:solidFill>
                <a:schemeClr val="dk1"/>
              </a:solidFill>
              <a:latin typeface="Proxima Nova"/>
              <a:ea typeface="Proxima Nova"/>
              <a:cs typeface="Proxima Nova"/>
              <a:sym typeface="Proxima Nova"/>
            </a:endParaRPr>
          </a:p>
          <a:p>
            <a:pPr marL="914400" lvl="1" indent="-317500" algn="l" rtl="0">
              <a:lnSpc>
                <a:spcPct val="115000"/>
              </a:lnSpc>
              <a:spcBef>
                <a:spcPts val="0"/>
              </a:spcBef>
              <a:spcAft>
                <a:spcPts val="0"/>
              </a:spcAft>
              <a:buClr>
                <a:schemeClr val="dk1"/>
              </a:buClr>
              <a:buSzPts val="1400"/>
              <a:buFont typeface="Source Code Pro"/>
              <a:buChar char="○"/>
            </a:pPr>
            <a:r>
              <a:rPr lang="en" b="1">
                <a:solidFill>
                  <a:schemeClr val="dk1"/>
                </a:solidFill>
                <a:latin typeface="Source Code Pro"/>
                <a:ea typeface="Source Code Pro"/>
                <a:cs typeface="Source Code Pro"/>
                <a:sym typeface="Source Code Pro"/>
              </a:rPr>
              <a:t>module show &lt;module_name&gt;</a:t>
            </a:r>
            <a:endParaRPr b="1">
              <a:solidFill>
                <a:schemeClr val="dk1"/>
              </a:solidFill>
              <a:latin typeface="Source Code Pro"/>
              <a:ea typeface="Source Code Pro"/>
              <a:cs typeface="Source Code Pro"/>
              <a:sym typeface="Source Code Pro"/>
            </a:endParaRPr>
          </a:p>
          <a:p>
            <a:pPr marL="914400" lvl="1" indent="-317500" algn="l" rtl="0">
              <a:lnSpc>
                <a:spcPct val="115000"/>
              </a:lnSpc>
              <a:spcBef>
                <a:spcPts val="0"/>
              </a:spcBef>
              <a:spcAft>
                <a:spcPts val="0"/>
              </a:spcAft>
              <a:buClr>
                <a:schemeClr val="dk1"/>
              </a:buClr>
              <a:buSzPts val="1400"/>
              <a:buFont typeface="Proxima Nova"/>
              <a:buChar char="○"/>
            </a:pPr>
            <a:r>
              <a:rPr lang="en">
                <a:solidFill>
                  <a:schemeClr val="dk1"/>
                </a:solidFill>
                <a:latin typeface="Proxima Nova"/>
                <a:ea typeface="Proxima Nova"/>
                <a:cs typeface="Proxima Nova"/>
                <a:sym typeface="Proxima Nova"/>
              </a:rPr>
              <a:t>E.g., </a:t>
            </a:r>
            <a:r>
              <a:rPr lang="en">
                <a:solidFill>
                  <a:schemeClr val="dk1"/>
                </a:solidFill>
                <a:latin typeface="Source Code Pro"/>
                <a:ea typeface="Source Code Pro"/>
                <a:cs typeface="Source Code Pro"/>
                <a:sym typeface="Source Code Pro"/>
              </a:rPr>
              <a:t>module show openmpi</a:t>
            </a:r>
            <a:endParaRPr>
              <a:solidFill>
                <a:schemeClr val="dk1"/>
              </a:solidFill>
              <a:latin typeface="Source Code Pro"/>
              <a:ea typeface="Source Code Pro"/>
              <a:cs typeface="Source Code Pro"/>
              <a:sym typeface="Source Code Pro"/>
            </a:endParaRPr>
          </a:p>
          <a:p>
            <a:pPr marL="457200" lvl="0" indent="-336550" algn="l" rtl="0">
              <a:lnSpc>
                <a:spcPct val="115000"/>
              </a:lnSpc>
              <a:spcBef>
                <a:spcPts val="0"/>
              </a:spcBef>
              <a:spcAft>
                <a:spcPts val="0"/>
              </a:spcAft>
              <a:buClr>
                <a:schemeClr val="dk1"/>
              </a:buClr>
              <a:buSzPts val="1700"/>
              <a:buFont typeface="Proxima Nova"/>
              <a:buChar char="●"/>
            </a:pPr>
            <a:r>
              <a:rPr lang="en" sz="1700">
                <a:solidFill>
                  <a:schemeClr val="dk1"/>
                </a:solidFill>
                <a:latin typeface="Proxima Nova"/>
                <a:ea typeface="Proxima Nova"/>
                <a:cs typeface="Proxima Nova"/>
                <a:sym typeface="Proxima Nova"/>
              </a:rPr>
              <a:t>Swap Modules</a:t>
            </a:r>
            <a:endParaRPr sz="1700">
              <a:solidFill>
                <a:schemeClr val="dk1"/>
              </a:solidFill>
              <a:latin typeface="Proxima Nova"/>
              <a:ea typeface="Proxima Nova"/>
              <a:cs typeface="Proxima Nova"/>
              <a:sym typeface="Proxima Nova"/>
            </a:endParaRPr>
          </a:p>
          <a:p>
            <a:pPr marL="914400" lvl="1" indent="-317500" algn="l" rtl="0">
              <a:lnSpc>
                <a:spcPct val="115000"/>
              </a:lnSpc>
              <a:spcBef>
                <a:spcPts val="0"/>
              </a:spcBef>
              <a:spcAft>
                <a:spcPts val="0"/>
              </a:spcAft>
              <a:buClr>
                <a:schemeClr val="dk1"/>
              </a:buClr>
              <a:buSzPts val="1400"/>
              <a:buFont typeface="Source Code Pro"/>
              <a:buChar char="○"/>
            </a:pPr>
            <a:r>
              <a:rPr lang="en" b="1">
                <a:solidFill>
                  <a:schemeClr val="dk1"/>
                </a:solidFill>
                <a:latin typeface="Source Code Pro"/>
                <a:ea typeface="Source Code Pro"/>
                <a:cs typeface="Source Code Pro"/>
                <a:sym typeface="Source Code Pro"/>
              </a:rPr>
              <a:t>module swap &lt;module1&gt; &lt;module2&gt;</a:t>
            </a:r>
            <a:endParaRPr b="1">
              <a:solidFill>
                <a:schemeClr val="dk1"/>
              </a:solidFill>
              <a:latin typeface="Source Code Pro"/>
              <a:ea typeface="Source Code Pro"/>
              <a:cs typeface="Source Code Pro"/>
              <a:sym typeface="Source Code Pro"/>
            </a:endParaRPr>
          </a:p>
          <a:p>
            <a:pPr marL="914400" lvl="1" indent="-317500" algn="l" rtl="0">
              <a:lnSpc>
                <a:spcPct val="115000"/>
              </a:lnSpc>
              <a:spcBef>
                <a:spcPts val="0"/>
              </a:spcBef>
              <a:spcAft>
                <a:spcPts val="0"/>
              </a:spcAft>
              <a:buClr>
                <a:schemeClr val="dk1"/>
              </a:buClr>
              <a:buSzPts val="1400"/>
              <a:buFont typeface="Proxima Nova"/>
              <a:buChar char="○"/>
            </a:pPr>
            <a:r>
              <a:rPr lang="en">
                <a:solidFill>
                  <a:schemeClr val="dk1"/>
                </a:solidFill>
                <a:latin typeface="Proxima Nova"/>
                <a:ea typeface="Proxima Nova"/>
                <a:cs typeface="Proxima Nova"/>
                <a:sym typeface="Proxima Nova"/>
              </a:rPr>
              <a:t>E.g., </a:t>
            </a:r>
            <a:r>
              <a:rPr lang="en">
                <a:solidFill>
                  <a:schemeClr val="dk1"/>
                </a:solidFill>
                <a:latin typeface="Source Code Pro"/>
                <a:ea typeface="Source Code Pro"/>
                <a:cs typeface="Source Code Pro"/>
                <a:sym typeface="Source Code Pro"/>
              </a:rPr>
              <a:t>module swap mpi/latest openmpi</a:t>
            </a:r>
            <a:endParaRPr>
              <a:solidFill>
                <a:schemeClr val="dk1"/>
              </a:solidFill>
              <a:latin typeface="Source Code Pro"/>
              <a:ea typeface="Source Code Pro"/>
              <a:cs typeface="Source Code Pro"/>
              <a:sym typeface="Source Code Pro"/>
            </a:endParaRPr>
          </a:p>
          <a:p>
            <a:pPr marL="457200" lvl="0" indent="-336550" algn="l" rtl="0">
              <a:lnSpc>
                <a:spcPct val="115000"/>
              </a:lnSpc>
              <a:spcBef>
                <a:spcPts val="0"/>
              </a:spcBef>
              <a:spcAft>
                <a:spcPts val="0"/>
              </a:spcAft>
              <a:buClr>
                <a:schemeClr val="dk1"/>
              </a:buClr>
              <a:buSzPts val="1700"/>
              <a:buFont typeface="Proxima Nova"/>
              <a:buChar char="●"/>
            </a:pPr>
            <a:r>
              <a:rPr lang="en" sz="1700">
                <a:solidFill>
                  <a:schemeClr val="dk1"/>
                </a:solidFill>
                <a:latin typeface="Proxima Nova"/>
                <a:ea typeface="Proxima Nova"/>
                <a:cs typeface="Proxima Nova"/>
                <a:sym typeface="Proxima Nova"/>
              </a:rPr>
              <a:t>Unload All Modules</a:t>
            </a:r>
            <a:endParaRPr sz="1700">
              <a:solidFill>
                <a:schemeClr val="dk1"/>
              </a:solidFill>
              <a:latin typeface="Proxima Nova"/>
              <a:ea typeface="Proxima Nova"/>
              <a:cs typeface="Proxima Nova"/>
              <a:sym typeface="Proxima Nova"/>
            </a:endParaRPr>
          </a:p>
          <a:p>
            <a:pPr marL="914400" lvl="1" indent="-317500" algn="l" rtl="0">
              <a:lnSpc>
                <a:spcPct val="115000"/>
              </a:lnSpc>
              <a:spcBef>
                <a:spcPts val="0"/>
              </a:spcBef>
              <a:spcAft>
                <a:spcPts val="0"/>
              </a:spcAft>
              <a:buClr>
                <a:schemeClr val="dk1"/>
              </a:buClr>
              <a:buSzPts val="1400"/>
              <a:buFont typeface="Source Code Pro"/>
              <a:buChar char="○"/>
            </a:pPr>
            <a:r>
              <a:rPr lang="en" b="1">
                <a:solidFill>
                  <a:schemeClr val="dk1"/>
                </a:solidFill>
                <a:latin typeface="Source Code Pro"/>
                <a:ea typeface="Source Code Pro"/>
                <a:cs typeface="Source Code Pro"/>
                <a:sym typeface="Source Code Pro"/>
              </a:rPr>
              <a:t>module purge</a:t>
            </a:r>
            <a:endParaRPr b="1">
              <a:solidFill>
                <a:schemeClr val="dk1"/>
              </a:solidFill>
              <a:latin typeface="Source Code Pro"/>
              <a:ea typeface="Source Code Pro"/>
              <a:cs typeface="Source Code Pro"/>
              <a:sym typeface="Source Code Pr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MPI Hello World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Platform Introduction - Apollo</a:t>
            </a:r>
            <a:endParaRPr/>
          </a:p>
          <a:p>
            <a:pPr marL="0" lvl="0" indent="0" algn="l" rtl="0">
              <a:spcBef>
                <a:spcPts val="0"/>
              </a:spcBef>
              <a:spcAft>
                <a:spcPts val="0"/>
              </a:spcAft>
              <a:buNone/>
            </a:pPr>
            <a:endParaRPr/>
          </a:p>
        </p:txBody>
      </p:sp>
      <p:sp>
        <p:nvSpPr>
          <p:cNvPr id="61" name="Google Shape;61;p14"/>
          <p:cNvSpPr txBox="1">
            <a:spLocks noGrp="1"/>
          </p:cNvSpPr>
          <p:nvPr>
            <p:ph type="body" idx="1"/>
          </p:nvPr>
        </p:nvSpPr>
        <p:spPr>
          <a:xfrm>
            <a:off x="2963700" y="959275"/>
            <a:ext cx="5868600" cy="4090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20 nodes for this course (apollo[31-50])</a:t>
            </a:r>
            <a:endParaRPr/>
          </a:p>
          <a:p>
            <a:pPr marL="914400" lvl="1" indent="-317500" algn="l" rtl="0">
              <a:spcBef>
                <a:spcPts val="0"/>
              </a:spcBef>
              <a:spcAft>
                <a:spcPts val="0"/>
              </a:spcAft>
              <a:buSzPts val="1400"/>
              <a:buChar char="○"/>
            </a:pPr>
            <a:r>
              <a:rPr lang="en"/>
              <a:t>1 head node: apollo31</a:t>
            </a:r>
            <a:endParaRPr/>
          </a:p>
          <a:p>
            <a:pPr marL="914400" lvl="1" indent="-317500" algn="l" rtl="0">
              <a:spcBef>
                <a:spcPts val="0"/>
              </a:spcBef>
              <a:spcAft>
                <a:spcPts val="0"/>
              </a:spcAft>
              <a:buSzPts val="1400"/>
              <a:buChar char="○"/>
            </a:pPr>
            <a:r>
              <a:rPr lang="en"/>
              <a:t>19 compute nodes: apollo[32-50]</a:t>
            </a:r>
            <a:endParaRPr/>
          </a:p>
          <a:p>
            <a:pPr marL="457200" lvl="0" indent="-342900" algn="l" rtl="0">
              <a:spcBef>
                <a:spcPts val="0"/>
              </a:spcBef>
              <a:spcAft>
                <a:spcPts val="0"/>
              </a:spcAft>
              <a:buSzPts val="1800"/>
              <a:buChar char="●"/>
            </a:pPr>
            <a:r>
              <a:rPr lang="en"/>
              <a:t>Intel X5670 2x6 cores @ 2.93GHz</a:t>
            </a:r>
            <a:endParaRPr/>
          </a:p>
          <a:p>
            <a:pPr marL="914400" lvl="1" indent="-317500" algn="l" rtl="0">
              <a:spcBef>
                <a:spcPts val="0"/>
              </a:spcBef>
              <a:spcAft>
                <a:spcPts val="0"/>
              </a:spcAft>
              <a:buSzPts val="1400"/>
              <a:buChar char="○"/>
            </a:pPr>
            <a:r>
              <a:rPr lang="en"/>
              <a:t>HyperThreading is enabled only on the head node</a:t>
            </a:r>
            <a:endParaRPr/>
          </a:p>
          <a:p>
            <a:pPr marL="457200" lvl="0" indent="-342900" algn="l" rtl="0">
              <a:spcBef>
                <a:spcPts val="0"/>
              </a:spcBef>
              <a:spcAft>
                <a:spcPts val="0"/>
              </a:spcAft>
              <a:buSzPts val="1800"/>
              <a:buChar char="●"/>
            </a:pPr>
            <a:r>
              <a:rPr lang="en"/>
              <a:t>96GB RAM on each node</a:t>
            </a:r>
            <a:endParaRPr/>
          </a:p>
          <a:p>
            <a:pPr marL="457200" lvl="0" indent="-342900" algn="l" rtl="0">
              <a:spcBef>
                <a:spcPts val="0"/>
              </a:spcBef>
              <a:spcAft>
                <a:spcPts val="0"/>
              </a:spcAft>
              <a:buSzPts val="1800"/>
              <a:buChar char="●"/>
            </a:pPr>
            <a:r>
              <a:rPr lang="en"/>
              <a:t>QDR Infiniband (40 Gb/s)</a:t>
            </a:r>
            <a:endParaRPr/>
          </a:p>
          <a:p>
            <a:pPr marL="457200" lvl="0" indent="-342900" algn="l" rtl="0">
              <a:spcBef>
                <a:spcPts val="0"/>
              </a:spcBef>
              <a:spcAft>
                <a:spcPts val="0"/>
              </a:spcAft>
              <a:buSzPts val="1800"/>
              <a:buChar char="●"/>
            </a:pPr>
            <a:r>
              <a:rPr lang="en"/>
              <a:t>OS: Arch Linux (kernel 5.15.90)</a:t>
            </a:r>
            <a:endParaRPr/>
          </a:p>
          <a:p>
            <a:pPr marL="457200" lvl="0" indent="-342900" algn="l" rtl="0">
              <a:spcBef>
                <a:spcPts val="0"/>
              </a:spcBef>
              <a:spcAft>
                <a:spcPts val="0"/>
              </a:spcAft>
              <a:buSzPts val="1800"/>
              <a:buChar char="●"/>
            </a:pPr>
            <a:r>
              <a:rPr lang="en"/>
              <a:t>Storage</a:t>
            </a:r>
            <a:endParaRPr/>
          </a:p>
          <a:p>
            <a:pPr marL="914400" lvl="1" indent="-336550" algn="l" rtl="0">
              <a:spcBef>
                <a:spcPts val="0"/>
              </a:spcBef>
              <a:spcAft>
                <a:spcPts val="0"/>
              </a:spcAft>
              <a:buSzPts val="1700"/>
              <a:buChar char="○"/>
            </a:pPr>
            <a:r>
              <a:rPr lang="en" sz="1700"/>
              <a:t>/home &amp; /opt : 4x RAID10 HDD</a:t>
            </a:r>
            <a:endParaRPr sz="1700"/>
          </a:p>
          <a:p>
            <a:pPr marL="1371600" lvl="2" indent="-336550" algn="l" rtl="0">
              <a:spcBef>
                <a:spcPts val="0"/>
              </a:spcBef>
              <a:spcAft>
                <a:spcPts val="0"/>
              </a:spcAft>
              <a:buSzPts val="1700"/>
              <a:buChar char="■"/>
            </a:pPr>
            <a:r>
              <a:rPr lang="en" sz="1700"/>
              <a:t>For storing files &amp; codes</a:t>
            </a:r>
            <a:endParaRPr sz="1700"/>
          </a:p>
          <a:p>
            <a:pPr marL="914400" lvl="1" indent="-336550" algn="l" rtl="0">
              <a:spcBef>
                <a:spcPts val="0"/>
              </a:spcBef>
              <a:spcAft>
                <a:spcPts val="0"/>
              </a:spcAft>
              <a:buSzPts val="1700"/>
              <a:buChar char="○"/>
            </a:pPr>
            <a:r>
              <a:rPr lang="en" sz="1700"/>
              <a:t>/share : BeeGFS parallel file system</a:t>
            </a:r>
            <a:endParaRPr sz="1700"/>
          </a:p>
          <a:p>
            <a:pPr marL="1371600" lvl="2" indent="-336550" algn="l" rtl="0">
              <a:spcBef>
                <a:spcPts val="0"/>
              </a:spcBef>
              <a:spcAft>
                <a:spcPts val="0"/>
              </a:spcAft>
              <a:buSzPts val="1700"/>
              <a:buChar char="■"/>
            </a:pPr>
            <a:r>
              <a:rPr lang="en" sz="1700"/>
              <a:t>For performance benchmarking</a:t>
            </a:r>
            <a:endParaRPr sz="1700"/>
          </a:p>
        </p:txBody>
      </p:sp>
      <p:pic>
        <p:nvPicPr>
          <p:cNvPr id="62" name="Google Shape;62;p14"/>
          <p:cNvPicPr preferRelativeResize="0"/>
          <p:nvPr/>
        </p:nvPicPr>
        <p:blipFill>
          <a:blip r:embed="rId3">
            <a:alphaModFix/>
          </a:blip>
          <a:stretch>
            <a:fillRect/>
          </a:stretch>
        </p:blipFill>
        <p:spPr>
          <a:xfrm>
            <a:off x="506550" y="1081575"/>
            <a:ext cx="2060705" cy="3820974"/>
          </a:xfrm>
          <a:prstGeom prst="rect">
            <a:avLst/>
          </a:prstGeom>
          <a:noFill/>
          <a:ln>
            <a:noFill/>
          </a:ln>
        </p:spPr>
      </p:pic>
      <p:pic>
        <p:nvPicPr>
          <p:cNvPr id="63" name="Google Shape;63;p14"/>
          <p:cNvPicPr preferRelativeResize="0"/>
          <p:nvPr/>
        </p:nvPicPr>
        <p:blipFill rotWithShape="1">
          <a:blip r:embed="rId4">
            <a:alphaModFix/>
          </a:blip>
          <a:srcRect r="45542"/>
          <a:stretch/>
        </p:blipFill>
        <p:spPr>
          <a:xfrm>
            <a:off x="7563000" y="4160400"/>
            <a:ext cx="1212475" cy="7421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2"/>
          <p:cNvSpPr txBox="1">
            <a:spLocks noGrp="1"/>
          </p:cNvSpPr>
          <p:nvPr>
            <p:ph type="title"/>
          </p:nvPr>
        </p:nvSpPr>
        <p:spPr>
          <a:xfrm>
            <a:off x="311700" y="945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MPI Hello World (Send, Recv Test)</a:t>
            </a:r>
            <a:endParaRPr/>
          </a:p>
        </p:txBody>
      </p:sp>
      <p:sp>
        <p:nvSpPr>
          <p:cNvPr id="178" name="Google Shape;178;p32"/>
          <p:cNvSpPr txBox="1">
            <a:spLocks noGrp="1"/>
          </p:cNvSpPr>
          <p:nvPr>
            <p:ph type="body" idx="1"/>
          </p:nvPr>
        </p:nvSpPr>
        <p:spPr>
          <a:xfrm>
            <a:off x="141175" y="667250"/>
            <a:ext cx="4975800" cy="4366500"/>
          </a:xfrm>
          <a:prstGeom prst="rect">
            <a:avLst/>
          </a:prstGeom>
          <a:solidFill>
            <a:srgbClr val="282C34"/>
          </a:solidFill>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750">
                <a:solidFill>
                  <a:srgbClr val="C586C0"/>
                </a:solidFill>
                <a:latin typeface="Source Code Pro"/>
                <a:ea typeface="Source Code Pro"/>
                <a:cs typeface="Source Code Pro"/>
                <a:sym typeface="Source Code Pro"/>
              </a:rPr>
              <a:t>#include</a:t>
            </a:r>
            <a:r>
              <a:rPr lang="en" sz="750">
                <a:solidFill>
                  <a:srgbClr val="569CD6"/>
                </a:solidFill>
                <a:latin typeface="Source Code Pro"/>
                <a:ea typeface="Source Code Pro"/>
                <a:cs typeface="Source Code Pro"/>
                <a:sym typeface="Source Code Pro"/>
              </a:rPr>
              <a:t> </a:t>
            </a:r>
            <a:r>
              <a:rPr lang="en" sz="750">
                <a:solidFill>
                  <a:srgbClr val="CE9178"/>
                </a:solidFill>
                <a:latin typeface="Source Code Pro"/>
                <a:ea typeface="Source Code Pro"/>
                <a:cs typeface="Source Code Pro"/>
                <a:sym typeface="Source Code Pro"/>
              </a:rPr>
              <a:t>"mpi.h"</a:t>
            </a:r>
            <a:endParaRPr sz="750">
              <a:solidFill>
                <a:srgbClr val="CE9178"/>
              </a:solidFill>
              <a:latin typeface="Source Code Pro"/>
              <a:ea typeface="Source Code Pro"/>
              <a:cs typeface="Source Code Pro"/>
              <a:sym typeface="Source Code Pro"/>
            </a:endParaRPr>
          </a:p>
          <a:p>
            <a:pPr marL="0" lvl="0" indent="0" algn="l" rtl="0">
              <a:lnSpc>
                <a:spcPct val="100000"/>
              </a:lnSpc>
              <a:spcBef>
                <a:spcPts val="0"/>
              </a:spcBef>
              <a:spcAft>
                <a:spcPts val="0"/>
              </a:spcAft>
              <a:buClr>
                <a:schemeClr val="dk1"/>
              </a:buClr>
              <a:buSzPts val="1100"/>
              <a:buFont typeface="Arial"/>
              <a:buNone/>
            </a:pPr>
            <a:r>
              <a:rPr lang="en" sz="750">
                <a:solidFill>
                  <a:srgbClr val="C586C0"/>
                </a:solidFill>
                <a:latin typeface="Source Code Pro"/>
                <a:ea typeface="Source Code Pro"/>
                <a:cs typeface="Source Code Pro"/>
                <a:sym typeface="Source Code Pro"/>
              </a:rPr>
              <a:t>#include</a:t>
            </a:r>
            <a:r>
              <a:rPr lang="en" sz="750">
                <a:solidFill>
                  <a:srgbClr val="569CD6"/>
                </a:solidFill>
                <a:latin typeface="Source Code Pro"/>
                <a:ea typeface="Source Code Pro"/>
                <a:cs typeface="Source Code Pro"/>
                <a:sym typeface="Source Code Pro"/>
              </a:rPr>
              <a:t> </a:t>
            </a:r>
            <a:r>
              <a:rPr lang="en" sz="750">
                <a:solidFill>
                  <a:srgbClr val="CE9178"/>
                </a:solidFill>
                <a:latin typeface="Source Code Pro"/>
                <a:ea typeface="Source Code Pro"/>
                <a:cs typeface="Source Code Pro"/>
                <a:sym typeface="Source Code Pro"/>
              </a:rPr>
              <a:t>&lt;stdio.h&gt;</a:t>
            </a:r>
            <a:endParaRPr sz="750">
              <a:solidFill>
                <a:srgbClr val="CE9178"/>
              </a:solidFill>
              <a:latin typeface="Source Code Pro"/>
              <a:ea typeface="Source Code Pro"/>
              <a:cs typeface="Source Code Pro"/>
              <a:sym typeface="Source Code Pro"/>
            </a:endParaRPr>
          </a:p>
          <a:p>
            <a:pPr marL="0" lvl="0" indent="0" algn="l" rtl="0">
              <a:lnSpc>
                <a:spcPct val="100000"/>
              </a:lnSpc>
              <a:spcBef>
                <a:spcPts val="0"/>
              </a:spcBef>
              <a:spcAft>
                <a:spcPts val="0"/>
              </a:spcAft>
              <a:buClr>
                <a:schemeClr val="dk1"/>
              </a:buClr>
              <a:buSzPts val="1100"/>
              <a:buFont typeface="Arial"/>
              <a:buNone/>
            </a:pPr>
            <a:r>
              <a:rPr lang="en" sz="750">
                <a:solidFill>
                  <a:srgbClr val="C586C0"/>
                </a:solidFill>
                <a:latin typeface="Source Code Pro"/>
                <a:ea typeface="Source Code Pro"/>
                <a:cs typeface="Source Code Pro"/>
                <a:sym typeface="Source Code Pro"/>
              </a:rPr>
              <a:t>#include</a:t>
            </a:r>
            <a:r>
              <a:rPr lang="en" sz="750">
                <a:solidFill>
                  <a:srgbClr val="569CD6"/>
                </a:solidFill>
                <a:latin typeface="Source Code Pro"/>
                <a:ea typeface="Source Code Pro"/>
                <a:cs typeface="Source Code Pro"/>
                <a:sym typeface="Source Code Pro"/>
              </a:rPr>
              <a:t> </a:t>
            </a:r>
            <a:r>
              <a:rPr lang="en" sz="750">
                <a:solidFill>
                  <a:srgbClr val="CE9178"/>
                </a:solidFill>
                <a:latin typeface="Source Code Pro"/>
                <a:ea typeface="Source Code Pro"/>
                <a:cs typeface="Source Code Pro"/>
                <a:sym typeface="Source Code Pro"/>
              </a:rPr>
              <a:t>&lt;string.h&gt;</a:t>
            </a:r>
            <a:endParaRPr sz="750">
              <a:solidFill>
                <a:srgbClr val="CE9178"/>
              </a:solidFill>
              <a:latin typeface="Source Code Pro"/>
              <a:ea typeface="Source Code Pro"/>
              <a:cs typeface="Source Code Pro"/>
              <a:sym typeface="Source Code Pro"/>
            </a:endParaRPr>
          </a:p>
          <a:p>
            <a:pPr marL="0" lvl="0" indent="0" algn="l" rtl="0">
              <a:lnSpc>
                <a:spcPct val="100000"/>
              </a:lnSpc>
              <a:spcBef>
                <a:spcPts val="0"/>
              </a:spcBef>
              <a:spcAft>
                <a:spcPts val="0"/>
              </a:spcAft>
              <a:buClr>
                <a:schemeClr val="dk1"/>
              </a:buClr>
              <a:buSzPts val="1100"/>
              <a:buFont typeface="Arial"/>
              <a:buNone/>
            </a:pPr>
            <a:endParaRPr sz="750">
              <a:solidFill>
                <a:srgbClr val="CCCCCC"/>
              </a:solidFill>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750">
                <a:solidFill>
                  <a:srgbClr val="569CD6"/>
                </a:solidFill>
                <a:latin typeface="Source Code Pro"/>
                <a:ea typeface="Source Code Pro"/>
                <a:cs typeface="Source Code Pro"/>
                <a:sym typeface="Source Code Pro"/>
              </a:rPr>
              <a:t>int</a:t>
            </a:r>
            <a:r>
              <a:rPr lang="en" sz="750">
                <a:solidFill>
                  <a:srgbClr val="CCCCCC"/>
                </a:solidFill>
                <a:latin typeface="Source Code Pro"/>
                <a:ea typeface="Source Code Pro"/>
                <a:cs typeface="Source Code Pro"/>
                <a:sym typeface="Source Code Pro"/>
              </a:rPr>
              <a:t> </a:t>
            </a:r>
            <a:r>
              <a:rPr lang="en" sz="750">
                <a:solidFill>
                  <a:srgbClr val="DCDCAA"/>
                </a:solidFill>
                <a:latin typeface="Source Code Pro"/>
                <a:ea typeface="Source Code Pro"/>
                <a:cs typeface="Source Code Pro"/>
                <a:sym typeface="Source Code Pro"/>
              </a:rPr>
              <a:t>main</a:t>
            </a:r>
            <a:r>
              <a:rPr lang="en" sz="750">
                <a:solidFill>
                  <a:srgbClr val="CCCCCC"/>
                </a:solidFill>
                <a:latin typeface="Source Code Pro"/>
                <a:ea typeface="Source Code Pro"/>
                <a:cs typeface="Source Code Pro"/>
                <a:sym typeface="Source Code Pro"/>
              </a:rPr>
              <a:t>(</a:t>
            </a:r>
            <a:r>
              <a:rPr lang="en" sz="750">
                <a:solidFill>
                  <a:srgbClr val="569CD6"/>
                </a:solidFill>
                <a:latin typeface="Source Code Pro"/>
                <a:ea typeface="Source Code Pro"/>
                <a:cs typeface="Source Code Pro"/>
                <a:sym typeface="Source Code Pro"/>
              </a:rPr>
              <a:t>int</a:t>
            </a:r>
            <a:r>
              <a:rPr lang="en" sz="750">
                <a:solidFill>
                  <a:srgbClr val="CCCCCC"/>
                </a:solidFill>
                <a:latin typeface="Source Code Pro"/>
                <a:ea typeface="Source Code Pro"/>
                <a:cs typeface="Source Code Pro"/>
                <a:sym typeface="Source Code Pro"/>
              </a:rPr>
              <a:t> </a:t>
            </a:r>
            <a:r>
              <a:rPr lang="en" sz="750">
                <a:solidFill>
                  <a:srgbClr val="9CDCFE"/>
                </a:solidFill>
                <a:latin typeface="Source Code Pro"/>
                <a:ea typeface="Source Code Pro"/>
                <a:cs typeface="Source Code Pro"/>
                <a:sym typeface="Source Code Pro"/>
              </a:rPr>
              <a:t>argc</a:t>
            </a:r>
            <a:r>
              <a:rPr lang="en" sz="750">
                <a:solidFill>
                  <a:srgbClr val="CCCCCC"/>
                </a:solidFill>
                <a:latin typeface="Source Code Pro"/>
                <a:ea typeface="Source Code Pro"/>
                <a:cs typeface="Source Code Pro"/>
                <a:sym typeface="Source Code Pro"/>
              </a:rPr>
              <a:t>, </a:t>
            </a:r>
            <a:r>
              <a:rPr lang="en" sz="750">
                <a:solidFill>
                  <a:srgbClr val="569CD6"/>
                </a:solidFill>
                <a:latin typeface="Source Code Pro"/>
                <a:ea typeface="Source Code Pro"/>
                <a:cs typeface="Source Code Pro"/>
                <a:sym typeface="Source Code Pro"/>
              </a:rPr>
              <a:t>char</a:t>
            </a:r>
            <a:r>
              <a:rPr lang="en" sz="750">
                <a:solidFill>
                  <a:srgbClr val="CCCCCC"/>
                </a:solidFill>
                <a:latin typeface="Source Code Pro"/>
                <a:ea typeface="Source Code Pro"/>
                <a:cs typeface="Source Code Pro"/>
                <a:sym typeface="Source Code Pro"/>
              </a:rPr>
              <a:t> </a:t>
            </a:r>
            <a:r>
              <a:rPr lang="en" sz="750">
                <a:solidFill>
                  <a:srgbClr val="D4D4D4"/>
                </a:solidFill>
                <a:latin typeface="Source Code Pro"/>
                <a:ea typeface="Source Code Pro"/>
                <a:cs typeface="Source Code Pro"/>
                <a:sym typeface="Source Code Pro"/>
              </a:rPr>
              <a:t>*</a:t>
            </a:r>
            <a:r>
              <a:rPr lang="en" sz="750">
                <a:solidFill>
                  <a:srgbClr val="9CDCFE"/>
                </a:solidFill>
                <a:latin typeface="Source Code Pro"/>
                <a:ea typeface="Source Code Pro"/>
                <a:cs typeface="Source Code Pro"/>
                <a:sym typeface="Source Code Pro"/>
              </a:rPr>
              <a:t>argv</a:t>
            </a:r>
            <a:r>
              <a:rPr lang="en" sz="750">
                <a:solidFill>
                  <a:srgbClr val="569CD6"/>
                </a:solidFill>
                <a:latin typeface="Source Code Pro"/>
                <a:ea typeface="Source Code Pro"/>
                <a:cs typeface="Source Code Pro"/>
                <a:sym typeface="Source Code Pro"/>
              </a:rPr>
              <a:t>[]</a:t>
            </a:r>
            <a:r>
              <a:rPr lang="en" sz="750">
                <a:solidFill>
                  <a:srgbClr val="CCCCCC"/>
                </a:solidFill>
                <a:latin typeface="Source Code Pro"/>
                <a:ea typeface="Source Code Pro"/>
                <a:cs typeface="Source Code Pro"/>
                <a:sym typeface="Source Code Pro"/>
              </a:rPr>
              <a:t>)</a:t>
            </a:r>
            <a:endParaRPr sz="750">
              <a:solidFill>
                <a:srgbClr val="CCCCCC"/>
              </a:solidFill>
              <a:latin typeface="Source Code Pro"/>
              <a:ea typeface="Source Code Pro"/>
              <a:cs typeface="Source Code Pro"/>
              <a:sym typeface="Source Code Pro"/>
            </a:endParaRPr>
          </a:p>
          <a:p>
            <a:pPr marL="0" lvl="0" indent="0" algn="l" rtl="0">
              <a:lnSpc>
                <a:spcPct val="100000"/>
              </a:lnSpc>
              <a:spcBef>
                <a:spcPts val="0"/>
              </a:spcBef>
              <a:spcAft>
                <a:spcPts val="0"/>
              </a:spcAft>
              <a:buClr>
                <a:schemeClr val="dk1"/>
              </a:buClr>
              <a:buSzPts val="1100"/>
              <a:buFont typeface="Arial"/>
              <a:buNone/>
            </a:pPr>
            <a:r>
              <a:rPr lang="en" sz="750">
                <a:solidFill>
                  <a:srgbClr val="CCCCCC"/>
                </a:solidFill>
                <a:latin typeface="Source Code Pro"/>
                <a:ea typeface="Source Code Pro"/>
                <a:cs typeface="Source Code Pro"/>
                <a:sym typeface="Source Code Pro"/>
              </a:rPr>
              <a:t>{</a:t>
            </a:r>
            <a:endParaRPr sz="750">
              <a:solidFill>
                <a:srgbClr val="CCCCCC"/>
              </a:solidFill>
              <a:latin typeface="Source Code Pro"/>
              <a:ea typeface="Source Code Pro"/>
              <a:cs typeface="Source Code Pro"/>
              <a:sym typeface="Source Code Pro"/>
            </a:endParaRPr>
          </a:p>
          <a:p>
            <a:pPr marL="0" lvl="0" indent="0" algn="l" rtl="0">
              <a:lnSpc>
                <a:spcPct val="100000"/>
              </a:lnSpc>
              <a:spcBef>
                <a:spcPts val="0"/>
              </a:spcBef>
              <a:spcAft>
                <a:spcPts val="0"/>
              </a:spcAft>
              <a:buClr>
                <a:schemeClr val="dk1"/>
              </a:buClr>
              <a:buSzPts val="1100"/>
              <a:buFont typeface="Arial"/>
              <a:buNone/>
            </a:pPr>
            <a:r>
              <a:rPr lang="en" sz="750">
                <a:solidFill>
                  <a:srgbClr val="CCCCCC"/>
                </a:solidFill>
                <a:latin typeface="Source Code Pro"/>
                <a:ea typeface="Source Code Pro"/>
                <a:cs typeface="Source Code Pro"/>
                <a:sym typeface="Source Code Pro"/>
              </a:rPr>
              <a:t>   </a:t>
            </a:r>
            <a:r>
              <a:rPr lang="en" sz="750">
                <a:solidFill>
                  <a:srgbClr val="569CD6"/>
                </a:solidFill>
                <a:latin typeface="Source Code Pro"/>
                <a:ea typeface="Source Code Pro"/>
                <a:cs typeface="Source Code Pro"/>
                <a:sym typeface="Source Code Pro"/>
              </a:rPr>
              <a:t>int</a:t>
            </a:r>
            <a:r>
              <a:rPr lang="en" sz="750">
                <a:solidFill>
                  <a:srgbClr val="CCCCCC"/>
                </a:solidFill>
                <a:latin typeface="Source Code Pro"/>
                <a:ea typeface="Source Code Pro"/>
                <a:cs typeface="Source Code Pro"/>
                <a:sym typeface="Source Code Pro"/>
              </a:rPr>
              <a:t> i, rank, size, namelen;</a:t>
            </a:r>
            <a:endParaRPr sz="750">
              <a:solidFill>
                <a:srgbClr val="CCCCCC"/>
              </a:solidFill>
              <a:latin typeface="Source Code Pro"/>
              <a:ea typeface="Source Code Pro"/>
              <a:cs typeface="Source Code Pro"/>
              <a:sym typeface="Source Code Pro"/>
            </a:endParaRPr>
          </a:p>
          <a:p>
            <a:pPr marL="0" lvl="0" indent="0" algn="l" rtl="0">
              <a:lnSpc>
                <a:spcPct val="100000"/>
              </a:lnSpc>
              <a:spcBef>
                <a:spcPts val="0"/>
              </a:spcBef>
              <a:spcAft>
                <a:spcPts val="0"/>
              </a:spcAft>
              <a:buClr>
                <a:schemeClr val="dk1"/>
              </a:buClr>
              <a:buSzPts val="1100"/>
              <a:buFont typeface="Arial"/>
              <a:buNone/>
            </a:pPr>
            <a:r>
              <a:rPr lang="en" sz="750">
                <a:solidFill>
                  <a:srgbClr val="CCCCCC"/>
                </a:solidFill>
                <a:latin typeface="Source Code Pro"/>
                <a:ea typeface="Source Code Pro"/>
                <a:cs typeface="Source Code Pro"/>
                <a:sym typeface="Source Code Pro"/>
              </a:rPr>
              <a:t>   </a:t>
            </a:r>
            <a:r>
              <a:rPr lang="en" sz="750">
                <a:solidFill>
                  <a:srgbClr val="569CD6"/>
                </a:solidFill>
                <a:latin typeface="Source Code Pro"/>
                <a:ea typeface="Source Code Pro"/>
                <a:cs typeface="Source Code Pro"/>
                <a:sym typeface="Source Code Pro"/>
              </a:rPr>
              <a:t>char</a:t>
            </a:r>
            <a:r>
              <a:rPr lang="en" sz="750">
                <a:solidFill>
                  <a:srgbClr val="CCCCCC"/>
                </a:solidFill>
                <a:latin typeface="Source Code Pro"/>
                <a:ea typeface="Source Code Pro"/>
                <a:cs typeface="Source Code Pro"/>
                <a:sym typeface="Source Code Pro"/>
              </a:rPr>
              <a:t> </a:t>
            </a:r>
            <a:r>
              <a:rPr lang="en" sz="750">
                <a:solidFill>
                  <a:srgbClr val="9CDCFE"/>
                </a:solidFill>
                <a:latin typeface="Source Code Pro"/>
                <a:ea typeface="Source Code Pro"/>
                <a:cs typeface="Source Code Pro"/>
                <a:sym typeface="Source Code Pro"/>
              </a:rPr>
              <a:t>name</a:t>
            </a:r>
            <a:r>
              <a:rPr lang="en" sz="750">
                <a:solidFill>
                  <a:srgbClr val="CCCCCC"/>
                </a:solidFill>
                <a:latin typeface="Source Code Pro"/>
                <a:ea typeface="Source Code Pro"/>
                <a:cs typeface="Source Code Pro"/>
                <a:sym typeface="Source Code Pro"/>
              </a:rPr>
              <a:t>[MPI_MAX_PROCESSOR_NAME];</a:t>
            </a:r>
            <a:endParaRPr sz="750">
              <a:solidFill>
                <a:srgbClr val="CCCCCC"/>
              </a:solidFill>
              <a:latin typeface="Source Code Pro"/>
              <a:ea typeface="Source Code Pro"/>
              <a:cs typeface="Source Code Pro"/>
              <a:sym typeface="Source Code Pro"/>
            </a:endParaRPr>
          </a:p>
          <a:p>
            <a:pPr marL="0" lvl="0" indent="0" algn="l" rtl="0">
              <a:lnSpc>
                <a:spcPct val="100000"/>
              </a:lnSpc>
              <a:spcBef>
                <a:spcPts val="0"/>
              </a:spcBef>
              <a:spcAft>
                <a:spcPts val="0"/>
              </a:spcAft>
              <a:buClr>
                <a:schemeClr val="dk1"/>
              </a:buClr>
              <a:buSzPts val="1100"/>
              <a:buFont typeface="Arial"/>
              <a:buNone/>
            </a:pPr>
            <a:r>
              <a:rPr lang="en" sz="750">
                <a:solidFill>
                  <a:srgbClr val="CCCCCC"/>
                </a:solidFill>
                <a:latin typeface="Source Code Pro"/>
                <a:ea typeface="Source Code Pro"/>
                <a:cs typeface="Source Code Pro"/>
                <a:sym typeface="Source Code Pro"/>
              </a:rPr>
              <a:t>   MPI_Status stat;</a:t>
            </a:r>
            <a:endParaRPr sz="750">
              <a:solidFill>
                <a:srgbClr val="CCCCCC"/>
              </a:solidFill>
              <a:latin typeface="Source Code Pro"/>
              <a:ea typeface="Source Code Pro"/>
              <a:cs typeface="Source Code Pro"/>
              <a:sym typeface="Source Code Pro"/>
            </a:endParaRPr>
          </a:p>
          <a:p>
            <a:pPr marL="0" lvl="0" indent="0" algn="l" rtl="0">
              <a:lnSpc>
                <a:spcPct val="100000"/>
              </a:lnSpc>
              <a:spcBef>
                <a:spcPts val="0"/>
              </a:spcBef>
              <a:spcAft>
                <a:spcPts val="0"/>
              </a:spcAft>
              <a:buClr>
                <a:schemeClr val="dk1"/>
              </a:buClr>
              <a:buSzPts val="1100"/>
              <a:buFont typeface="Arial"/>
              <a:buNone/>
            </a:pPr>
            <a:endParaRPr sz="750">
              <a:solidFill>
                <a:srgbClr val="CCCCCC"/>
              </a:solidFill>
              <a:latin typeface="Source Code Pro"/>
              <a:ea typeface="Source Code Pro"/>
              <a:cs typeface="Source Code Pro"/>
              <a:sym typeface="Source Code Pro"/>
            </a:endParaRPr>
          </a:p>
          <a:p>
            <a:pPr marL="0" lvl="0" indent="0" algn="l" rtl="0">
              <a:lnSpc>
                <a:spcPct val="100000"/>
              </a:lnSpc>
              <a:spcBef>
                <a:spcPts val="0"/>
              </a:spcBef>
              <a:spcAft>
                <a:spcPts val="0"/>
              </a:spcAft>
              <a:buClr>
                <a:schemeClr val="dk1"/>
              </a:buClr>
              <a:buSzPts val="1100"/>
              <a:buFont typeface="Arial"/>
              <a:buNone/>
            </a:pPr>
            <a:r>
              <a:rPr lang="en" sz="750">
                <a:solidFill>
                  <a:srgbClr val="CCCCCC"/>
                </a:solidFill>
                <a:latin typeface="Source Code Pro"/>
                <a:ea typeface="Source Code Pro"/>
                <a:cs typeface="Source Code Pro"/>
                <a:sym typeface="Source Code Pro"/>
              </a:rPr>
              <a:t>   </a:t>
            </a:r>
            <a:r>
              <a:rPr lang="en" sz="750">
                <a:solidFill>
                  <a:srgbClr val="DCDCAA"/>
                </a:solidFill>
                <a:latin typeface="Source Code Pro"/>
                <a:ea typeface="Source Code Pro"/>
                <a:cs typeface="Source Code Pro"/>
                <a:sym typeface="Source Code Pro"/>
              </a:rPr>
              <a:t>MPI_Init</a:t>
            </a:r>
            <a:r>
              <a:rPr lang="en" sz="750">
                <a:solidFill>
                  <a:srgbClr val="CCCCCC"/>
                </a:solidFill>
                <a:latin typeface="Source Code Pro"/>
                <a:ea typeface="Source Code Pro"/>
                <a:cs typeface="Source Code Pro"/>
                <a:sym typeface="Source Code Pro"/>
              </a:rPr>
              <a:t>(</a:t>
            </a:r>
            <a:r>
              <a:rPr lang="en" sz="750">
                <a:solidFill>
                  <a:srgbClr val="D4D4D4"/>
                </a:solidFill>
                <a:latin typeface="Source Code Pro"/>
                <a:ea typeface="Source Code Pro"/>
                <a:cs typeface="Source Code Pro"/>
                <a:sym typeface="Source Code Pro"/>
              </a:rPr>
              <a:t>&amp;</a:t>
            </a:r>
            <a:r>
              <a:rPr lang="en" sz="750">
                <a:solidFill>
                  <a:srgbClr val="CCCCCC"/>
                </a:solidFill>
                <a:latin typeface="Source Code Pro"/>
                <a:ea typeface="Source Code Pro"/>
                <a:cs typeface="Source Code Pro"/>
                <a:sym typeface="Source Code Pro"/>
              </a:rPr>
              <a:t>argc, </a:t>
            </a:r>
            <a:r>
              <a:rPr lang="en" sz="750">
                <a:solidFill>
                  <a:srgbClr val="D4D4D4"/>
                </a:solidFill>
                <a:latin typeface="Source Code Pro"/>
                <a:ea typeface="Source Code Pro"/>
                <a:cs typeface="Source Code Pro"/>
                <a:sym typeface="Source Code Pro"/>
              </a:rPr>
              <a:t>&amp;</a:t>
            </a:r>
            <a:r>
              <a:rPr lang="en" sz="750">
                <a:solidFill>
                  <a:srgbClr val="CCCCCC"/>
                </a:solidFill>
                <a:latin typeface="Source Code Pro"/>
                <a:ea typeface="Source Code Pro"/>
                <a:cs typeface="Source Code Pro"/>
                <a:sym typeface="Source Code Pro"/>
              </a:rPr>
              <a:t>argv);</a:t>
            </a:r>
            <a:endParaRPr sz="750">
              <a:solidFill>
                <a:srgbClr val="CCCCCC"/>
              </a:solidFill>
              <a:latin typeface="Source Code Pro"/>
              <a:ea typeface="Source Code Pro"/>
              <a:cs typeface="Source Code Pro"/>
              <a:sym typeface="Source Code Pro"/>
            </a:endParaRPr>
          </a:p>
          <a:p>
            <a:pPr marL="0" lvl="0" indent="0" algn="l" rtl="0">
              <a:lnSpc>
                <a:spcPct val="100000"/>
              </a:lnSpc>
              <a:spcBef>
                <a:spcPts val="0"/>
              </a:spcBef>
              <a:spcAft>
                <a:spcPts val="0"/>
              </a:spcAft>
              <a:buClr>
                <a:schemeClr val="dk1"/>
              </a:buClr>
              <a:buSzPts val="1100"/>
              <a:buFont typeface="Arial"/>
              <a:buNone/>
            </a:pPr>
            <a:endParaRPr sz="750">
              <a:solidFill>
                <a:srgbClr val="CCCCCC"/>
              </a:solidFill>
              <a:latin typeface="Source Code Pro"/>
              <a:ea typeface="Source Code Pro"/>
              <a:cs typeface="Source Code Pro"/>
              <a:sym typeface="Source Code Pro"/>
            </a:endParaRPr>
          </a:p>
          <a:p>
            <a:pPr marL="0" lvl="0" indent="0" algn="l" rtl="0">
              <a:lnSpc>
                <a:spcPct val="100000"/>
              </a:lnSpc>
              <a:spcBef>
                <a:spcPts val="0"/>
              </a:spcBef>
              <a:spcAft>
                <a:spcPts val="0"/>
              </a:spcAft>
              <a:buClr>
                <a:schemeClr val="dk1"/>
              </a:buClr>
              <a:buSzPts val="1100"/>
              <a:buFont typeface="Arial"/>
              <a:buNone/>
            </a:pPr>
            <a:r>
              <a:rPr lang="en" sz="750">
                <a:solidFill>
                  <a:srgbClr val="CCCCCC"/>
                </a:solidFill>
                <a:latin typeface="Source Code Pro"/>
                <a:ea typeface="Source Code Pro"/>
                <a:cs typeface="Source Code Pro"/>
                <a:sym typeface="Source Code Pro"/>
              </a:rPr>
              <a:t>   </a:t>
            </a:r>
            <a:r>
              <a:rPr lang="en" sz="750">
                <a:solidFill>
                  <a:srgbClr val="DCDCAA"/>
                </a:solidFill>
                <a:latin typeface="Source Code Pro"/>
                <a:ea typeface="Source Code Pro"/>
                <a:cs typeface="Source Code Pro"/>
                <a:sym typeface="Source Code Pro"/>
              </a:rPr>
              <a:t>MPI_Comm_size</a:t>
            </a:r>
            <a:r>
              <a:rPr lang="en" sz="750">
                <a:solidFill>
                  <a:srgbClr val="CCCCCC"/>
                </a:solidFill>
                <a:latin typeface="Source Code Pro"/>
                <a:ea typeface="Source Code Pro"/>
                <a:cs typeface="Source Code Pro"/>
                <a:sym typeface="Source Code Pro"/>
              </a:rPr>
              <a:t>(MPI_COMM_WORLD, </a:t>
            </a:r>
            <a:r>
              <a:rPr lang="en" sz="750">
                <a:solidFill>
                  <a:srgbClr val="D4D4D4"/>
                </a:solidFill>
                <a:latin typeface="Source Code Pro"/>
                <a:ea typeface="Source Code Pro"/>
                <a:cs typeface="Source Code Pro"/>
                <a:sym typeface="Source Code Pro"/>
              </a:rPr>
              <a:t>&amp;</a:t>
            </a:r>
            <a:r>
              <a:rPr lang="en" sz="750">
                <a:solidFill>
                  <a:srgbClr val="CCCCCC"/>
                </a:solidFill>
                <a:latin typeface="Source Code Pro"/>
                <a:ea typeface="Source Code Pro"/>
                <a:cs typeface="Source Code Pro"/>
                <a:sym typeface="Source Code Pro"/>
              </a:rPr>
              <a:t>size);</a:t>
            </a:r>
            <a:endParaRPr sz="750">
              <a:solidFill>
                <a:srgbClr val="CCCCCC"/>
              </a:solidFill>
              <a:latin typeface="Source Code Pro"/>
              <a:ea typeface="Source Code Pro"/>
              <a:cs typeface="Source Code Pro"/>
              <a:sym typeface="Source Code Pro"/>
            </a:endParaRPr>
          </a:p>
          <a:p>
            <a:pPr marL="0" lvl="0" indent="0" algn="l" rtl="0">
              <a:lnSpc>
                <a:spcPct val="100000"/>
              </a:lnSpc>
              <a:spcBef>
                <a:spcPts val="0"/>
              </a:spcBef>
              <a:spcAft>
                <a:spcPts val="0"/>
              </a:spcAft>
              <a:buClr>
                <a:schemeClr val="dk1"/>
              </a:buClr>
              <a:buSzPts val="1100"/>
              <a:buFont typeface="Arial"/>
              <a:buNone/>
            </a:pPr>
            <a:r>
              <a:rPr lang="en" sz="750">
                <a:solidFill>
                  <a:srgbClr val="CCCCCC"/>
                </a:solidFill>
                <a:latin typeface="Source Code Pro"/>
                <a:ea typeface="Source Code Pro"/>
                <a:cs typeface="Source Code Pro"/>
                <a:sym typeface="Source Code Pro"/>
              </a:rPr>
              <a:t>   </a:t>
            </a:r>
            <a:r>
              <a:rPr lang="en" sz="750">
                <a:solidFill>
                  <a:srgbClr val="DCDCAA"/>
                </a:solidFill>
                <a:latin typeface="Source Code Pro"/>
                <a:ea typeface="Source Code Pro"/>
                <a:cs typeface="Source Code Pro"/>
                <a:sym typeface="Source Code Pro"/>
              </a:rPr>
              <a:t>MPI_Comm_rank</a:t>
            </a:r>
            <a:r>
              <a:rPr lang="en" sz="750">
                <a:solidFill>
                  <a:srgbClr val="CCCCCC"/>
                </a:solidFill>
                <a:latin typeface="Source Code Pro"/>
                <a:ea typeface="Source Code Pro"/>
                <a:cs typeface="Source Code Pro"/>
                <a:sym typeface="Source Code Pro"/>
              </a:rPr>
              <a:t>(MPI_COMM_WORLD, </a:t>
            </a:r>
            <a:r>
              <a:rPr lang="en" sz="750">
                <a:solidFill>
                  <a:srgbClr val="D4D4D4"/>
                </a:solidFill>
                <a:latin typeface="Source Code Pro"/>
                <a:ea typeface="Source Code Pro"/>
                <a:cs typeface="Source Code Pro"/>
                <a:sym typeface="Source Code Pro"/>
              </a:rPr>
              <a:t>&amp;</a:t>
            </a:r>
            <a:r>
              <a:rPr lang="en" sz="750">
                <a:solidFill>
                  <a:srgbClr val="CCCCCC"/>
                </a:solidFill>
                <a:latin typeface="Source Code Pro"/>
                <a:ea typeface="Source Code Pro"/>
                <a:cs typeface="Source Code Pro"/>
                <a:sym typeface="Source Code Pro"/>
              </a:rPr>
              <a:t>rank);</a:t>
            </a:r>
            <a:endParaRPr sz="750">
              <a:solidFill>
                <a:srgbClr val="CCCCCC"/>
              </a:solidFill>
              <a:latin typeface="Source Code Pro"/>
              <a:ea typeface="Source Code Pro"/>
              <a:cs typeface="Source Code Pro"/>
              <a:sym typeface="Source Code Pro"/>
            </a:endParaRPr>
          </a:p>
          <a:p>
            <a:pPr marL="0" lvl="0" indent="0" algn="l" rtl="0">
              <a:lnSpc>
                <a:spcPct val="100000"/>
              </a:lnSpc>
              <a:spcBef>
                <a:spcPts val="0"/>
              </a:spcBef>
              <a:spcAft>
                <a:spcPts val="0"/>
              </a:spcAft>
              <a:buClr>
                <a:schemeClr val="dk1"/>
              </a:buClr>
              <a:buSzPts val="1100"/>
              <a:buFont typeface="Arial"/>
              <a:buNone/>
            </a:pPr>
            <a:r>
              <a:rPr lang="en" sz="750">
                <a:solidFill>
                  <a:srgbClr val="CCCCCC"/>
                </a:solidFill>
                <a:latin typeface="Source Code Pro"/>
                <a:ea typeface="Source Code Pro"/>
                <a:cs typeface="Source Code Pro"/>
                <a:sym typeface="Source Code Pro"/>
              </a:rPr>
              <a:t>   </a:t>
            </a:r>
            <a:r>
              <a:rPr lang="en" sz="750">
                <a:solidFill>
                  <a:srgbClr val="DCDCAA"/>
                </a:solidFill>
                <a:latin typeface="Source Code Pro"/>
                <a:ea typeface="Source Code Pro"/>
                <a:cs typeface="Source Code Pro"/>
                <a:sym typeface="Source Code Pro"/>
              </a:rPr>
              <a:t>MPI_Get_processor_name</a:t>
            </a:r>
            <a:r>
              <a:rPr lang="en" sz="750">
                <a:solidFill>
                  <a:srgbClr val="CCCCCC"/>
                </a:solidFill>
                <a:latin typeface="Source Code Pro"/>
                <a:ea typeface="Source Code Pro"/>
                <a:cs typeface="Source Code Pro"/>
                <a:sym typeface="Source Code Pro"/>
              </a:rPr>
              <a:t>(name, </a:t>
            </a:r>
            <a:r>
              <a:rPr lang="en" sz="750">
                <a:solidFill>
                  <a:srgbClr val="D4D4D4"/>
                </a:solidFill>
                <a:latin typeface="Source Code Pro"/>
                <a:ea typeface="Source Code Pro"/>
                <a:cs typeface="Source Code Pro"/>
                <a:sym typeface="Source Code Pro"/>
              </a:rPr>
              <a:t>&amp;</a:t>
            </a:r>
            <a:r>
              <a:rPr lang="en" sz="750">
                <a:solidFill>
                  <a:srgbClr val="CCCCCC"/>
                </a:solidFill>
                <a:latin typeface="Source Code Pro"/>
                <a:ea typeface="Source Code Pro"/>
                <a:cs typeface="Source Code Pro"/>
                <a:sym typeface="Source Code Pro"/>
              </a:rPr>
              <a:t>namelen);</a:t>
            </a:r>
            <a:endParaRPr sz="750">
              <a:solidFill>
                <a:srgbClr val="CCCCCC"/>
              </a:solidFill>
              <a:latin typeface="Source Code Pro"/>
              <a:ea typeface="Source Code Pro"/>
              <a:cs typeface="Source Code Pro"/>
              <a:sym typeface="Source Code Pro"/>
            </a:endParaRPr>
          </a:p>
          <a:p>
            <a:pPr marL="0" lvl="0" indent="0" algn="l" rtl="0">
              <a:lnSpc>
                <a:spcPct val="100000"/>
              </a:lnSpc>
              <a:spcBef>
                <a:spcPts val="0"/>
              </a:spcBef>
              <a:spcAft>
                <a:spcPts val="0"/>
              </a:spcAft>
              <a:buClr>
                <a:schemeClr val="dk1"/>
              </a:buClr>
              <a:buSzPts val="1100"/>
              <a:buFont typeface="Arial"/>
              <a:buNone/>
            </a:pPr>
            <a:endParaRPr sz="750">
              <a:solidFill>
                <a:srgbClr val="CCCCCC"/>
              </a:solidFill>
              <a:latin typeface="Source Code Pro"/>
              <a:ea typeface="Source Code Pro"/>
              <a:cs typeface="Source Code Pro"/>
              <a:sym typeface="Source Code Pro"/>
            </a:endParaRPr>
          </a:p>
          <a:p>
            <a:pPr marL="0" lvl="0" indent="0" algn="l" rtl="0">
              <a:lnSpc>
                <a:spcPct val="100000"/>
              </a:lnSpc>
              <a:spcBef>
                <a:spcPts val="0"/>
              </a:spcBef>
              <a:spcAft>
                <a:spcPts val="0"/>
              </a:spcAft>
              <a:buClr>
                <a:schemeClr val="dk1"/>
              </a:buClr>
              <a:buSzPts val="1100"/>
              <a:buFont typeface="Arial"/>
              <a:buNone/>
            </a:pPr>
            <a:r>
              <a:rPr lang="en" sz="750">
                <a:solidFill>
                  <a:srgbClr val="CCCCCC"/>
                </a:solidFill>
                <a:latin typeface="Source Code Pro"/>
                <a:ea typeface="Source Code Pro"/>
                <a:cs typeface="Source Code Pro"/>
                <a:sym typeface="Source Code Pro"/>
              </a:rPr>
              <a:t>   </a:t>
            </a:r>
            <a:r>
              <a:rPr lang="en" sz="750">
                <a:solidFill>
                  <a:srgbClr val="C586C0"/>
                </a:solidFill>
                <a:latin typeface="Source Code Pro"/>
                <a:ea typeface="Source Code Pro"/>
                <a:cs typeface="Source Code Pro"/>
                <a:sym typeface="Source Code Pro"/>
              </a:rPr>
              <a:t>if</a:t>
            </a:r>
            <a:r>
              <a:rPr lang="en" sz="750">
                <a:solidFill>
                  <a:srgbClr val="CCCCCC"/>
                </a:solidFill>
                <a:latin typeface="Source Code Pro"/>
                <a:ea typeface="Source Code Pro"/>
                <a:cs typeface="Source Code Pro"/>
                <a:sym typeface="Source Code Pro"/>
              </a:rPr>
              <a:t> (rank </a:t>
            </a:r>
            <a:r>
              <a:rPr lang="en" sz="750">
                <a:solidFill>
                  <a:srgbClr val="D4D4D4"/>
                </a:solidFill>
                <a:latin typeface="Source Code Pro"/>
                <a:ea typeface="Source Code Pro"/>
                <a:cs typeface="Source Code Pro"/>
                <a:sym typeface="Source Code Pro"/>
              </a:rPr>
              <a:t>==</a:t>
            </a:r>
            <a:r>
              <a:rPr lang="en" sz="750">
                <a:solidFill>
                  <a:srgbClr val="CCCCCC"/>
                </a:solidFill>
                <a:latin typeface="Source Code Pro"/>
                <a:ea typeface="Source Code Pro"/>
                <a:cs typeface="Source Code Pro"/>
                <a:sym typeface="Source Code Pro"/>
              </a:rPr>
              <a:t> </a:t>
            </a:r>
            <a:r>
              <a:rPr lang="en" sz="750">
                <a:solidFill>
                  <a:srgbClr val="B5CEA8"/>
                </a:solidFill>
                <a:latin typeface="Source Code Pro"/>
                <a:ea typeface="Source Code Pro"/>
                <a:cs typeface="Source Code Pro"/>
                <a:sym typeface="Source Code Pro"/>
              </a:rPr>
              <a:t>0</a:t>
            </a:r>
            <a:r>
              <a:rPr lang="en" sz="750">
                <a:solidFill>
                  <a:srgbClr val="CCCCCC"/>
                </a:solidFill>
                <a:latin typeface="Source Code Pro"/>
                <a:ea typeface="Source Code Pro"/>
                <a:cs typeface="Source Code Pro"/>
                <a:sym typeface="Source Code Pro"/>
              </a:rPr>
              <a:t>) {</a:t>
            </a:r>
            <a:endParaRPr sz="750">
              <a:solidFill>
                <a:srgbClr val="CCCCCC"/>
              </a:solidFill>
              <a:latin typeface="Source Code Pro"/>
              <a:ea typeface="Source Code Pro"/>
              <a:cs typeface="Source Code Pro"/>
              <a:sym typeface="Source Code Pro"/>
            </a:endParaRPr>
          </a:p>
          <a:p>
            <a:pPr marL="0" lvl="0" indent="0" algn="l" rtl="0">
              <a:lnSpc>
                <a:spcPct val="100000"/>
              </a:lnSpc>
              <a:spcBef>
                <a:spcPts val="0"/>
              </a:spcBef>
              <a:spcAft>
                <a:spcPts val="0"/>
              </a:spcAft>
              <a:buClr>
                <a:schemeClr val="dk1"/>
              </a:buClr>
              <a:buSzPts val="1100"/>
              <a:buFont typeface="Arial"/>
              <a:buNone/>
            </a:pPr>
            <a:r>
              <a:rPr lang="en" sz="750">
                <a:solidFill>
                  <a:srgbClr val="CCCCCC"/>
                </a:solidFill>
                <a:latin typeface="Source Code Pro"/>
                <a:ea typeface="Source Code Pro"/>
                <a:cs typeface="Source Code Pro"/>
                <a:sym typeface="Source Code Pro"/>
              </a:rPr>
              <a:t>       </a:t>
            </a:r>
            <a:r>
              <a:rPr lang="en" sz="750">
                <a:solidFill>
                  <a:srgbClr val="DCDCAA"/>
                </a:solidFill>
                <a:latin typeface="Source Code Pro"/>
                <a:ea typeface="Source Code Pro"/>
                <a:cs typeface="Source Code Pro"/>
                <a:sym typeface="Source Code Pro"/>
              </a:rPr>
              <a:t>printf</a:t>
            </a:r>
            <a:r>
              <a:rPr lang="en" sz="750">
                <a:solidFill>
                  <a:srgbClr val="CCCCCC"/>
                </a:solidFill>
                <a:latin typeface="Source Code Pro"/>
                <a:ea typeface="Source Code Pro"/>
                <a:cs typeface="Source Code Pro"/>
                <a:sym typeface="Source Code Pro"/>
              </a:rPr>
              <a:t>(</a:t>
            </a:r>
            <a:r>
              <a:rPr lang="en" sz="750">
                <a:solidFill>
                  <a:srgbClr val="CE9178"/>
                </a:solidFill>
                <a:latin typeface="Source Code Pro"/>
                <a:ea typeface="Source Code Pro"/>
                <a:cs typeface="Source Code Pro"/>
                <a:sym typeface="Source Code Pro"/>
              </a:rPr>
              <a:t>"Hello world: rank </a:t>
            </a:r>
            <a:r>
              <a:rPr lang="en" sz="750">
                <a:solidFill>
                  <a:srgbClr val="9CDCFE"/>
                </a:solidFill>
                <a:latin typeface="Source Code Pro"/>
                <a:ea typeface="Source Code Pro"/>
                <a:cs typeface="Source Code Pro"/>
                <a:sym typeface="Source Code Pro"/>
              </a:rPr>
              <a:t>%d</a:t>
            </a:r>
            <a:r>
              <a:rPr lang="en" sz="750">
                <a:solidFill>
                  <a:srgbClr val="CE9178"/>
                </a:solidFill>
                <a:latin typeface="Source Code Pro"/>
                <a:ea typeface="Source Code Pro"/>
                <a:cs typeface="Source Code Pro"/>
                <a:sym typeface="Source Code Pro"/>
              </a:rPr>
              <a:t> of </a:t>
            </a:r>
            <a:r>
              <a:rPr lang="en" sz="750">
                <a:solidFill>
                  <a:srgbClr val="9CDCFE"/>
                </a:solidFill>
                <a:latin typeface="Source Code Pro"/>
                <a:ea typeface="Source Code Pro"/>
                <a:cs typeface="Source Code Pro"/>
                <a:sym typeface="Source Code Pro"/>
              </a:rPr>
              <a:t>%d</a:t>
            </a:r>
            <a:r>
              <a:rPr lang="en" sz="750">
                <a:solidFill>
                  <a:srgbClr val="CE9178"/>
                </a:solidFill>
                <a:latin typeface="Source Code Pro"/>
                <a:ea typeface="Source Code Pro"/>
                <a:cs typeface="Source Code Pro"/>
                <a:sym typeface="Source Code Pro"/>
              </a:rPr>
              <a:t> running on </a:t>
            </a:r>
            <a:r>
              <a:rPr lang="en" sz="750">
                <a:solidFill>
                  <a:srgbClr val="9CDCFE"/>
                </a:solidFill>
                <a:latin typeface="Source Code Pro"/>
                <a:ea typeface="Source Code Pro"/>
                <a:cs typeface="Source Code Pro"/>
                <a:sym typeface="Source Code Pro"/>
              </a:rPr>
              <a:t>%s</a:t>
            </a:r>
            <a:r>
              <a:rPr lang="en" sz="750">
                <a:solidFill>
                  <a:srgbClr val="D7BA7D"/>
                </a:solidFill>
                <a:latin typeface="Source Code Pro"/>
                <a:ea typeface="Source Code Pro"/>
                <a:cs typeface="Source Code Pro"/>
                <a:sym typeface="Source Code Pro"/>
              </a:rPr>
              <a:t>\n</a:t>
            </a:r>
            <a:r>
              <a:rPr lang="en" sz="750">
                <a:solidFill>
                  <a:srgbClr val="CE9178"/>
                </a:solidFill>
                <a:latin typeface="Source Code Pro"/>
                <a:ea typeface="Source Code Pro"/>
                <a:cs typeface="Source Code Pro"/>
                <a:sym typeface="Source Code Pro"/>
              </a:rPr>
              <a:t>"</a:t>
            </a:r>
            <a:r>
              <a:rPr lang="en" sz="750">
                <a:solidFill>
                  <a:srgbClr val="CCCCCC"/>
                </a:solidFill>
                <a:latin typeface="Source Code Pro"/>
                <a:ea typeface="Source Code Pro"/>
                <a:cs typeface="Source Code Pro"/>
                <a:sym typeface="Source Code Pro"/>
              </a:rPr>
              <a:t>, rank, size, name);</a:t>
            </a:r>
            <a:endParaRPr sz="750">
              <a:solidFill>
                <a:srgbClr val="CCCCCC"/>
              </a:solidFill>
              <a:latin typeface="Source Code Pro"/>
              <a:ea typeface="Source Code Pro"/>
              <a:cs typeface="Source Code Pro"/>
              <a:sym typeface="Source Code Pro"/>
            </a:endParaRPr>
          </a:p>
          <a:p>
            <a:pPr marL="0" lvl="0" indent="0" algn="l" rtl="0">
              <a:lnSpc>
                <a:spcPct val="100000"/>
              </a:lnSpc>
              <a:spcBef>
                <a:spcPts val="0"/>
              </a:spcBef>
              <a:spcAft>
                <a:spcPts val="0"/>
              </a:spcAft>
              <a:buClr>
                <a:schemeClr val="dk1"/>
              </a:buClr>
              <a:buSzPts val="1100"/>
              <a:buFont typeface="Arial"/>
              <a:buNone/>
            </a:pPr>
            <a:endParaRPr sz="750">
              <a:solidFill>
                <a:srgbClr val="CCCCCC"/>
              </a:solidFill>
              <a:latin typeface="Source Code Pro"/>
              <a:ea typeface="Source Code Pro"/>
              <a:cs typeface="Source Code Pro"/>
              <a:sym typeface="Source Code Pro"/>
            </a:endParaRPr>
          </a:p>
          <a:p>
            <a:pPr marL="0" lvl="0" indent="0" algn="l" rtl="0">
              <a:lnSpc>
                <a:spcPct val="100000"/>
              </a:lnSpc>
              <a:spcBef>
                <a:spcPts val="0"/>
              </a:spcBef>
              <a:spcAft>
                <a:spcPts val="0"/>
              </a:spcAft>
              <a:buClr>
                <a:schemeClr val="dk1"/>
              </a:buClr>
              <a:buSzPts val="1100"/>
              <a:buFont typeface="Arial"/>
              <a:buNone/>
            </a:pPr>
            <a:r>
              <a:rPr lang="en" sz="750">
                <a:solidFill>
                  <a:srgbClr val="CCCCCC"/>
                </a:solidFill>
                <a:latin typeface="Source Code Pro"/>
                <a:ea typeface="Source Code Pro"/>
                <a:cs typeface="Source Code Pro"/>
                <a:sym typeface="Source Code Pro"/>
              </a:rPr>
              <a:t>       </a:t>
            </a:r>
            <a:r>
              <a:rPr lang="en" sz="750">
                <a:solidFill>
                  <a:srgbClr val="C586C0"/>
                </a:solidFill>
                <a:latin typeface="Source Code Pro"/>
                <a:ea typeface="Source Code Pro"/>
                <a:cs typeface="Source Code Pro"/>
                <a:sym typeface="Source Code Pro"/>
              </a:rPr>
              <a:t>for</a:t>
            </a:r>
            <a:r>
              <a:rPr lang="en" sz="750">
                <a:solidFill>
                  <a:srgbClr val="CCCCCC"/>
                </a:solidFill>
                <a:latin typeface="Source Code Pro"/>
                <a:ea typeface="Source Code Pro"/>
                <a:cs typeface="Source Code Pro"/>
                <a:sym typeface="Source Code Pro"/>
              </a:rPr>
              <a:t> (i </a:t>
            </a:r>
            <a:r>
              <a:rPr lang="en" sz="750">
                <a:solidFill>
                  <a:srgbClr val="D4D4D4"/>
                </a:solidFill>
                <a:latin typeface="Source Code Pro"/>
                <a:ea typeface="Source Code Pro"/>
                <a:cs typeface="Source Code Pro"/>
                <a:sym typeface="Source Code Pro"/>
              </a:rPr>
              <a:t>=</a:t>
            </a:r>
            <a:r>
              <a:rPr lang="en" sz="750">
                <a:solidFill>
                  <a:srgbClr val="CCCCCC"/>
                </a:solidFill>
                <a:latin typeface="Source Code Pro"/>
                <a:ea typeface="Source Code Pro"/>
                <a:cs typeface="Source Code Pro"/>
                <a:sym typeface="Source Code Pro"/>
              </a:rPr>
              <a:t> </a:t>
            </a:r>
            <a:r>
              <a:rPr lang="en" sz="750">
                <a:solidFill>
                  <a:srgbClr val="B5CEA8"/>
                </a:solidFill>
                <a:latin typeface="Source Code Pro"/>
                <a:ea typeface="Source Code Pro"/>
                <a:cs typeface="Source Code Pro"/>
                <a:sym typeface="Source Code Pro"/>
              </a:rPr>
              <a:t>1</a:t>
            </a:r>
            <a:r>
              <a:rPr lang="en" sz="750">
                <a:solidFill>
                  <a:srgbClr val="CCCCCC"/>
                </a:solidFill>
                <a:latin typeface="Source Code Pro"/>
                <a:ea typeface="Source Code Pro"/>
                <a:cs typeface="Source Code Pro"/>
                <a:sym typeface="Source Code Pro"/>
              </a:rPr>
              <a:t>; i </a:t>
            </a:r>
            <a:r>
              <a:rPr lang="en" sz="750">
                <a:solidFill>
                  <a:srgbClr val="D4D4D4"/>
                </a:solidFill>
                <a:latin typeface="Source Code Pro"/>
                <a:ea typeface="Source Code Pro"/>
                <a:cs typeface="Source Code Pro"/>
                <a:sym typeface="Source Code Pro"/>
              </a:rPr>
              <a:t>&lt;</a:t>
            </a:r>
            <a:r>
              <a:rPr lang="en" sz="750">
                <a:solidFill>
                  <a:srgbClr val="CCCCCC"/>
                </a:solidFill>
                <a:latin typeface="Source Code Pro"/>
                <a:ea typeface="Source Code Pro"/>
                <a:cs typeface="Source Code Pro"/>
                <a:sym typeface="Source Code Pro"/>
              </a:rPr>
              <a:t> size; i</a:t>
            </a:r>
            <a:r>
              <a:rPr lang="en" sz="750">
                <a:solidFill>
                  <a:srgbClr val="D4D4D4"/>
                </a:solidFill>
                <a:latin typeface="Source Code Pro"/>
                <a:ea typeface="Source Code Pro"/>
                <a:cs typeface="Source Code Pro"/>
                <a:sym typeface="Source Code Pro"/>
              </a:rPr>
              <a:t>++</a:t>
            </a:r>
            <a:r>
              <a:rPr lang="en" sz="750">
                <a:solidFill>
                  <a:srgbClr val="CCCCCC"/>
                </a:solidFill>
                <a:latin typeface="Source Code Pro"/>
                <a:ea typeface="Source Code Pro"/>
                <a:cs typeface="Source Code Pro"/>
                <a:sym typeface="Source Code Pro"/>
              </a:rPr>
              <a:t>) {</a:t>
            </a:r>
            <a:endParaRPr sz="750">
              <a:solidFill>
                <a:srgbClr val="CCCCCC"/>
              </a:solidFill>
              <a:latin typeface="Source Code Pro"/>
              <a:ea typeface="Source Code Pro"/>
              <a:cs typeface="Source Code Pro"/>
              <a:sym typeface="Source Code Pro"/>
            </a:endParaRPr>
          </a:p>
          <a:p>
            <a:pPr marL="0" lvl="0" indent="0" algn="l" rtl="0">
              <a:lnSpc>
                <a:spcPct val="100000"/>
              </a:lnSpc>
              <a:spcBef>
                <a:spcPts val="0"/>
              </a:spcBef>
              <a:spcAft>
                <a:spcPts val="0"/>
              </a:spcAft>
              <a:buClr>
                <a:schemeClr val="dk1"/>
              </a:buClr>
              <a:buSzPts val="1100"/>
              <a:buFont typeface="Arial"/>
              <a:buNone/>
            </a:pPr>
            <a:r>
              <a:rPr lang="en" sz="750">
                <a:solidFill>
                  <a:srgbClr val="CCCCCC"/>
                </a:solidFill>
                <a:latin typeface="Source Code Pro"/>
                <a:ea typeface="Source Code Pro"/>
                <a:cs typeface="Source Code Pro"/>
                <a:sym typeface="Source Code Pro"/>
              </a:rPr>
              <a:t>           </a:t>
            </a:r>
            <a:r>
              <a:rPr lang="en" sz="750">
                <a:solidFill>
                  <a:srgbClr val="DCDCAA"/>
                </a:solidFill>
                <a:latin typeface="Source Code Pro"/>
                <a:ea typeface="Source Code Pro"/>
                <a:cs typeface="Source Code Pro"/>
                <a:sym typeface="Source Code Pro"/>
              </a:rPr>
              <a:t>MPI_Recv</a:t>
            </a:r>
            <a:r>
              <a:rPr lang="en" sz="750">
                <a:solidFill>
                  <a:srgbClr val="CCCCCC"/>
                </a:solidFill>
                <a:latin typeface="Source Code Pro"/>
                <a:ea typeface="Source Code Pro"/>
                <a:cs typeface="Source Code Pro"/>
                <a:sym typeface="Source Code Pro"/>
              </a:rPr>
              <a:t>(</a:t>
            </a:r>
            <a:r>
              <a:rPr lang="en" sz="750">
                <a:solidFill>
                  <a:srgbClr val="D4D4D4"/>
                </a:solidFill>
                <a:latin typeface="Source Code Pro"/>
                <a:ea typeface="Source Code Pro"/>
                <a:cs typeface="Source Code Pro"/>
                <a:sym typeface="Source Code Pro"/>
              </a:rPr>
              <a:t>&amp;</a:t>
            </a:r>
            <a:r>
              <a:rPr lang="en" sz="750">
                <a:solidFill>
                  <a:srgbClr val="CCCCCC"/>
                </a:solidFill>
                <a:latin typeface="Source Code Pro"/>
                <a:ea typeface="Source Code Pro"/>
                <a:cs typeface="Source Code Pro"/>
                <a:sym typeface="Source Code Pro"/>
              </a:rPr>
              <a:t>rank, </a:t>
            </a:r>
            <a:r>
              <a:rPr lang="en" sz="750">
                <a:solidFill>
                  <a:srgbClr val="B5CEA8"/>
                </a:solidFill>
                <a:latin typeface="Source Code Pro"/>
                <a:ea typeface="Source Code Pro"/>
                <a:cs typeface="Source Code Pro"/>
                <a:sym typeface="Source Code Pro"/>
              </a:rPr>
              <a:t>1</a:t>
            </a:r>
            <a:r>
              <a:rPr lang="en" sz="750">
                <a:solidFill>
                  <a:srgbClr val="CCCCCC"/>
                </a:solidFill>
                <a:latin typeface="Source Code Pro"/>
                <a:ea typeface="Source Code Pro"/>
                <a:cs typeface="Source Code Pro"/>
                <a:sym typeface="Source Code Pro"/>
              </a:rPr>
              <a:t>, MPI_INT, i, </a:t>
            </a:r>
            <a:r>
              <a:rPr lang="en" sz="750">
                <a:solidFill>
                  <a:srgbClr val="B5CEA8"/>
                </a:solidFill>
                <a:latin typeface="Source Code Pro"/>
                <a:ea typeface="Source Code Pro"/>
                <a:cs typeface="Source Code Pro"/>
                <a:sym typeface="Source Code Pro"/>
              </a:rPr>
              <a:t>1</a:t>
            </a:r>
            <a:r>
              <a:rPr lang="en" sz="750">
                <a:solidFill>
                  <a:srgbClr val="CCCCCC"/>
                </a:solidFill>
                <a:latin typeface="Source Code Pro"/>
                <a:ea typeface="Source Code Pro"/>
                <a:cs typeface="Source Code Pro"/>
                <a:sym typeface="Source Code Pro"/>
              </a:rPr>
              <a:t>, MPI_COMM_WORLD, </a:t>
            </a:r>
            <a:r>
              <a:rPr lang="en" sz="750">
                <a:solidFill>
                  <a:srgbClr val="D4D4D4"/>
                </a:solidFill>
                <a:latin typeface="Source Code Pro"/>
                <a:ea typeface="Source Code Pro"/>
                <a:cs typeface="Source Code Pro"/>
                <a:sym typeface="Source Code Pro"/>
              </a:rPr>
              <a:t>&amp;</a:t>
            </a:r>
            <a:r>
              <a:rPr lang="en" sz="750">
                <a:solidFill>
                  <a:srgbClr val="CCCCCC"/>
                </a:solidFill>
                <a:latin typeface="Source Code Pro"/>
                <a:ea typeface="Source Code Pro"/>
                <a:cs typeface="Source Code Pro"/>
                <a:sym typeface="Source Code Pro"/>
              </a:rPr>
              <a:t>stat);</a:t>
            </a:r>
            <a:endParaRPr sz="750">
              <a:solidFill>
                <a:srgbClr val="CCCCCC"/>
              </a:solidFill>
              <a:latin typeface="Source Code Pro"/>
              <a:ea typeface="Source Code Pro"/>
              <a:cs typeface="Source Code Pro"/>
              <a:sym typeface="Source Code Pro"/>
            </a:endParaRPr>
          </a:p>
          <a:p>
            <a:pPr marL="0" lvl="0" indent="0" algn="l" rtl="0">
              <a:lnSpc>
                <a:spcPct val="100000"/>
              </a:lnSpc>
              <a:spcBef>
                <a:spcPts val="0"/>
              </a:spcBef>
              <a:spcAft>
                <a:spcPts val="0"/>
              </a:spcAft>
              <a:buClr>
                <a:schemeClr val="dk1"/>
              </a:buClr>
              <a:buSzPts val="1100"/>
              <a:buFont typeface="Arial"/>
              <a:buNone/>
            </a:pPr>
            <a:r>
              <a:rPr lang="en" sz="750">
                <a:solidFill>
                  <a:srgbClr val="CCCCCC"/>
                </a:solidFill>
                <a:latin typeface="Source Code Pro"/>
                <a:ea typeface="Source Code Pro"/>
                <a:cs typeface="Source Code Pro"/>
                <a:sym typeface="Source Code Pro"/>
              </a:rPr>
              <a:t>           </a:t>
            </a:r>
            <a:r>
              <a:rPr lang="en" sz="750">
                <a:solidFill>
                  <a:srgbClr val="DCDCAA"/>
                </a:solidFill>
                <a:latin typeface="Source Code Pro"/>
                <a:ea typeface="Source Code Pro"/>
                <a:cs typeface="Source Code Pro"/>
                <a:sym typeface="Source Code Pro"/>
              </a:rPr>
              <a:t>MPI_Recv</a:t>
            </a:r>
            <a:r>
              <a:rPr lang="en" sz="750">
                <a:solidFill>
                  <a:srgbClr val="CCCCCC"/>
                </a:solidFill>
                <a:latin typeface="Source Code Pro"/>
                <a:ea typeface="Source Code Pro"/>
                <a:cs typeface="Source Code Pro"/>
                <a:sym typeface="Source Code Pro"/>
              </a:rPr>
              <a:t>(</a:t>
            </a:r>
            <a:r>
              <a:rPr lang="en" sz="750">
                <a:solidFill>
                  <a:srgbClr val="D4D4D4"/>
                </a:solidFill>
                <a:latin typeface="Source Code Pro"/>
                <a:ea typeface="Source Code Pro"/>
                <a:cs typeface="Source Code Pro"/>
                <a:sym typeface="Source Code Pro"/>
              </a:rPr>
              <a:t>&amp;</a:t>
            </a:r>
            <a:r>
              <a:rPr lang="en" sz="750">
                <a:solidFill>
                  <a:srgbClr val="CCCCCC"/>
                </a:solidFill>
                <a:latin typeface="Source Code Pro"/>
                <a:ea typeface="Source Code Pro"/>
                <a:cs typeface="Source Code Pro"/>
                <a:sym typeface="Source Code Pro"/>
              </a:rPr>
              <a:t>size, </a:t>
            </a:r>
            <a:r>
              <a:rPr lang="en" sz="750">
                <a:solidFill>
                  <a:srgbClr val="B5CEA8"/>
                </a:solidFill>
                <a:latin typeface="Source Code Pro"/>
                <a:ea typeface="Source Code Pro"/>
                <a:cs typeface="Source Code Pro"/>
                <a:sym typeface="Source Code Pro"/>
              </a:rPr>
              <a:t>1</a:t>
            </a:r>
            <a:r>
              <a:rPr lang="en" sz="750">
                <a:solidFill>
                  <a:srgbClr val="CCCCCC"/>
                </a:solidFill>
                <a:latin typeface="Source Code Pro"/>
                <a:ea typeface="Source Code Pro"/>
                <a:cs typeface="Source Code Pro"/>
                <a:sym typeface="Source Code Pro"/>
              </a:rPr>
              <a:t>, MPI_INT, i, </a:t>
            </a:r>
            <a:r>
              <a:rPr lang="en" sz="750">
                <a:solidFill>
                  <a:srgbClr val="B5CEA8"/>
                </a:solidFill>
                <a:latin typeface="Source Code Pro"/>
                <a:ea typeface="Source Code Pro"/>
                <a:cs typeface="Source Code Pro"/>
                <a:sym typeface="Source Code Pro"/>
              </a:rPr>
              <a:t>1</a:t>
            </a:r>
            <a:r>
              <a:rPr lang="en" sz="750">
                <a:solidFill>
                  <a:srgbClr val="CCCCCC"/>
                </a:solidFill>
                <a:latin typeface="Source Code Pro"/>
                <a:ea typeface="Source Code Pro"/>
                <a:cs typeface="Source Code Pro"/>
                <a:sym typeface="Source Code Pro"/>
              </a:rPr>
              <a:t>, MPI_COMM_WORLD, </a:t>
            </a:r>
            <a:r>
              <a:rPr lang="en" sz="750">
                <a:solidFill>
                  <a:srgbClr val="D4D4D4"/>
                </a:solidFill>
                <a:latin typeface="Source Code Pro"/>
                <a:ea typeface="Source Code Pro"/>
                <a:cs typeface="Source Code Pro"/>
                <a:sym typeface="Source Code Pro"/>
              </a:rPr>
              <a:t>&amp;</a:t>
            </a:r>
            <a:r>
              <a:rPr lang="en" sz="750">
                <a:solidFill>
                  <a:srgbClr val="CCCCCC"/>
                </a:solidFill>
                <a:latin typeface="Source Code Pro"/>
                <a:ea typeface="Source Code Pro"/>
                <a:cs typeface="Source Code Pro"/>
                <a:sym typeface="Source Code Pro"/>
              </a:rPr>
              <a:t>stat);</a:t>
            </a:r>
            <a:endParaRPr sz="750">
              <a:solidFill>
                <a:srgbClr val="CCCCCC"/>
              </a:solidFill>
              <a:latin typeface="Source Code Pro"/>
              <a:ea typeface="Source Code Pro"/>
              <a:cs typeface="Source Code Pro"/>
              <a:sym typeface="Source Code Pro"/>
            </a:endParaRPr>
          </a:p>
          <a:p>
            <a:pPr marL="0" lvl="0" indent="0" algn="l" rtl="0">
              <a:lnSpc>
                <a:spcPct val="100000"/>
              </a:lnSpc>
              <a:spcBef>
                <a:spcPts val="0"/>
              </a:spcBef>
              <a:spcAft>
                <a:spcPts val="0"/>
              </a:spcAft>
              <a:buClr>
                <a:schemeClr val="dk1"/>
              </a:buClr>
              <a:buSzPts val="1100"/>
              <a:buFont typeface="Arial"/>
              <a:buNone/>
            </a:pPr>
            <a:r>
              <a:rPr lang="en" sz="750">
                <a:solidFill>
                  <a:srgbClr val="CCCCCC"/>
                </a:solidFill>
                <a:latin typeface="Source Code Pro"/>
                <a:ea typeface="Source Code Pro"/>
                <a:cs typeface="Source Code Pro"/>
                <a:sym typeface="Source Code Pro"/>
              </a:rPr>
              <a:t>           </a:t>
            </a:r>
            <a:r>
              <a:rPr lang="en" sz="750">
                <a:solidFill>
                  <a:srgbClr val="DCDCAA"/>
                </a:solidFill>
                <a:latin typeface="Source Code Pro"/>
                <a:ea typeface="Source Code Pro"/>
                <a:cs typeface="Source Code Pro"/>
                <a:sym typeface="Source Code Pro"/>
              </a:rPr>
              <a:t>MPI_Recv</a:t>
            </a:r>
            <a:r>
              <a:rPr lang="en" sz="750">
                <a:solidFill>
                  <a:srgbClr val="CCCCCC"/>
                </a:solidFill>
                <a:latin typeface="Source Code Pro"/>
                <a:ea typeface="Source Code Pro"/>
                <a:cs typeface="Source Code Pro"/>
                <a:sym typeface="Source Code Pro"/>
              </a:rPr>
              <a:t>(</a:t>
            </a:r>
            <a:r>
              <a:rPr lang="en" sz="750">
                <a:solidFill>
                  <a:srgbClr val="D4D4D4"/>
                </a:solidFill>
                <a:latin typeface="Source Code Pro"/>
                <a:ea typeface="Source Code Pro"/>
                <a:cs typeface="Source Code Pro"/>
                <a:sym typeface="Source Code Pro"/>
              </a:rPr>
              <a:t>&amp;</a:t>
            </a:r>
            <a:r>
              <a:rPr lang="en" sz="750">
                <a:solidFill>
                  <a:srgbClr val="CCCCCC"/>
                </a:solidFill>
                <a:latin typeface="Source Code Pro"/>
                <a:ea typeface="Source Code Pro"/>
                <a:cs typeface="Source Code Pro"/>
                <a:sym typeface="Source Code Pro"/>
              </a:rPr>
              <a:t>namelen, </a:t>
            </a:r>
            <a:r>
              <a:rPr lang="en" sz="750">
                <a:solidFill>
                  <a:srgbClr val="B5CEA8"/>
                </a:solidFill>
                <a:latin typeface="Source Code Pro"/>
                <a:ea typeface="Source Code Pro"/>
                <a:cs typeface="Source Code Pro"/>
                <a:sym typeface="Source Code Pro"/>
              </a:rPr>
              <a:t>1</a:t>
            </a:r>
            <a:r>
              <a:rPr lang="en" sz="750">
                <a:solidFill>
                  <a:srgbClr val="CCCCCC"/>
                </a:solidFill>
                <a:latin typeface="Source Code Pro"/>
                <a:ea typeface="Source Code Pro"/>
                <a:cs typeface="Source Code Pro"/>
                <a:sym typeface="Source Code Pro"/>
              </a:rPr>
              <a:t>, MPI_INT, i, </a:t>
            </a:r>
            <a:r>
              <a:rPr lang="en" sz="750">
                <a:solidFill>
                  <a:srgbClr val="B5CEA8"/>
                </a:solidFill>
                <a:latin typeface="Source Code Pro"/>
                <a:ea typeface="Source Code Pro"/>
                <a:cs typeface="Source Code Pro"/>
                <a:sym typeface="Source Code Pro"/>
              </a:rPr>
              <a:t>1</a:t>
            </a:r>
            <a:r>
              <a:rPr lang="en" sz="750">
                <a:solidFill>
                  <a:srgbClr val="CCCCCC"/>
                </a:solidFill>
                <a:latin typeface="Source Code Pro"/>
                <a:ea typeface="Source Code Pro"/>
                <a:cs typeface="Source Code Pro"/>
                <a:sym typeface="Source Code Pro"/>
              </a:rPr>
              <a:t>, MPI_COMM_WORLD, </a:t>
            </a:r>
            <a:r>
              <a:rPr lang="en" sz="750">
                <a:solidFill>
                  <a:srgbClr val="D4D4D4"/>
                </a:solidFill>
                <a:latin typeface="Source Code Pro"/>
                <a:ea typeface="Source Code Pro"/>
                <a:cs typeface="Source Code Pro"/>
                <a:sym typeface="Source Code Pro"/>
              </a:rPr>
              <a:t>&amp;</a:t>
            </a:r>
            <a:r>
              <a:rPr lang="en" sz="750">
                <a:solidFill>
                  <a:srgbClr val="CCCCCC"/>
                </a:solidFill>
                <a:latin typeface="Source Code Pro"/>
                <a:ea typeface="Source Code Pro"/>
                <a:cs typeface="Source Code Pro"/>
                <a:sym typeface="Source Code Pro"/>
              </a:rPr>
              <a:t>stat);</a:t>
            </a:r>
            <a:endParaRPr sz="750">
              <a:solidFill>
                <a:srgbClr val="CCCCCC"/>
              </a:solidFill>
              <a:latin typeface="Source Code Pro"/>
              <a:ea typeface="Source Code Pro"/>
              <a:cs typeface="Source Code Pro"/>
              <a:sym typeface="Source Code Pro"/>
            </a:endParaRPr>
          </a:p>
          <a:p>
            <a:pPr marL="0" lvl="0" indent="0" algn="l" rtl="0">
              <a:lnSpc>
                <a:spcPct val="100000"/>
              </a:lnSpc>
              <a:spcBef>
                <a:spcPts val="0"/>
              </a:spcBef>
              <a:spcAft>
                <a:spcPts val="0"/>
              </a:spcAft>
              <a:buClr>
                <a:schemeClr val="dk1"/>
              </a:buClr>
              <a:buSzPts val="1100"/>
              <a:buFont typeface="Arial"/>
              <a:buNone/>
            </a:pPr>
            <a:r>
              <a:rPr lang="en" sz="750">
                <a:solidFill>
                  <a:srgbClr val="CCCCCC"/>
                </a:solidFill>
                <a:latin typeface="Source Code Pro"/>
                <a:ea typeface="Source Code Pro"/>
                <a:cs typeface="Source Code Pro"/>
                <a:sym typeface="Source Code Pro"/>
              </a:rPr>
              <a:t>           </a:t>
            </a:r>
            <a:r>
              <a:rPr lang="en" sz="750">
                <a:solidFill>
                  <a:srgbClr val="DCDCAA"/>
                </a:solidFill>
                <a:latin typeface="Source Code Pro"/>
                <a:ea typeface="Source Code Pro"/>
                <a:cs typeface="Source Code Pro"/>
                <a:sym typeface="Source Code Pro"/>
              </a:rPr>
              <a:t>MPI_Recv</a:t>
            </a:r>
            <a:r>
              <a:rPr lang="en" sz="750">
                <a:solidFill>
                  <a:srgbClr val="CCCCCC"/>
                </a:solidFill>
                <a:latin typeface="Source Code Pro"/>
                <a:ea typeface="Source Code Pro"/>
                <a:cs typeface="Source Code Pro"/>
                <a:sym typeface="Source Code Pro"/>
              </a:rPr>
              <a:t>(name, namelen </a:t>
            </a:r>
            <a:r>
              <a:rPr lang="en" sz="750">
                <a:solidFill>
                  <a:srgbClr val="D4D4D4"/>
                </a:solidFill>
                <a:latin typeface="Source Code Pro"/>
                <a:ea typeface="Source Code Pro"/>
                <a:cs typeface="Source Code Pro"/>
                <a:sym typeface="Source Code Pro"/>
              </a:rPr>
              <a:t>+</a:t>
            </a:r>
            <a:r>
              <a:rPr lang="en" sz="750">
                <a:solidFill>
                  <a:srgbClr val="CCCCCC"/>
                </a:solidFill>
                <a:latin typeface="Source Code Pro"/>
                <a:ea typeface="Source Code Pro"/>
                <a:cs typeface="Source Code Pro"/>
                <a:sym typeface="Source Code Pro"/>
              </a:rPr>
              <a:t> </a:t>
            </a:r>
            <a:r>
              <a:rPr lang="en" sz="750">
                <a:solidFill>
                  <a:srgbClr val="B5CEA8"/>
                </a:solidFill>
                <a:latin typeface="Source Code Pro"/>
                <a:ea typeface="Source Code Pro"/>
                <a:cs typeface="Source Code Pro"/>
                <a:sym typeface="Source Code Pro"/>
              </a:rPr>
              <a:t>1</a:t>
            </a:r>
            <a:r>
              <a:rPr lang="en" sz="750">
                <a:solidFill>
                  <a:srgbClr val="CCCCCC"/>
                </a:solidFill>
                <a:latin typeface="Source Code Pro"/>
                <a:ea typeface="Source Code Pro"/>
                <a:cs typeface="Source Code Pro"/>
                <a:sym typeface="Source Code Pro"/>
              </a:rPr>
              <a:t>, MPI_CHAR, i, </a:t>
            </a:r>
            <a:r>
              <a:rPr lang="en" sz="750">
                <a:solidFill>
                  <a:srgbClr val="B5CEA8"/>
                </a:solidFill>
                <a:latin typeface="Source Code Pro"/>
                <a:ea typeface="Source Code Pro"/>
                <a:cs typeface="Source Code Pro"/>
                <a:sym typeface="Source Code Pro"/>
              </a:rPr>
              <a:t>1</a:t>
            </a:r>
            <a:r>
              <a:rPr lang="en" sz="750">
                <a:solidFill>
                  <a:srgbClr val="CCCCCC"/>
                </a:solidFill>
                <a:latin typeface="Source Code Pro"/>
                <a:ea typeface="Source Code Pro"/>
                <a:cs typeface="Source Code Pro"/>
                <a:sym typeface="Source Code Pro"/>
              </a:rPr>
              <a:t>, MPI_COMM_WORLD, </a:t>
            </a:r>
            <a:r>
              <a:rPr lang="en" sz="750">
                <a:solidFill>
                  <a:srgbClr val="D4D4D4"/>
                </a:solidFill>
                <a:latin typeface="Source Code Pro"/>
                <a:ea typeface="Source Code Pro"/>
                <a:cs typeface="Source Code Pro"/>
                <a:sym typeface="Source Code Pro"/>
              </a:rPr>
              <a:t>&amp;</a:t>
            </a:r>
            <a:r>
              <a:rPr lang="en" sz="750">
                <a:solidFill>
                  <a:srgbClr val="CCCCCC"/>
                </a:solidFill>
                <a:latin typeface="Source Code Pro"/>
                <a:ea typeface="Source Code Pro"/>
                <a:cs typeface="Source Code Pro"/>
                <a:sym typeface="Source Code Pro"/>
              </a:rPr>
              <a:t>stat);</a:t>
            </a:r>
            <a:endParaRPr sz="750">
              <a:solidFill>
                <a:srgbClr val="CCCCCC"/>
              </a:solidFill>
              <a:latin typeface="Source Code Pro"/>
              <a:ea typeface="Source Code Pro"/>
              <a:cs typeface="Source Code Pro"/>
              <a:sym typeface="Source Code Pro"/>
            </a:endParaRPr>
          </a:p>
          <a:p>
            <a:pPr marL="0" lvl="0" indent="0" algn="l" rtl="0">
              <a:lnSpc>
                <a:spcPct val="100000"/>
              </a:lnSpc>
              <a:spcBef>
                <a:spcPts val="0"/>
              </a:spcBef>
              <a:spcAft>
                <a:spcPts val="0"/>
              </a:spcAft>
              <a:buClr>
                <a:schemeClr val="dk1"/>
              </a:buClr>
              <a:buSzPts val="1100"/>
              <a:buFont typeface="Arial"/>
              <a:buNone/>
            </a:pPr>
            <a:r>
              <a:rPr lang="en" sz="750">
                <a:solidFill>
                  <a:srgbClr val="CCCCCC"/>
                </a:solidFill>
                <a:latin typeface="Source Code Pro"/>
                <a:ea typeface="Source Code Pro"/>
                <a:cs typeface="Source Code Pro"/>
                <a:sym typeface="Source Code Pro"/>
              </a:rPr>
              <a:t>           </a:t>
            </a:r>
            <a:r>
              <a:rPr lang="en" sz="750">
                <a:solidFill>
                  <a:srgbClr val="DCDCAA"/>
                </a:solidFill>
                <a:latin typeface="Source Code Pro"/>
                <a:ea typeface="Source Code Pro"/>
                <a:cs typeface="Source Code Pro"/>
                <a:sym typeface="Source Code Pro"/>
              </a:rPr>
              <a:t>printf</a:t>
            </a:r>
            <a:r>
              <a:rPr lang="en" sz="750">
                <a:solidFill>
                  <a:srgbClr val="CCCCCC"/>
                </a:solidFill>
                <a:latin typeface="Source Code Pro"/>
                <a:ea typeface="Source Code Pro"/>
                <a:cs typeface="Source Code Pro"/>
                <a:sym typeface="Source Code Pro"/>
              </a:rPr>
              <a:t>(</a:t>
            </a:r>
            <a:r>
              <a:rPr lang="en" sz="750">
                <a:solidFill>
                  <a:srgbClr val="CE9178"/>
                </a:solidFill>
                <a:latin typeface="Source Code Pro"/>
                <a:ea typeface="Source Code Pro"/>
                <a:cs typeface="Source Code Pro"/>
                <a:sym typeface="Source Code Pro"/>
              </a:rPr>
              <a:t>"Hello world: rank </a:t>
            </a:r>
            <a:r>
              <a:rPr lang="en" sz="750">
                <a:solidFill>
                  <a:srgbClr val="9CDCFE"/>
                </a:solidFill>
                <a:latin typeface="Source Code Pro"/>
                <a:ea typeface="Source Code Pro"/>
                <a:cs typeface="Source Code Pro"/>
                <a:sym typeface="Source Code Pro"/>
              </a:rPr>
              <a:t>%d</a:t>
            </a:r>
            <a:r>
              <a:rPr lang="en" sz="750">
                <a:solidFill>
                  <a:srgbClr val="CE9178"/>
                </a:solidFill>
                <a:latin typeface="Source Code Pro"/>
                <a:ea typeface="Source Code Pro"/>
                <a:cs typeface="Source Code Pro"/>
                <a:sym typeface="Source Code Pro"/>
              </a:rPr>
              <a:t> of </a:t>
            </a:r>
            <a:r>
              <a:rPr lang="en" sz="750">
                <a:solidFill>
                  <a:srgbClr val="9CDCFE"/>
                </a:solidFill>
                <a:latin typeface="Source Code Pro"/>
                <a:ea typeface="Source Code Pro"/>
                <a:cs typeface="Source Code Pro"/>
                <a:sym typeface="Source Code Pro"/>
              </a:rPr>
              <a:t>%d</a:t>
            </a:r>
            <a:r>
              <a:rPr lang="en" sz="750">
                <a:solidFill>
                  <a:srgbClr val="CE9178"/>
                </a:solidFill>
                <a:latin typeface="Source Code Pro"/>
                <a:ea typeface="Source Code Pro"/>
                <a:cs typeface="Source Code Pro"/>
                <a:sym typeface="Source Code Pro"/>
              </a:rPr>
              <a:t> running on </a:t>
            </a:r>
            <a:r>
              <a:rPr lang="en" sz="750">
                <a:solidFill>
                  <a:srgbClr val="9CDCFE"/>
                </a:solidFill>
                <a:latin typeface="Source Code Pro"/>
                <a:ea typeface="Source Code Pro"/>
                <a:cs typeface="Source Code Pro"/>
                <a:sym typeface="Source Code Pro"/>
              </a:rPr>
              <a:t>%s</a:t>
            </a:r>
            <a:r>
              <a:rPr lang="en" sz="750">
                <a:solidFill>
                  <a:srgbClr val="D7BA7D"/>
                </a:solidFill>
                <a:latin typeface="Source Code Pro"/>
                <a:ea typeface="Source Code Pro"/>
                <a:cs typeface="Source Code Pro"/>
                <a:sym typeface="Source Code Pro"/>
              </a:rPr>
              <a:t>\n</a:t>
            </a:r>
            <a:r>
              <a:rPr lang="en" sz="750">
                <a:solidFill>
                  <a:srgbClr val="CE9178"/>
                </a:solidFill>
                <a:latin typeface="Source Code Pro"/>
                <a:ea typeface="Source Code Pro"/>
                <a:cs typeface="Source Code Pro"/>
                <a:sym typeface="Source Code Pro"/>
              </a:rPr>
              <a:t>"</a:t>
            </a:r>
            <a:r>
              <a:rPr lang="en" sz="750">
                <a:solidFill>
                  <a:srgbClr val="CCCCCC"/>
                </a:solidFill>
                <a:latin typeface="Source Code Pro"/>
                <a:ea typeface="Source Code Pro"/>
                <a:cs typeface="Source Code Pro"/>
                <a:sym typeface="Source Code Pro"/>
              </a:rPr>
              <a:t>, rank, size, name);</a:t>
            </a:r>
            <a:endParaRPr sz="750">
              <a:solidFill>
                <a:srgbClr val="CCCCCC"/>
              </a:solidFill>
              <a:latin typeface="Source Code Pro"/>
              <a:ea typeface="Source Code Pro"/>
              <a:cs typeface="Source Code Pro"/>
              <a:sym typeface="Source Code Pro"/>
            </a:endParaRPr>
          </a:p>
          <a:p>
            <a:pPr marL="0" lvl="0" indent="0" algn="l" rtl="0">
              <a:lnSpc>
                <a:spcPct val="100000"/>
              </a:lnSpc>
              <a:spcBef>
                <a:spcPts val="0"/>
              </a:spcBef>
              <a:spcAft>
                <a:spcPts val="0"/>
              </a:spcAft>
              <a:buClr>
                <a:schemeClr val="dk1"/>
              </a:buClr>
              <a:buSzPts val="1100"/>
              <a:buFont typeface="Arial"/>
              <a:buNone/>
            </a:pPr>
            <a:r>
              <a:rPr lang="en" sz="750">
                <a:solidFill>
                  <a:srgbClr val="CCCCCC"/>
                </a:solidFill>
                <a:latin typeface="Source Code Pro"/>
                <a:ea typeface="Source Code Pro"/>
                <a:cs typeface="Source Code Pro"/>
                <a:sym typeface="Source Code Pro"/>
              </a:rPr>
              <a:t>       }</a:t>
            </a:r>
            <a:endParaRPr sz="750">
              <a:solidFill>
                <a:srgbClr val="CCCCCC"/>
              </a:solidFill>
              <a:latin typeface="Source Code Pro"/>
              <a:ea typeface="Source Code Pro"/>
              <a:cs typeface="Source Code Pro"/>
              <a:sym typeface="Source Code Pro"/>
            </a:endParaRPr>
          </a:p>
          <a:p>
            <a:pPr marL="0" lvl="0" indent="0" algn="l" rtl="0">
              <a:lnSpc>
                <a:spcPct val="100000"/>
              </a:lnSpc>
              <a:spcBef>
                <a:spcPts val="0"/>
              </a:spcBef>
              <a:spcAft>
                <a:spcPts val="0"/>
              </a:spcAft>
              <a:buClr>
                <a:schemeClr val="dk1"/>
              </a:buClr>
              <a:buSzPts val="1100"/>
              <a:buFont typeface="Arial"/>
              <a:buNone/>
            </a:pPr>
            <a:r>
              <a:rPr lang="en" sz="750">
                <a:solidFill>
                  <a:srgbClr val="CCCCCC"/>
                </a:solidFill>
                <a:latin typeface="Source Code Pro"/>
                <a:ea typeface="Source Code Pro"/>
                <a:cs typeface="Source Code Pro"/>
                <a:sym typeface="Source Code Pro"/>
              </a:rPr>
              <a:t>   } </a:t>
            </a:r>
            <a:r>
              <a:rPr lang="en" sz="750">
                <a:solidFill>
                  <a:srgbClr val="C586C0"/>
                </a:solidFill>
                <a:latin typeface="Source Code Pro"/>
                <a:ea typeface="Source Code Pro"/>
                <a:cs typeface="Source Code Pro"/>
                <a:sym typeface="Source Code Pro"/>
              </a:rPr>
              <a:t>else</a:t>
            </a:r>
            <a:r>
              <a:rPr lang="en" sz="750">
                <a:solidFill>
                  <a:srgbClr val="CCCCCC"/>
                </a:solidFill>
                <a:latin typeface="Source Code Pro"/>
                <a:ea typeface="Source Code Pro"/>
                <a:cs typeface="Source Code Pro"/>
                <a:sym typeface="Source Code Pro"/>
              </a:rPr>
              <a:t> {</a:t>
            </a:r>
            <a:endParaRPr sz="750">
              <a:solidFill>
                <a:srgbClr val="CCCCCC"/>
              </a:solidFill>
              <a:latin typeface="Source Code Pro"/>
              <a:ea typeface="Source Code Pro"/>
              <a:cs typeface="Source Code Pro"/>
              <a:sym typeface="Source Code Pro"/>
            </a:endParaRPr>
          </a:p>
          <a:p>
            <a:pPr marL="0" lvl="0" indent="0" algn="l" rtl="0">
              <a:lnSpc>
                <a:spcPct val="100000"/>
              </a:lnSpc>
              <a:spcBef>
                <a:spcPts val="0"/>
              </a:spcBef>
              <a:spcAft>
                <a:spcPts val="0"/>
              </a:spcAft>
              <a:buClr>
                <a:schemeClr val="dk1"/>
              </a:buClr>
              <a:buSzPts val="1100"/>
              <a:buFont typeface="Arial"/>
              <a:buNone/>
            </a:pPr>
            <a:r>
              <a:rPr lang="en" sz="750">
                <a:solidFill>
                  <a:srgbClr val="CCCCCC"/>
                </a:solidFill>
                <a:latin typeface="Source Code Pro"/>
                <a:ea typeface="Source Code Pro"/>
                <a:cs typeface="Source Code Pro"/>
                <a:sym typeface="Source Code Pro"/>
              </a:rPr>
              <a:t>       </a:t>
            </a:r>
            <a:r>
              <a:rPr lang="en" sz="750">
                <a:solidFill>
                  <a:srgbClr val="DCDCAA"/>
                </a:solidFill>
                <a:latin typeface="Source Code Pro"/>
                <a:ea typeface="Source Code Pro"/>
                <a:cs typeface="Source Code Pro"/>
                <a:sym typeface="Source Code Pro"/>
              </a:rPr>
              <a:t>MPI_Send</a:t>
            </a:r>
            <a:r>
              <a:rPr lang="en" sz="750">
                <a:solidFill>
                  <a:srgbClr val="CCCCCC"/>
                </a:solidFill>
                <a:latin typeface="Source Code Pro"/>
                <a:ea typeface="Source Code Pro"/>
                <a:cs typeface="Source Code Pro"/>
                <a:sym typeface="Source Code Pro"/>
              </a:rPr>
              <a:t>(</a:t>
            </a:r>
            <a:r>
              <a:rPr lang="en" sz="750">
                <a:solidFill>
                  <a:srgbClr val="D4D4D4"/>
                </a:solidFill>
                <a:latin typeface="Source Code Pro"/>
                <a:ea typeface="Source Code Pro"/>
                <a:cs typeface="Source Code Pro"/>
                <a:sym typeface="Source Code Pro"/>
              </a:rPr>
              <a:t>&amp;</a:t>
            </a:r>
            <a:r>
              <a:rPr lang="en" sz="750">
                <a:solidFill>
                  <a:srgbClr val="CCCCCC"/>
                </a:solidFill>
                <a:latin typeface="Source Code Pro"/>
                <a:ea typeface="Source Code Pro"/>
                <a:cs typeface="Source Code Pro"/>
                <a:sym typeface="Source Code Pro"/>
              </a:rPr>
              <a:t>rank, </a:t>
            </a:r>
            <a:r>
              <a:rPr lang="en" sz="750">
                <a:solidFill>
                  <a:srgbClr val="B5CEA8"/>
                </a:solidFill>
                <a:latin typeface="Source Code Pro"/>
                <a:ea typeface="Source Code Pro"/>
                <a:cs typeface="Source Code Pro"/>
                <a:sym typeface="Source Code Pro"/>
              </a:rPr>
              <a:t>1</a:t>
            </a:r>
            <a:r>
              <a:rPr lang="en" sz="750">
                <a:solidFill>
                  <a:srgbClr val="CCCCCC"/>
                </a:solidFill>
                <a:latin typeface="Source Code Pro"/>
                <a:ea typeface="Source Code Pro"/>
                <a:cs typeface="Source Code Pro"/>
                <a:sym typeface="Source Code Pro"/>
              </a:rPr>
              <a:t>, MPI_INT, </a:t>
            </a:r>
            <a:r>
              <a:rPr lang="en" sz="750">
                <a:solidFill>
                  <a:srgbClr val="B5CEA8"/>
                </a:solidFill>
                <a:latin typeface="Source Code Pro"/>
                <a:ea typeface="Source Code Pro"/>
                <a:cs typeface="Source Code Pro"/>
                <a:sym typeface="Source Code Pro"/>
              </a:rPr>
              <a:t>0</a:t>
            </a:r>
            <a:r>
              <a:rPr lang="en" sz="750">
                <a:solidFill>
                  <a:srgbClr val="CCCCCC"/>
                </a:solidFill>
                <a:latin typeface="Source Code Pro"/>
                <a:ea typeface="Source Code Pro"/>
                <a:cs typeface="Source Code Pro"/>
                <a:sym typeface="Source Code Pro"/>
              </a:rPr>
              <a:t>, </a:t>
            </a:r>
            <a:r>
              <a:rPr lang="en" sz="750">
                <a:solidFill>
                  <a:srgbClr val="B5CEA8"/>
                </a:solidFill>
                <a:latin typeface="Source Code Pro"/>
                <a:ea typeface="Source Code Pro"/>
                <a:cs typeface="Source Code Pro"/>
                <a:sym typeface="Source Code Pro"/>
              </a:rPr>
              <a:t>1</a:t>
            </a:r>
            <a:r>
              <a:rPr lang="en" sz="750">
                <a:solidFill>
                  <a:srgbClr val="CCCCCC"/>
                </a:solidFill>
                <a:latin typeface="Source Code Pro"/>
                <a:ea typeface="Source Code Pro"/>
                <a:cs typeface="Source Code Pro"/>
                <a:sym typeface="Source Code Pro"/>
              </a:rPr>
              <a:t>, MPI_COMM_WORLD);</a:t>
            </a:r>
            <a:endParaRPr sz="750">
              <a:solidFill>
                <a:srgbClr val="CCCCCC"/>
              </a:solidFill>
              <a:latin typeface="Source Code Pro"/>
              <a:ea typeface="Source Code Pro"/>
              <a:cs typeface="Source Code Pro"/>
              <a:sym typeface="Source Code Pro"/>
            </a:endParaRPr>
          </a:p>
          <a:p>
            <a:pPr marL="0" lvl="0" indent="0" algn="l" rtl="0">
              <a:lnSpc>
                <a:spcPct val="100000"/>
              </a:lnSpc>
              <a:spcBef>
                <a:spcPts val="0"/>
              </a:spcBef>
              <a:spcAft>
                <a:spcPts val="0"/>
              </a:spcAft>
              <a:buClr>
                <a:schemeClr val="dk1"/>
              </a:buClr>
              <a:buSzPts val="1100"/>
              <a:buFont typeface="Arial"/>
              <a:buNone/>
            </a:pPr>
            <a:r>
              <a:rPr lang="en" sz="750">
                <a:solidFill>
                  <a:srgbClr val="CCCCCC"/>
                </a:solidFill>
                <a:latin typeface="Source Code Pro"/>
                <a:ea typeface="Source Code Pro"/>
                <a:cs typeface="Source Code Pro"/>
                <a:sym typeface="Source Code Pro"/>
              </a:rPr>
              <a:t>       </a:t>
            </a:r>
            <a:r>
              <a:rPr lang="en" sz="750">
                <a:solidFill>
                  <a:srgbClr val="DCDCAA"/>
                </a:solidFill>
                <a:latin typeface="Source Code Pro"/>
                <a:ea typeface="Source Code Pro"/>
                <a:cs typeface="Source Code Pro"/>
                <a:sym typeface="Source Code Pro"/>
              </a:rPr>
              <a:t>MPI_Send</a:t>
            </a:r>
            <a:r>
              <a:rPr lang="en" sz="750">
                <a:solidFill>
                  <a:srgbClr val="CCCCCC"/>
                </a:solidFill>
                <a:latin typeface="Source Code Pro"/>
                <a:ea typeface="Source Code Pro"/>
                <a:cs typeface="Source Code Pro"/>
                <a:sym typeface="Source Code Pro"/>
              </a:rPr>
              <a:t>(</a:t>
            </a:r>
            <a:r>
              <a:rPr lang="en" sz="750">
                <a:solidFill>
                  <a:srgbClr val="D4D4D4"/>
                </a:solidFill>
                <a:latin typeface="Source Code Pro"/>
                <a:ea typeface="Source Code Pro"/>
                <a:cs typeface="Source Code Pro"/>
                <a:sym typeface="Source Code Pro"/>
              </a:rPr>
              <a:t>&amp;</a:t>
            </a:r>
            <a:r>
              <a:rPr lang="en" sz="750">
                <a:solidFill>
                  <a:srgbClr val="CCCCCC"/>
                </a:solidFill>
                <a:latin typeface="Source Code Pro"/>
                <a:ea typeface="Source Code Pro"/>
                <a:cs typeface="Source Code Pro"/>
                <a:sym typeface="Source Code Pro"/>
              </a:rPr>
              <a:t>size, </a:t>
            </a:r>
            <a:r>
              <a:rPr lang="en" sz="750">
                <a:solidFill>
                  <a:srgbClr val="B5CEA8"/>
                </a:solidFill>
                <a:latin typeface="Source Code Pro"/>
                <a:ea typeface="Source Code Pro"/>
                <a:cs typeface="Source Code Pro"/>
                <a:sym typeface="Source Code Pro"/>
              </a:rPr>
              <a:t>1</a:t>
            </a:r>
            <a:r>
              <a:rPr lang="en" sz="750">
                <a:solidFill>
                  <a:srgbClr val="CCCCCC"/>
                </a:solidFill>
                <a:latin typeface="Source Code Pro"/>
                <a:ea typeface="Source Code Pro"/>
                <a:cs typeface="Source Code Pro"/>
                <a:sym typeface="Source Code Pro"/>
              </a:rPr>
              <a:t>, MPI_INT, </a:t>
            </a:r>
            <a:r>
              <a:rPr lang="en" sz="750">
                <a:solidFill>
                  <a:srgbClr val="B5CEA8"/>
                </a:solidFill>
                <a:latin typeface="Source Code Pro"/>
                <a:ea typeface="Source Code Pro"/>
                <a:cs typeface="Source Code Pro"/>
                <a:sym typeface="Source Code Pro"/>
              </a:rPr>
              <a:t>0</a:t>
            </a:r>
            <a:r>
              <a:rPr lang="en" sz="750">
                <a:solidFill>
                  <a:srgbClr val="CCCCCC"/>
                </a:solidFill>
                <a:latin typeface="Source Code Pro"/>
                <a:ea typeface="Source Code Pro"/>
                <a:cs typeface="Source Code Pro"/>
                <a:sym typeface="Source Code Pro"/>
              </a:rPr>
              <a:t>, </a:t>
            </a:r>
            <a:r>
              <a:rPr lang="en" sz="750">
                <a:solidFill>
                  <a:srgbClr val="B5CEA8"/>
                </a:solidFill>
                <a:latin typeface="Source Code Pro"/>
                <a:ea typeface="Source Code Pro"/>
                <a:cs typeface="Source Code Pro"/>
                <a:sym typeface="Source Code Pro"/>
              </a:rPr>
              <a:t>1</a:t>
            </a:r>
            <a:r>
              <a:rPr lang="en" sz="750">
                <a:solidFill>
                  <a:srgbClr val="CCCCCC"/>
                </a:solidFill>
                <a:latin typeface="Source Code Pro"/>
                <a:ea typeface="Source Code Pro"/>
                <a:cs typeface="Source Code Pro"/>
                <a:sym typeface="Source Code Pro"/>
              </a:rPr>
              <a:t>, MPI_COMM_WORLD);</a:t>
            </a:r>
            <a:endParaRPr sz="750">
              <a:solidFill>
                <a:srgbClr val="CCCCCC"/>
              </a:solidFill>
              <a:latin typeface="Source Code Pro"/>
              <a:ea typeface="Source Code Pro"/>
              <a:cs typeface="Source Code Pro"/>
              <a:sym typeface="Source Code Pro"/>
            </a:endParaRPr>
          </a:p>
          <a:p>
            <a:pPr marL="0" lvl="0" indent="0" algn="l" rtl="0">
              <a:lnSpc>
                <a:spcPct val="100000"/>
              </a:lnSpc>
              <a:spcBef>
                <a:spcPts val="0"/>
              </a:spcBef>
              <a:spcAft>
                <a:spcPts val="0"/>
              </a:spcAft>
              <a:buClr>
                <a:schemeClr val="dk1"/>
              </a:buClr>
              <a:buSzPts val="1100"/>
              <a:buFont typeface="Arial"/>
              <a:buNone/>
            </a:pPr>
            <a:r>
              <a:rPr lang="en" sz="750">
                <a:solidFill>
                  <a:srgbClr val="CCCCCC"/>
                </a:solidFill>
                <a:latin typeface="Source Code Pro"/>
                <a:ea typeface="Source Code Pro"/>
                <a:cs typeface="Source Code Pro"/>
                <a:sym typeface="Source Code Pro"/>
              </a:rPr>
              <a:t>       </a:t>
            </a:r>
            <a:r>
              <a:rPr lang="en" sz="750">
                <a:solidFill>
                  <a:srgbClr val="DCDCAA"/>
                </a:solidFill>
                <a:latin typeface="Source Code Pro"/>
                <a:ea typeface="Source Code Pro"/>
                <a:cs typeface="Source Code Pro"/>
                <a:sym typeface="Source Code Pro"/>
              </a:rPr>
              <a:t>MPI_Send</a:t>
            </a:r>
            <a:r>
              <a:rPr lang="en" sz="750">
                <a:solidFill>
                  <a:srgbClr val="CCCCCC"/>
                </a:solidFill>
                <a:latin typeface="Source Code Pro"/>
                <a:ea typeface="Source Code Pro"/>
                <a:cs typeface="Source Code Pro"/>
                <a:sym typeface="Source Code Pro"/>
              </a:rPr>
              <a:t>(</a:t>
            </a:r>
            <a:r>
              <a:rPr lang="en" sz="750">
                <a:solidFill>
                  <a:srgbClr val="D4D4D4"/>
                </a:solidFill>
                <a:latin typeface="Source Code Pro"/>
                <a:ea typeface="Source Code Pro"/>
                <a:cs typeface="Source Code Pro"/>
                <a:sym typeface="Source Code Pro"/>
              </a:rPr>
              <a:t>&amp;</a:t>
            </a:r>
            <a:r>
              <a:rPr lang="en" sz="750">
                <a:solidFill>
                  <a:srgbClr val="CCCCCC"/>
                </a:solidFill>
                <a:latin typeface="Source Code Pro"/>
                <a:ea typeface="Source Code Pro"/>
                <a:cs typeface="Source Code Pro"/>
                <a:sym typeface="Source Code Pro"/>
              </a:rPr>
              <a:t>namelen, </a:t>
            </a:r>
            <a:r>
              <a:rPr lang="en" sz="750">
                <a:solidFill>
                  <a:srgbClr val="B5CEA8"/>
                </a:solidFill>
                <a:latin typeface="Source Code Pro"/>
                <a:ea typeface="Source Code Pro"/>
                <a:cs typeface="Source Code Pro"/>
                <a:sym typeface="Source Code Pro"/>
              </a:rPr>
              <a:t>1</a:t>
            </a:r>
            <a:r>
              <a:rPr lang="en" sz="750">
                <a:solidFill>
                  <a:srgbClr val="CCCCCC"/>
                </a:solidFill>
                <a:latin typeface="Source Code Pro"/>
                <a:ea typeface="Source Code Pro"/>
                <a:cs typeface="Source Code Pro"/>
                <a:sym typeface="Source Code Pro"/>
              </a:rPr>
              <a:t>, MPI_INT, </a:t>
            </a:r>
            <a:r>
              <a:rPr lang="en" sz="750">
                <a:solidFill>
                  <a:srgbClr val="B5CEA8"/>
                </a:solidFill>
                <a:latin typeface="Source Code Pro"/>
                <a:ea typeface="Source Code Pro"/>
                <a:cs typeface="Source Code Pro"/>
                <a:sym typeface="Source Code Pro"/>
              </a:rPr>
              <a:t>0</a:t>
            </a:r>
            <a:r>
              <a:rPr lang="en" sz="750">
                <a:solidFill>
                  <a:srgbClr val="CCCCCC"/>
                </a:solidFill>
                <a:latin typeface="Source Code Pro"/>
                <a:ea typeface="Source Code Pro"/>
                <a:cs typeface="Source Code Pro"/>
                <a:sym typeface="Source Code Pro"/>
              </a:rPr>
              <a:t>, </a:t>
            </a:r>
            <a:r>
              <a:rPr lang="en" sz="750">
                <a:solidFill>
                  <a:srgbClr val="B5CEA8"/>
                </a:solidFill>
                <a:latin typeface="Source Code Pro"/>
                <a:ea typeface="Source Code Pro"/>
                <a:cs typeface="Source Code Pro"/>
                <a:sym typeface="Source Code Pro"/>
              </a:rPr>
              <a:t>1</a:t>
            </a:r>
            <a:r>
              <a:rPr lang="en" sz="750">
                <a:solidFill>
                  <a:srgbClr val="CCCCCC"/>
                </a:solidFill>
                <a:latin typeface="Source Code Pro"/>
                <a:ea typeface="Source Code Pro"/>
                <a:cs typeface="Source Code Pro"/>
                <a:sym typeface="Source Code Pro"/>
              </a:rPr>
              <a:t>, MPI_COMM_WORLD);</a:t>
            </a:r>
            <a:endParaRPr sz="750">
              <a:solidFill>
                <a:srgbClr val="CCCCCC"/>
              </a:solidFill>
              <a:latin typeface="Source Code Pro"/>
              <a:ea typeface="Source Code Pro"/>
              <a:cs typeface="Source Code Pro"/>
              <a:sym typeface="Source Code Pro"/>
            </a:endParaRPr>
          </a:p>
          <a:p>
            <a:pPr marL="0" lvl="0" indent="0" algn="l" rtl="0">
              <a:lnSpc>
                <a:spcPct val="100000"/>
              </a:lnSpc>
              <a:spcBef>
                <a:spcPts val="0"/>
              </a:spcBef>
              <a:spcAft>
                <a:spcPts val="0"/>
              </a:spcAft>
              <a:buClr>
                <a:schemeClr val="dk1"/>
              </a:buClr>
              <a:buSzPts val="1100"/>
              <a:buFont typeface="Arial"/>
              <a:buNone/>
            </a:pPr>
            <a:r>
              <a:rPr lang="en" sz="750">
                <a:solidFill>
                  <a:srgbClr val="CCCCCC"/>
                </a:solidFill>
                <a:latin typeface="Source Code Pro"/>
                <a:ea typeface="Source Code Pro"/>
                <a:cs typeface="Source Code Pro"/>
                <a:sym typeface="Source Code Pro"/>
              </a:rPr>
              <a:t>       </a:t>
            </a:r>
            <a:r>
              <a:rPr lang="en" sz="750">
                <a:solidFill>
                  <a:srgbClr val="DCDCAA"/>
                </a:solidFill>
                <a:latin typeface="Source Code Pro"/>
                <a:ea typeface="Source Code Pro"/>
                <a:cs typeface="Source Code Pro"/>
                <a:sym typeface="Source Code Pro"/>
              </a:rPr>
              <a:t>MPI_Send</a:t>
            </a:r>
            <a:r>
              <a:rPr lang="en" sz="750">
                <a:solidFill>
                  <a:srgbClr val="CCCCCC"/>
                </a:solidFill>
                <a:latin typeface="Source Code Pro"/>
                <a:ea typeface="Source Code Pro"/>
                <a:cs typeface="Source Code Pro"/>
                <a:sym typeface="Source Code Pro"/>
              </a:rPr>
              <a:t>(name, namelen </a:t>
            </a:r>
            <a:r>
              <a:rPr lang="en" sz="750">
                <a:solidFill>
                  <a:srgbClr val="D4D4D4"/>
                </a:solidFill>
                <a:latin typeface="Source Code Pro"/>
                <a:ea typeface="Source Code Pro"/>
                <a:cs typeface="Source Code Pro"/>
                <a:sym typeface="Source Code Pro"/>
              </a:rPr>
              <a:t>+</a:t>
            </a:r>
            <a:r>
              <a:rPr lang="en" sz="750">
                <a:solidFill>
                  <a:srgbClr val="CCCCCC"/>
                </a:solidFill>
                <a:latin typeface="Source Code Pro"/>
                <a:ea typeface="Source Code Pro"/>
                <a:cs typeface="Source Code Pro"/>
                <a:sym typeface="Source Code Pro"/>
              </a:rPr>
              <a:t> </a:t>
            </a:r>
            <a:r>
              <a:rPr lang="en" sz="750">
                <a:solidFill>
                  <a:srgbClr val="B5CEA8"/>
                </a:solidFill>
                <a:latin typeface="Source Code Pro"/>
                <a:ea typeface="Source Code Pro"/>
                <a:cs typeface="Source Code Pro"/>
                <a:sym typeface="Source Code Pro"/>
              </a:rPr>
              <a:t>1</a:t>
            </a:r>
            <a:r>
              <a:rPr lang="en" sz="750">
                <a:solidFill>
                  <a:srgbClr val="CCCCCC"/>
                </a:solidFill>
                <a:latin typeface="Source Code Pro"/>
                <a:ea typeface="Source Code Pro"/>
                <a:cs typeface="Source Code Pro"/>
                <a:sym typeface="Source Code Pro"/>
              </a:rPr>
              <a:t>, MPI_CHAR, </a:t>
            </a:r>
            <a:r>
              <a:rPr lang="en" sz="750">
                <a:solidFill>
                  <a:srgbClr val="B5CEA8"/>
                </a:solidFill>
                <a:latin typeface="Source Code Pro"/>
                <a:ea typeface="Source Code Pro"/>
                <a:cs typeface="Source Code Pro"/>
                <a:sym typeface="Source Code Pro"/>
              </a:rPr>
              <a:t>0</a:t>
            </a:r>
            <a:r>
              <a:rPr lang="en" sz="750">
                <a:solidFill>
                  <a:srgbClr val="CCCCCC"/>
                </a:solidFill>
                <a:latin typeface="Source Code Pro"/>
                <a:ea typeface="Source Code Pro"/>
                <a:cs typeface="Source Code Pro"/>
                <a:sym typeface="Source Code Pro"/>
              </a:rPr>
              <a:t>, </a:t>
            </a:r>
            <a:r>
              <a:rPr lang="en" sz="750">
                <a:solidFill>
                  <a:srgbClr val="B5CEA8"/>
                </a:solidFill>
                <a:latin typeface="Source Code Pro"/>
                <a:ea typeface="Source Code Pro"/>
                <a:cs typeface="Source Code Pro"/>
                <a:sym typeface="Source Code Pro"/>
              </a:rPr>
              <a:t>1</a:t>
            </a:r>
            <a:r>
              <a:rPr lang="en" sz="750">
                <a:solidFill>
                  <a:srgbClr val="CCCCCC"/>
                </a:solidFill>
                <a:latin typeface="Source Code Pro"/>
                <a:ea typeface="Source Code Pro"/>
                <a:cs typeface="Source Code Pro"/>
                <a:sym typeface="Source Code Pro"/>
              </a:rPr>
              <a:t>, MPI_COMM_WORLD);</a:t>
            </a:r>
            <a:endParaRPr sz="750">
              <a:solidFill>
                <a:srgbClr val="CCCCCC"/>
              </a:solidFill>
              <a:latin typeface="Source Code Pro"/>
              <a:ea typeface="Source Code Pro"/>
              <a:cs typeface="Source Code Pro"/>
              <a:sym typeface="Source Code Pro"/>
            </a:endParaRPr>
          </a:p>
          <a:p>
            <a:pPr marL="0" lvl="0" indent="0" algn="l" rtl="0">
              <a:lnSpc>
                <a:spcPct val="100000"/>
              </a:lnSpc>
              <a:spcBef>
                <a:spcPts val="0"/>
              </a:spcBef>
              <a:spcAft>
                <a:spcPts val="0"/>
              </a:spcAft>
              <a:buClr>
                <a:schemeClr val="dk1"/>
              </a:buClr>
              <a:buSzPts val="1100"/>
              <a:buFont typeface="Arial"/>
              <a:buNone/>
            </a:pPr>
            <a:r>
              <a:rPr lang="en" sz="750">
                <a:solidFill>
                  <a:srgbClr val="CCCCCC"/>
                </a:solidFill>
                <a:latin typeface="Source Code Pro"/>
                <a:ea typeface="Source Code Pro"/>
                <a:cs typeface="Source Code Pro"/>
                <a:sym typeface="Source Code Pro"/>
              </a:rPr>
              <a:t>   }</a:t>
            </a:r>
            <a:endParaRPr sz="750">
              <a:solidFill>
                <a:srgbClr val="CCCCCC"/>
              </a:solidFill>
              <a:latin typeface="Source Code Pro"/>
              <a:ea typeface="Source Code Pro"/>
              <a:cs typeface="Source Code Pro"/>
              <a:sym typeface="Source Code Pro"/>
            </a:endParaRPr>
          </a:p>
          <a:p>
            <a:pPr marL="0" lvl="0" indent="0" algn="l" rtl="0">
              <a:lnSpc>
                <a:spcPct val="100000"/>
              </a:lnSpc>
              <a:spcBef>
                <a:spcPts val="0"/>
              </a:spcBef>
              <a:spcAft>
                <a:spcPts val="0"/>
              </a:spcAft>
              <a:buClr>
                <a:schemeClr val="dk1"/>
              </a:buClr>
              <a:buSzPts val="1100"/>
              <a:buFont typeface="Arial"/>
              <a:buNone/>
            </a:pPr>
            <a:endParaRPr sz="750">
              <a:solidFill>
                <a:srgbClr val="CCCCCC"/>
              </a:solidFill>
              <a:latin typeface="Source Code Pro"/>
              <a:ea typeface="Source Code Pro"/>
              <a:cs typeface="Source Code Pro"/>
              <a:sym typeface="Source Code Pro"/>
            </a:endParaRPr>
          </a:p>
          <a:p>
            <a:pPr marL="0" lvl="0" indent="0" algn="l" rtl="0">
              <a:lnSpc>
                <a:spcPct val="100000"/>
              </a:lnSpc>
              <a:spcBef>
                <a:spcPts val="0"/>
              </a:spcBef>
              <a:spcAft>
                <a:spcPts val="0"/>
              </a:spcAft>
              <a:buClr>
                <a:schemeClr val="dk1"/>
              </a:buClr>
              <a:buSzPts val="1100"/>
              <a:buFont typeface="Arial"/>
              <a:buNone/>
            </a:pPr>
            <a:r>
              <a:rPr lang="en" sz="750">
                <a:solidFill>
                  <a:srgbClr val="CCCCCC"/>
                </a:solidFill>
                <a:latin typeface="Source Code Pro"/>
                <a:ea typeface="Source Code Pro"/>
                <a:cs typeface="Source Code Pro"/>
                <a:sym typeface="Source Code Pro"/>
              </a:rPr>
              <a:t>   </a:t>
            </a:r>
            <a:r>
              <a:rPr lang="en" sz="750">
                <a:solidFill>
                  <a:srgbClr val="DCDCAA"/>
                </a:solidFill>
                <a:latin typeface="Source Code Pro"/>
                <a:ea typeface="Source Code Pro"/>
                <a:cs typeface="Source Code Pro"/>
                <a:sym typeface="Source Code Pro"/>
              </a:rPr>
              <a:t>MPI_Finalize</a:t>
            </a:r>
            <a:r>
              <a:rPr lang="en" sz="750">
                <a:solidFill>
                  <a:srgbClr val="CCCCCC"/>
                </a:solidFill>
                <a:latin typeface="Source Code Pro"/>
                <a:ea typeface="Source Code Pro"/>
                <a:cs typeface="Source Code Pro"/>
                <a:sym typeface="Source Code Pro"/>
              </a:rPr>
              <a:t>();</a:t>
            </a:r>
            <a:endParaRPr sz="750">
              <a:solidFill>
                <a:srgbClr val="CCCCCC"/>
              </a:solidFill>
              <a:latin typeface="Source Code Pro"/>
              <a:ea typeface="Source Code Pro"/>
              <a:cs typeface="Source Code Pro"/>
              <a:sym typeface="Source Code Pro"/>
            </a:endParaRPr>
          </a:p>
          <a:p>
            <a:pPr marL="0" lvl="0" indent="0" algn="l" rtl="0">
              <a:lnSpc>
                <a:spcPct val="100000"/>
              </a:lnSpc>
              <a:spcBef>
                <a:spcPts val="0"/>
              </a:spcBef>
              <a:spcAft>
                <a:spcPts val="0"/>
              </a:spcAft>
              <a:buClr>
                <a:schemeClr val="dk1"/>
              </a:buClr>
              <a:buSzPts val="1100"/>
              <a:buFont typeface="Arial"/>
              <a:buNone/>
            </a:pPr>
            <a:r>
              <a:rPr lang="en" sz="750">
                <a:solidFill>
                  <a:srgbClr val="CCCCCC"/>
                </a:solidFill>
                <a:latin typeface="Source Code Pro"/>
                <a:ea typeface="Source Code Pro"/>
                <a:cs typeface="Source Code Pro"/>
                <a:sym typeface="Source Code Pro"/>
              </a:rPr>
              <a:t>   </a:t>
            </a:r>
            <a:r>
              <a:rPr lang="en" sz="750">
                <a:solidFill>
                  <a:srgbClr val="C586C0"/>
                </a:solidFill>
                <a:latin typeface="Source Code Pro"/>
                <a:ea typeface="Source Code Pro"/>
                <a:cs typeface="Source Code Pro"/>
                <a:sym typeface="Source Code Pro"/>
              </a:rPr>
              <a:t>return</a:t>
            </a:r>
            <a:r>
              <a:rPr lang="en" sz="750">
                <a:solidFill>
                  <a:srgbClr val="CCCCCC"/>
                </a:solidFill>
                <a:latin typeface="Source Code Pro"/>
                <a:ea typeface="Source Code Pro"/>
                <a:cs typeface="Source Code Pro"/>
                <a:sym typeface="Source Code Pro"/>
              </a:rPr>
              <a:t> (</a:t>
            </a:r>
            <a:r>
              <a:rPr lang="en" sz="750">
                <a:solidFill>
                  <a:srgbClr val="B5CEA8"/>
                </a:solidFill>
                <a:latin typeface="Source Code Pro"/>
                <a:ea typeface="Source Code Pro"/>
                <a:cs typeface="Source Code Pro"/>
                <a:sym typeface="Source Code Pro"/>
              </a:rPr>
              <a:t>0</a:t>
            </a:r>
            <a:r>
              <a:rPr lang="en" sz="750">
                <a:solidFill>
                  <a:srgbClr val="CCCCCC"/>
                </a:solidFill>
                <a:latin typeface="Source Code Pro"/>
                <a:ea typeface="Source Code Pro"/>
                <a:cs typeface="Source Code Pro"/>
                <a:sym typeface="Source Code Pro"/>
              </a:rPr>
              <a:t>);</a:t>
            </a:r>
            <a:endParaRPr sz="750">
              <a:solidFill>
                <a:srgbClr val="CCCCCC"/>
              </a:solidFill>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750">
                <a:solidFill>
                  <a:srgbClr val="CCCCCC"/>
                </a:solidFill>
                <a:latin typeface="Source Code Pro"/>
                <a:ea typeface="Source Code Pro"/>
                <a:cs typeface="Source Code Pro"/>
                <a:sym typeface="Source Code Pro"/>
              </a:rPr>
              <a:t>}</a:t>
            </a:r>
            <a:endParaRPr sz="900" b="1">
              <a:solidFill>
                <a:srgbClr val="C678DD"/>
              </a:solidFill>
              <a:latin typeface="Source Code Pro"/>
              <a:ea typeface="Source Code Pro"/>
              <a:cs typeface="Source Code Pro"/>
              <a:sym typeface="Source Code Pro"/>
            </a:endParaRPr>
          </a:p>
        </p:txBody>
      </p:sp>
      <p:sp>
        <p:nvSpPr>
          <p:cNvPr id="179" name="Google Shape;179;p32"/>
          <p:cNvSpPr txBox="1"/>
          <p:nvPr/>
        </p:nvSpPr>
        <p:spPr>
          <a:xfrm>
            <a:off x="5221175" y="752500"/>
            <a:ext cx="3922800" cy="223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Proxima Nova"/>
                <a:ea typeface="Proxima Nova"/>
                <a:cs typeface="Proxima Nova"/>
                <a:sym typeface="Proxima Nova"/>
              </a:rPr>
              <a:t>Get this code on Apollo:</a:t>
            </a:r>
            <a:endParaRPr sz="1800">
              <a:latin typeface="Proxima Nova"/>
              <a:ea typeface="Proxima Nova"/>
              <a:cs typeface="Proxima Nova"/>
              <a:sym typeface="Proxima Nova"/>
            </a:endParaRPr>
          </a:p>
          <a:p>
            <a:pPr marL="0" lvl="0" indent="0" algn="l" rtl="0">
              <a:spcBef>
                <a:spcPts val="0"/>
              </a:spcBef>
              <a:spcAft>
                <a:spcPts val="0"/>
              </a:spcAft>
              <a:buNone/>
            </a:pPr>
            <a:r>
              <a:rPr lang="en" sz="1500" b="1">
                <a:highlight>
                  <a:schemeClr val="lt2"/>
                </a:highlight>
                <a:latin typeface="Source Code Pro"/>
                <a:ea typeface="Source Code Pro"/>
                <a:cs typeface="Source Code Pro"/>
                <a:sym typeface="Source Code Pro"/>
              </a:rPr>
              <a:t>cp /opt/intel/mpi/test/test.c .</a:t>
            </a:r>
            <a:endParaRPr sz="1500" b="1">
              <a:highlight>
                <a:schemeClr val="lt2"/>
              </a:highlight>
              <a:latin typeface="Source Code Pro"/>
              <a:ea typeface="Source Code Pro"/>
              <a:cs typeface="Source Code Pro"/>
              <a:sym typeface="Source Code Pr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MPI_Send</a:t>
            </a:r>
            <a:endParaRPr/>
          </a:p>
        </p:txBody>
      </p:sp>
      <p:sp>
        <p:nvSpPr>
          <p:cNvPr id="185" name="Google Shape;185;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chemeClr val="dk1"/>
                </a:solidFill>
                <a:latin typeface="Consolas"/>
                <a:ea typeface="Consolas"/>
                <a:cs typeface="Consolas"/>
                <a:sym typeface="Consolas"/>
              </a:rPr>
              <a:t>int MPI_Send(const void *buf, </a:t>
            </a:r>
            <a:endParaRPr>
              <a:solidFill>
                <a:schemeClr val="dk1"/>
              </a:solidFill>
              <a:latin typeface="Consolas"/>
              <a:ea typeface="Consolas"/>
              <a:cs typeface="Consolas"/>
              <a:sym typeface="Consolas"/>
            </a:endParaRPr>
          </a:p>
          <a:p>
            <a:pPr marL="1371600" lvl="0" indent="457200" algn="l" rtl="0">
              <a:lnSpc>
                <a:spcPct val="100000"/>
              </a:lnSpc>
              <a:spcBef>
                <a:spcPts val="0"/>
              </a:spcBef>
              <a:spcAft>
                <a:spcPts val="0"/>
              </a:spcAft>
              <a:buNone/>
            </a:pPr>
            <a:r>
              <a:rPr lang="en">
                <a:solidFill>
                  <a:schemeClr val="dk1"/>
                </a:solidFill>
                <a:latin typeface="Consolas"/>
                <a:ea typeface="Consolas"/>
                <a:cs typeface="Consolas"/>
                <a:sym typeface="Consolas"/>
              </a:rPr>
              <a:t>int count,</a:t>
            </a:r>
            <a:endParaRPr>
              <a:solidFill>
                <a:schemeClr val="dk1"/>
              </a:solidFill>
              <a:latin typeface="Consolas"/>
              <a:ea typeface="Consolas"/>
              <a:cs typeface="Consolas"/>
              <a:sym typeface="Consolas"/>
            </a:endParaRPr>
          </a:p>
          <a:p>
            <a:pPr marL="1371600" lvl="0" indent="457200" algn="l" rtl="0">
              <a:lnSpc>
                <a:spcPct val="100000"/>
              </a:lnSpc>
              <a:spcBef>
                <a:spcPts val="0"/>
              </a:spcBef>
              <a:spcAft>
                <a:spcPts val="0"/>
              </a:spcAft>
              <a:buNone/>
            </a:pPr>
            <a:r>
              <a:rPr lang="en">
                <a:solidFill>
                  <a:schemeClr val="dk1"/>
                </a:solidFill>
                <a:latin typeface="Consolas"/>
                <a:ea typeface="Consolas"/>
                <a:cs typeface="Consolas"/>
                <a:sym typeface="Consolas"/>
              </a:rPr>
              <a:t>MPI_Datatype datatype, </a:t>
            </a:r>
            <a:endParaRPr>
              <a:solidFill>
                <a:schemeClr val="dk1"/>
              </a:solidFill>
              <a:latin typeface="Consolas"/>
              <a:ea typeface="Consolas"/>
              <a:cs typeface="Consolas"/>
              <a:sym typeface="Consolas"/>
            </a:endParaRPr>
          </a:p>
          <a:p>
            <a:pPr marL="1371600" lvl="0" indent="457200" algn="l" rtl="0">
              <a:lnSpc>
                <a:spcPct val="100000"/>
              </a:lnSpc>
              <a:spcBef>
                <a:spcPts val="0"/>
              </a:spcBef>
              <a:spcAft>
                <a:spcPts val="0"/>
              </a:spcAft>
              <a:buNone/>
            </a:pPr>
            <a:r>
              <a:rPr lang="en">
                <a:solidFill>
                  <a:schemeClr val="dk1"/>
                </a:solidFill>
                <a:latin typeface="Consolas"/>
                <a:ea typeface="Consolas"/>
                <a:cs typeface="Consolas"/>
                <a:sym typeface="Consolas"/>
              </a:rPr>
              <a:t>int dest, </a:t>
            </a:r>
            <a:endParaRPr>
              <a:solidFill>
                <a:schemeClr val="dk1"/>
              </a:solidFill>
              <a:latin typeface="Consolas"/>
              <a:ea typeface="Consolas"/>
              <a:cs typeface="Consolas"/>
              <a:sym typeface="Consolas"/>
            </a:endParaRPr>
          </a:p>
          <a:p>
            <a:pPr marL="1371600" lvl="0" indent="457200" algn="l" rtl="0">
              <a:lnSpc>
                <a:spcPct val="100000"/>
              </a:lnSpc>
              <a:spcBef>
                <a:spcPts val="0"/>
              </a:spcBef>
              <a:spcAft>
                <a:spcPts val="0"/>
              </a:spcAft>
              <a:buNone/>
            </a:pPr>
            <a:r>
              <a:rPr lang="en">
                <a:solidFill>
                  <a:schemeClr val="dk1"/>
                </a:solidFill>
                <a:latin typeface="Consolas"/>
                <a:ea typeface="Consolas"/>
                <a:cs typeface="Consolas"/>
                <a:sym typeface="Consolas"/>
              </a:rPr>
              <a:t>int tag,</a:t>
            </a:r>
            <a:endParaRPr>
              <a:solidFill>
                <a:schemeClr val="dk1"/>
              </a:solidFill>
              <a:latin typeface="Consolas"/>
              <a:ea typeface="Consolas"/>
              <a:cs typeface="Consolas"/>
              <a:sym typeface="Consolas"/>
            </a:endParaRPr>
          </a:p>
          <a:p>
            <a:pPr marL="1371600" lvl="0" indent="457200" algn="l" rtl="0">
              <a:lnSpc>
                <a:spcPct val="100000"/>
              </a:lnSpc>
              <a:spcBef>
                <a:spcPts val="0"/>
              </a:spcBef>
              <a:spcAft>
                <a:spcPts val="0"/>
              </a:spcAft>
              <a:buNone/>
            </a:pPr>
            <a:r>
              <a:rPr lang="en">
                <a:solidFill>
                  <a:schemeClr val="dk1"/>
                </a:solidFill>
                <a:latin typeface="Consolas"/>
                <a:ea typeface="Consolas"/>
                <a:cs typeface="Consolas"/>
                <a:sym typeface="Consolas"/>
              </a:rPr>
              <a:t>MPI_Comm comm)</a:t>
            </a:r>
            <a:endParaRPr>
              <a:solidFill>
                <a:schemeClr val="dk1"/>
              </a:solidFill>
              <a:latin typeface="Consolas"/>
              <a:ea typeface="Consolas"/>
              <a:cs typeface="Consolas"/>
              <a:sym typeface="Consolas"/>
            </a:endParaRPr>
          </a:p>
          <a:p>
            <a:pPr marL="0" lvl="0" indent="457200" algn="l" rtl="0">
              <a:lnSpc>
                <a:spcPct val="100000"/>
              </a:lnSpc>
              <a:spcBef>
                <a:spcPts val="0"/>
              </a:spcBef>
              <a:spcAft>
                <a:spcPts val="0"/>
              </a:spcAft>
              <a:buClr>
                <a:schemeClr val="dk1"/>
              </a:buClr>
              <a:buSzPts val="1100"/>
              <a:buFont typeface="Arial"/>
              <a:buNone/>
            </a:pPr>
            <a:endParaRPr>
              <a:solidFill>
                <a:schemeClr val="dk1"/>
              </a:solidFill>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MPI_Recv</a:t>
            </a:r>
            <a:endParaRPr/>
          </a:p>
        </p:txBody>
      </p:sp>
      <p:sp>
        <p:nvSpPr>
          <p:cNvPr id="191" name="Google Shape;191;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int MPI_Recv(void *buf, </a:t>
            </a:r>
            <a:endParaRPr>
              <a:latin typeface="Consolas"/>
              <a:ea typeface="Consolas"/>
              <a:cs typeface="Consolas"/>
              <a:sym typeface="Consolas"/>
            </a:endParaRPr>
          </a:p>
          <a:p>
            <a:pPr marL="1371600" lvl="0" indent="457200" algn="l" rtl="0">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int count,</a:t>
            </a:r>
            <a:endParaRPr>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MPI_Datatype datatype,</a:t>
            </a:r>
            <a:endParaRPr>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int source,</a:t>
            </a:r>
            <a:endParaRPr>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int tag,</a:t>
            </a: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				MPI_Comm comm,</a:t>
            </a:r>
            <a:endParaRPr>
              <a:latin typeface="Consolas"/>
              <a:ea typeface="Consolas"/>
              <a:cs typeface="Consolas"/>
              <a:sym typeface="Consolas"/>
            </a:endParaRPr>
          </a:p>
          <a:p>
            <a:pPr marL="1371600" lvl="0" indent="457200" algn="l" rtl="0">
              <a:lnSpc>
                <a:spcPct val="100000"/>
              </a:lnSpc>
              <a:spcBef>
                <a:spcPts val="0"/>
              </a:spcBef>
              <a:spcAft>
                <a:spcPts val="0"/>
              </a:spcAft>
              <a:buNone/>
            </a:pPr>
            <a:r>
              <a:rPr lang="en">
                <a:latin typeface="Consolas"/>
                <a:ea typeface="Consolas"/>
                <a:cs typeface="Consolas"/>
                <a:sym typeface="Consolas"/>
              </a:rPr>
              <a:t>MPI_Status *status)</a:t>
            </a:r>
            <a:endParaRPr>
              <a:latin typeface="Consolas"/>
              <a:ea typeface="Consolas"/>
              <a:cs typeface="Consolas"/>
              <a:sym typeface="Consolas"/>
            </a:endParaRPr>
          </a:p>
          <a:p>
            <a:pPr marL="0" lvl="0" indent="0" algn="l" rtl="0">
              <a:lnSpc>
                <a:spcPct val="100000"/>
              </a:lnSpc>
              <a:spcBef>
                <a:spcPts val="0"/>
              </a:spcBef>
              <a:spcAft>
                <a:spcPts val="0"/>
              </a:spcAft>
              <a:buNone/>
            </a:pPr>
            <a:endParaRPr>
              <a:latin typeface="Consolas"/>
              <a:ea typeface="Consolas"/>
              <a:cs typeface="Consolas"/>
              <a:sym typeface="Consolas"/>
            </a:endParaRPr>
          </a:p>
          <a:p>
            <a:pPr marL="0" lvl="0" indent="0" algn="l" rtl="0">
              <a:lnSpc>
                <a:spcPct val="100000"/>
              </a:lnSpc>
              <a:spcBef>
                <a:spcPts val="0"/>
              </a:spcBef>
              <a:spcAft>
                <a:spcPts val="0"/>
              </a:spcAft>
              <a:buNone/>
            </a:pPr>
            <a:endParaRPr>
              <a:latin typeface="Consolas"/>
              <a:ea typeface="Consolas"/>
              <a:cs typeface="Consolas"/>
              <a:sym typeface="Consolas"/>
            </a:endParaRPr>
          </a:p>
          <a:p>
            <a:pPr marL="0" lvl="0" indent="0" algn="l" rtl="0">
              <a:lnSpc>
                <a:spcPct val="100000"/>
              </a:lnSpc>
              <a:spcBef>
                <a:spcPts val="0"/>
              </a:spcBef>
              <a:spcAft>
                <a:spcPts val="0"/>
              </a:spcAft>
              <a:buNone/>
            </a:pPr>
            <a:endParaRPr>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Provided Compilers &amp; MPIs</a:t>
            </a:r>
            <a:endParaRPr/>
          </a:p>
        </p:txBody>
      </p:sp>
      <p:sp>
        <p:nvSpPr>
          <p:cNvPr id="197" name="Google Shape;197;p35"/>
          <p:cNvSpPr txBox="1">
            <a:spLocks noGrp="1"/>
          </p:cNvSpPr>
          <p:nvPr>
            <p:ph type="body" idx="1"/>
          </p:nvPr>
        </p:nvSpPr>
        <p:spPr>
          <a:xfrm>
            <a:off x="311700" y="1152475"/>
            <a:ext cx="39528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Compilers</a:t>
            </a:r>
            <a:endParaRPr sz="2000"/>
          </a:p>
          <a:p>
            <a:pPr marL="914400" lvl="1" indent="-330200" algn="l" rtl="0">
              <a:spcBef>
                <a:spcPts val="0"/>
              </a:spcBef>
              <a:spcAft>
                <a:spcPts val="0"/>
              </a:spcAft>
              <a:buSzPts val="1600"/>
              <a:buChar char="○"/>
            </a:pPr>
            <a:r>
              <a:rPr lang="en" sz="1600"/>
              <a:t>GCC 12.2.1 (Default)</a:t>
            </a:r>
            <a:endParaRPr sz="1600"/>
          </a:p>
          <a:p>
            <a:pPr marL="1371600" lvl="2" indent="-330200" algn="l" rtl="0">
              <a:spcBef>
                <a:spcPts val="0"/>
              </a:spcBef>
              <a:spcAft>
                <a:spcPts val="0"/>
              </a:spcAft>
              <a:buSzPts val="1600"/>
              <a:buFont typeface="Source Code Pro"/>
              <a:buChar char="■"/>
            </a:pPr>
            <a:r>
              <a:rPr lang="en" sz="1600">
                <a:latin typeface="Source Code Pro"/>
                <a:ea typeface="Source Code Pro"/>
                <a:cs typeface="Source Code Pro"/>
                <a:sym typeface="Source Code Pro"/>
              </a:rPr>
              <a:t>gcc / g++</a:t>
            </a:r>
            <a:endParaRPr sz="1600">
              <a:latin typeface="Source Code Pro"/>
              <a:ea typeface="Source Code Pro"/>
              <a:cs typeface="Source Code Pro"/>
              <a:sym typeface="Source Code Pro"/>
            </a:endParaRPr>
          </a:p>
          <a:p>
            <a:pPr marL="914400" lvl="1" indent="-330200" algn="l" rtl="0">
              <a:spcBef>
                <a:spcPts val="0"/>
              </a:spcBef>
              <a:spcAft>
                <a:spcPts val="0"/>
              </a:spcAft>
              <a:buSzPts val="1600"/>
              <a:buChar char="○"/>
            </a:pPr>
            <a:r>
              <a:rPr lang="en" sz="1600"/>
              <a:t>Intel Compiler Classic</a:t>
            </a:r>
            <a:endParaRPr sz="1600"/>
          </a:p>
          <a:p>
            <a:pPr marL="1371600" lvl="2" indent="-330200" algn="l" rtl="0">
              <a:spcBef>
                <a:spcPts val="0"/>
              </a:spcBef>
              <a:spcAft>
                <a:spcPts val="0"/>
              </a:spcAft>
              <a:buSzPts val="1600"/>
              <a:buChar char="■"/>
            </a:pPr>
            <a:r>
              <a:rPr lang="en" sz="1600"/>
              <a:t>module load compiler</a:t>
            </a:r>
            <a:endParaRPr sz="1600"/>
          </a:p>
          <a:p>
            <a:pPr marL="1371600" lvl="2" indent="-330200" algn="l" rtl="0">
              <a:spcBef>
                <a:spcPts val="0"/>
              </a:spcBef>
              <a:spcAft>
                <a:spcPts val="0"/>
              </a:spcAft>
              <a:buSzPts val="1600"/>
              <a:buFont typeface="Source Code Pro"/>
              <a:buChar char="■"/>
            </a:pPr>
            <a:r>
              <a:rPr lang="en" sz="1600">
                <a:latin typeface="Source Code Pro"/>
                <a:ea typeface="Source Code Pro"/>
                <a:cs typeface="Source Code Pro"/>
                <a:sym typeface="Source Code Pro"/>
              </a:rPr>
              <a:t>icc / icpc</a:t>
            </a:r>
            <a:endParaRPr sz="1600">
              <a:latin typeface="Source Code Pro"/>
              <a:ea typeface="Source Code Pro"/>
              <a:cs typeface="Source Code Pro"/>
              <a:sym typeface="Source Code Pro"/>
            </a:endParaRPr>
          </a:p>
          <a:p>
            <a:pPr marL="914400" lvl="1" indent="-330200" algn="l" rtl="0">
              <a:spcBef>
                <a:spcPts val="0"/>
              </a:spcBef>
              <a:spcAft>
                <a:spcPts val="0"/>
              </a:spcAft>
              <a:buSzPts val="1600"/>
              <a:buChar char="○"/>
            </a:pPr>
            <a:r>
              <a:rPr lang="en" sz="1600"/>
              <a:t>Intel oneAPI Compiler</a:t>
            </a:r>
            <a:endParaRPr sz="1600"/>
          </a:p>
          <a:p>
            <a:pPr marL="1371600" lvl="2" indent="-330200" algn="l" rtl="0">
              <a:spcBef>
                <a:spcPts val="0"/>
              </a:spcBef>
              <a:spcAft>
                <a:spcPts val="0"/>
              </a:spcAft>
              <a:buSzPts val="1600"/>
              <a:buChar char="■"/>
            </a:pPr>
            <a:r>
              <a:rPr lang="en" sz="1600"/>
              <a:t>module load compiler</a:t>
            </a:r>
            <a:endParaRPr sz="1600"/>
          </a:p>
          <a:p>
            <a:pPr marL="1371600" lvl="2" indent="-330200" algn="l" rtl="0">
              <a:spcBef>
                <a:spcPts val="0"/>
              </a:spcBef>
              <a:spcAft>
                <a:spcPts val="0"/>
              </a:spcAft>
              <a:buSzPts val="1600"/>
              <a:buFont typeface="Source Code Pro"/>
              <a:buChar char="■"/>
            </a:pPr>
            <a:r>
              <a:rPr lang="en" sz="1600">
                <a:latin typeface="Source Code Pro"/>
                <a:ea typeface="Source Code Pro"/>
                <a:cs typeface="Source Code Pro"/>
                <a:sym typeface="Source Code Pro"/>
              </a:rPr>
              <a:t>icx / icpx</a:t>
            </a:r>
            <a:endParaRPr sz="1600">
              <a:latin typeface="Source Code Pro"/>
              <a:ea typeface="Source Code Pro"/>
              <a:cs typeface="Source Code Pro"/>
              <a:sym typeface="Source Code Pro"/>
            </a:endParaRPr>
          </a:p>
        </p:txBody>
      </p:sp>
      <p:sp>
        <p:nvSpPr>
          <p:cNvPr id="198" name="Google Shape;198;p35"/>
          <p:cNvSpPr txBox="1">
            <a:spLocks noGrp="1"/>
          </p:cNvSpPr>
          <p:nvPr>
            <p:ph type="body" idx="1"/>
          </p:nvPr>
        </p:nvSpPr>
        <p:spPr>
          <a:xfrm>
            <a:off x="4357250" y="1152475"/>
            <a:ext cx="39528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MPI Implementations</a:t>
            </a:r>
            <a:endParaRPr sz="2000"/>
          </a:p>
          <a:p>
            <a:pPr marL="914400" lvl="1" indent="-330200" algn="l" rtl="0">
              <a:spcBef>
                <a:spcPts val="0"/>
              </a:spcBef>
              <a:spcAft>
                <a:spcPts val="0"/>
              </a:spcAft>
              <a:buSzPts val="1600"/>
              <a:buChar char="○"/>
            </a:pPr>
            <a:r>
              <a:rPr lang="en" sz="1600"/>
              <a:t>Intel MPI</a:t>
            </a:r>
            <a:endParaRPr sz="1600"/>
          </a:p>
          <a:p>
            <a:pPr marL="1371600" lvl="2" indent="-330200" algn="l" rtl="0">
              <a:spcBef>
                <a:spcPts val="0"/>
              </a:spcBef>
              <a:spcAft>
                <a:spcPts val="0"/>
              </a:spcAft>
              <a:buSzPts val="1600"/>
              <a:buFont typeface="Source Code Pro"/>
              <a:buChar char="■"/>
            </a:pPr>
            <a:r>
              <a:rPr lang="en" sz="1600">
                <a:latin typeface="Source Code Pro"/>
                <a:ea typeface="Source Code Pro"/>
                <a:cs typeface="Source Code Pro"/>
                <a:sym typeface="Source Code Pro"/>
              </a:rPr>
              <a:t>module load mpi</a:t>
            </a:r>
            <a:endParaRPr sz="1600">
              <a:latin typeface="Source Code Pro"/>
              <a:ea typeface="Source Code Pro"/>
              <a:cs typeface="Source Code Pro"/>
              <a:sym typeface="Source Code Pro"/>
            </a:endParaRPr>
          </a:p>
          <a:p>
            <a:pPr marL="914400" lvl="1" indent="-330200" algn="l" rtl="0">
              <a:spcBef>
                <a:spcPts val="0"/>
              </a:spcBef>
              <a:spcAft>
                <a:spcPts val="0"/>
              </a:spcAft>
              <a:buSzPts val="1600"/>
              <a:buChar char="○"/>
            </a:pPr>
            <a:r>
              <a:rPr lang="en" sz="1600"/>
              <a:t>OpenMPI 4.1.6 + UCX</a:t>
            </a:r>
            <a:endParaRPr sz="1600"/>
          </a:p>
          <a:p>
            <a:pPr marL="1371600" lvl="2" indent="-330200" algn="l" rtl="0">
              <a:spcBef>
                <a:spcPts val="0"/>
              </a:spcBef>
              <a:spcAft>
                <a:spcPts val="0"/>
              </a:spcAft>
              <a:buSzPts val="1600"/>
              <a:buFont typeface="Source Code Pro"/>
              <a:buChar char="■"/>
            </a:pPr>
            <a:r>
              <a:rPr lang="en" sz="1600">
                <a:latin typeface="Source Code Pro"/>
                <a:ea typeface="Source Code Pro"/>
                <a:cs typeface="Source Code Pro"/>
                <a:sym typeface="Source Code Pro"/>
              </a:rPr>
              <a:t>module load openmpi</a:t>
            </a:r>
            <a:endParaRPr sz="1600">
              <a:latin typeface="Source Code Pro"/>
              <a:ea typeface="Source Code Pro"/>
              <a:cs typeface="Source Code Pro"/>
              <a:sym typeface="Source Code Pr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different combinations of MPI &amp; compilers</a:t>
            </a:r>
            <a:endParaRPr/>
          </a:p>
        </p:txBody>
      </p:sp>
      <p:sp>
        <p:nvSpPr>
          <p:cNvPr id="204" name="Google Shape;204;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Intel MPI + GCC</a:t>
            </a:r>
            <a:endParaRPr dirty="0"/>
          </a:p>
          <a:p>
            <a:pPr marL="914400" lvl="1" indent="-317500" algn="l" rtl="0">
              <a:spcBef>
                <a:spcPts val="0"/>
              </a:spcBef>
              <a:spcAft>
                <a:spcPts val="0"/>
              </a:spcAft>
              <a:buSzPts val="1400"/>
              <a:buFont typeface="Source Code Pro"/>
              <a:buChar char="○"/>
            </a:pPr>
            <a:r>
              <a:rPr lang="en" dirty="0">
                <a:latin typeface="Source Code Pro"/>
                <a:ea typeface="Source Code Pro"/>
                <a:cs typeface="Source Code Pro"/>
                <a:sym typeface="Source Code Pro"/>
              </a:rPr>
              <a:t>module load mpi</a:t>
            </a:r>
            <a:endParaRPr dirty="0">
              <a:latin typeface="Source Code Pro"/>
              <a:ea typeface="Source Code Pro"/>
              <a:cs typeface="Source Code Pro"/>
              <a:sym typeface="Source Code Pro"/>
            </a:endParaRPr>
          </a:p>
          <a:p>
            <a:pPr marL="914400" lvl="1" indent="-317500" algn="l" rtl="0">
              <a:spcBef>
                <a:spcPts val="0"/>
              </a:spcBef>
              <a:spcAft>
                <a:spcPts val="0"/>
              </a:spcAft>
              <a:buSzPts val="1400"/>
              <a:buFont typeface="Source Code Pro"/>
              <a:buChar char="○"/>
            </a:pPr>
            <a:r>
              <a:rPr lang="en" dirty="0">
                <a:latin typeface="Source Code Pro"/>
                <a:ea typeface="Source Code Pro"/>
                <a:cs typeface="Source Code Pro"/>
                <a:sym typeface="Source Code Pro"/>
              </a:rPr>
              <a:t>mpicxx …</a:t>
            </a:r>
            <a:endParaRPr dirty="0">
              <a:latin typeface="Source Code Pro"/>
              <a:ea typeface="Source Code Pro"/>
              <a:cs typeface="Source Code Pro"/>
              <a:sym typeface="Source Code Pro"/>
            </a:endParaRPr>
          </a:p>
          <a:p>
            <a:pPr marL="457200" lvl="0" indent="-342900" algn="l" rtl="0">
              <a:spcBef>
                <a:spcPts val="0"/>
              </a:spcBef>
              <a:spcAft>
                <a:spcPts val="0"/>
              </a:spcAft>
              <a:buSzPts val="1800"/>
              <a:buChar char="●"/>
            </a:pPr>
            <a:r>
              <a:rPr lang="en" dirty="0"/>
              <a:t>Intel MPI + ICC</a:t>
            </a:r>
            <a:endParaRPr dirty="0"/>
          </a:p>
          <a:p>
            <a:pPr marL="914400" lvl="1" indent="-317500" algn="l" rtl="0">
              <a:spcBef>
                <a:spcPts val="0"/>
              </a:spcBef>
              <a:spcAft>
                <a:spcPts val="0"/>
              </a:spcAft>
              <a:buSzPts val="1400"/>
              <a:buFont typeface="Source Code Pro"/>
              <a:buChar char="○"/>
            </a:pPr>
            <a:r>
              <a:rPr lang="en" dirty="0">
                <a:latin typeface="Source Code Pro"/>
                <a:ea typeface="Source Code Pro"/>
                <a:cs typeface="Source Code Pro"/>
                <a:sym typeface="Source Code Pro"/>
              </a:rPr>
              <a:t>module load mpi compiler</a:t>
            </a:r>
            <a:endParaRPr dirty="0">
              <a:latin typeface="Source Code Pro"/>
              <a:ea typeface="Source Code Pro"/>
              <a:cs typeface="Source Code Pro"/>
              <a:sym typeface="Source Code Pro"/>
            </a:endParaRPr>
          </a:p>
          <a:p>
            <a:pPr marL="914400" lvl="1" indent="-317500" algn="l" rtl="0">
              <a:spcBef>
                <a:spcPts val="0"/>
              </a:spcBef>
              <a:spcAft>
                <a:spcPts val="0"/>
              </a:spcAft>
              <a:buSzPts val="1400"/>
              <a:buFont typeface="Source Code Pro"/>
              <a:buChar char="○"/>
            </a:pPr>
            <a:r>
              <a:rPr lang="en" dirty="0">
                <a:latin typeface="Source Code Pro"/>
                <a:ea typeface="Source Code Pro"/>
                <a:cs typeface="Source Code Pro"/>
                <a:sym typeface="Source Code Pro"/>
              </a:rPr>
              <a:t>I_MPI_CXX=icpc mpicxx …</a:t>
            </a:r>
            <a:endParaRPr dirty="0">
              <a:latin typeface="Source Code Pro"/>
              <a:ea typeface="Source Code Pro"/>
              <a:cs typeface="Source Code Pro"/>
              <a:sym typeface="Source Code Pro"/>
            </a:endParaRPr>
          </a:p>
          <a:p>
            <a:pPr marL="457200" lvl="0" indent="-342900" algn="l" rtl="0">
              <a:spcBef>
                <a:spcPts val="0"/>
              </a:spcBef>
              <a:spcAft>
                <a:spcPts val="0"/>
              </a:spcAft>
              <a:buSzPts val="1800"/>
              <a:buChar char="●"/>
            </a:pPr>
            <a:r>
              <a:rPr lang="en" dirty="0"/>
              <a:t>OpenMPI + GCC</a:t>
            </a:r>
            <a:endParaRPr dirty="0"/>
          </a:p>
          <a:p>
            <a:pPr marL="914400" lvl="1" indent="-317500" algn="l" rtl="0">
              <a:spcBef>
                <a:spcPts val="0"/>
              </a:spcBef>
              <a:spcAft>
                <a:spcPts val="0"/>
              </a:spcAft>
              <a:buSzPts val="1400"/>
              <a:buFont typeface="Source Code Pro"/>
              <a:buChar char="○"/>
            </a:pPr>
            <a:r>
              <a:rPr lang="en" dirty="0">
                <a:latin typeface="Source Code Pro"/>
                <a:ea typeface="Source Code Pro"/>
                <a:cs typeface="Source Code Pro"/>
                <a:sym typeface="Source Code Pro"/>
              </a:rPr>
              <a:t>module load openmpi</a:t>
            </a:r>
            <a:endParaRPr dirty="0">
              <a:latin typeface="Source Code Pro"/>
              <a:ea typeface="Source Code Pro"/>
              <a:cs typeface="Source Code Pro"/>
              <a:sym typeface="Source Code Pro"/>
            </a:endParaRPr>
          </a:p>
          <a:p>
            <a:pPr marL="914400" lvl="1" indent="-317500" algn="l" rtl="0">
              <a:spcBef>
                <a:spcPts val="0"/>
              </a:spcBef>
              <a:spcAft>
                <a:spcPts val="0"/>
              </a:spcAft>
              <a:buSzPts val="1400"/>
              <a:buFont typeface="Source Code Pro"/>
              <a:buChar char="○"/>
            </a:pPr>
            <a:r>
              <a:rPr lang="en" dirty="0">
                <a:latin typeface="Source Code Pro"/>
                <a:ea typeface="Source Code Pro"/>
                <a:cs typeface="Source Code Pro"/>
                <a:sym typeface="Source Code Pro"/>
              </a:rPr>
              <a:t>mpicxx …</a:t>
            </a:r>
            <a:endParaRPr dirty="0">
              <a:latin typeface="Source Code Pro"/>
              <a:ea typeface="Source Code Pro"/>
              <a:cs typeface="Source Code Pro"/>
              <a:sym typeface="Source Code Pro"/>
            </a:endParaRPr>
          </a:p>
          <a:p>
            <a:pPr marL="457200" lvl="0" indent="-342900" algn="l" rtl="0">
              <a:spcBef>
                <a:spcPts val="0"/>
              </a:spcBef>
              <a:spcAft>
                <a:spcPts val="0"/>
              </a:spcAft>
              <a:buSzPts val="1800"/>
              <a:buChar char="●"/>
            </a:pPr>
            <a:r>
              <a:rPr lang="en" dirty="0"/>
              <a:t>OpenMPI + ICC</a:t>
            </a:r>
            <a:endParaRPr dirty="0"/>
          </a:p>
          <a:p>
            <a:pPr marL="914400" lvl="1" indent="-317500" algn="l" rtl="0">
              <a:spcBef>
                <a:spcPts val="0"/>
              </a:spcBef>
              <a:spcAft>
                <a:spcPts val="0"/>
              </a:spcAft>
              <a:buSzPts val="1400"/>
              <a:buFont typeface="Source Code Pro"/>
              <a:buChar char="○"/>
            </a:pPr>
            <a:r>
              <a:rPr lang="en" dirty="0">
                <a:latin typeface="Source Code Pro"/>
                <a:ea typeface="Source Code Pro"/>
                <a:cs typeface="Source Code Pro"/>
                <a:sym typeface="Source Code Pro"/>
              </a:rPr>
              <a:t>module load openmpi compiler</a:t>
            </a:r>
            <a:endParaRPr dirty="0">
              <a:latin typeface="Source Code Pro"/>
              <a:ea typeface="Source Code Pro"/>
              <a:cs typeface="Source Code Pro"/>
              <a:sym typeface="Source Code Pro"/>
            </a:endParaRPr>
          </a:p>
          <a:p>
            <a:pPr marL="914400" lvl="1" indent="-317500" algn="l" rtl="0">
              <a:spcBef>
                <a:spcPts val="0"/>
              </a:spcBef>
              <a:spcAft>
                <a:spcPts val="0"/>
              </a:spcAft>
              <a:buSzPts val="1400"/>
              <a:buFont typeface="Source Code Pro"/>
              <a:buChar char="○"/>
            </a:pPr>
            <a:r>
              <a:rPr lang="en" dirty="0">
                <a:latin typeface="Source Code Pro"/>
                <a:ea typeface="Source Code Pro"/>
                <a:cs typeface="Source Code Pro"/>
                <a:sym typeface="Source Code Pro"/>
              </a:rPr>
              <a:t>OMPI_CXX=icc mpicxx …</a:t>
            </a:r>
            <a:endParaRPr dirty="0">
              <a:latin typeface="Source Code Pro"/>
              <a:ea typeface="Source Code Pro"/>
              <a:cs typeface="Source Code Pro"/>
              <a:sym typeface="Source Code Pr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Practice</a:t>
            </a:r>
            <a:endParaRPr/>
          </a:p>
        </p:txBody>
      </p:sp>
      <p:sp>
        <p:nvSpPr>
          <p:cNvPr id="210" name="Google Shape;210;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Compile and run the hello world program.</a:t>
            </a:r>
            <a:endParaRPr/>
          </a:p>
          <a:p>
            <a:pPr marL="914400" lvl="1" indent="-323850" algn="l" rtl="0">
              <a:spcBef>
                <a:spcPts val="0"/>
              </a:spcBef>
              <a:spcAft>
                <a:spcPts val="0"/>
              </a:spcAft>
              <a:buSzPts val="1500"/>
              <a:buFont typeface="Source Code Pro"/>
              <a:buChar char="○"/>
            </a:pPr>
            <a:r>
              <a:rPr lang="en" sz="1500">
                <a:latin typeface="Source Code Pro"/>
                <a:ea typeface="Source Code Pro"/>
                <a:cs typeface="Source Code Pro"/>
                <a:sym typeface="Source Code Pro"/>
              </a:rPr>
              <a:t>mpicxx test.c -o test</a:t>
            </a:r>
            <a:endParaRPr sz="1500">
              <a:latin typeface="Source Code Pro"/>
              <a:ea typeface="Source Code Pro"/>
              <a:cs typeface="Source Code Pro"/>
              <a:sym typeface="Source Code Pro"/>
            </a:endParaRPr>
          </a:p>
          <a:p>
            <a:pPr marL="914400" lvl="1" indent="-323850" algn="l" rtl="0">
              <a:spcBef>
                <a:spcPts val="0"/>
              </a:spcBef>
              <a:spcAft>
                <a:spcPts val="0"/>
              </a:spcAft>
              <a:buSzPts val="1500"/>
              <a:buFont typeface="Source Code Pro"/>
              <a:buChar char="○"/>
            </a:pPr>
            <a:r>
              <a:rPr lang="en" sz="1500">
                <a:latin typeface="Source Code Pro"/>
                <a:ea typeface="Source Code Pro"/>
                <a:cs typeface="Source Code Pro"/>
                <a:sym typeface="Source Code Pro"/>
              </a:rPr>
              <a:t>./test</a:t>
            </a:r>
            <a:endParaRPr sz="1500">
              <a:latin typeface="Source Code Pro"/>
              <a:ea typeface="Source Code Pro"/>
              <a:cs typeface="Source Code Pro"/>
              <a:sym typeface="Source Code Pro"/>
            </a:endParaRPr>
          </a:p>
          <a:p>
            <a:pPr marL="457200" lvl="0" indent="-342900" algn="l" rtl="0">
              <a:spcBef>
                <a:spcPts val="0"/>
              </a:spcBef>
              <a:spcAft>
                <a:spcPts val="0"/>
              </a:spcAft>
              <a:buSzPts val="1800"/>
              <a:buChar char="●"/>
            </a:pPr>
            <a:r>
              <a:rPr lang="en"/>
              <a:t>Compare different srun options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Measuring time in your code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Correct measurement method</a:t>
            </a:r>
            <a:endParaRPr/>
          </a:p>
        </p:txBody>
      </p:sp>
      <p:sp>
        <p:nvSpPr>
          <p:cNvPr id="221" name="Google Shape;221;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Char char="●"/>
            </a:pPr>
            <a:r>
              <a:rPr lang="en">
                <a:highlight>
                  <a:srgbClr val="CCCCCC"/>
                </a:highlight>
                <a:latin typeface="Consolas"/>
                <a:ea typeface="Consolas"/>
                <a:cs typeface="Consolas"/>
                <a:sym typeface="Consolas"/>
              </a:rPr>
              <a:t>srun -n4 time ./hello</a:t>
            </a:r>
            <a:endParaRPr>
              <a:highlight>
                <a:srgbClr val="CCCCCC"/>
              </a:highlight>
              <a:latin typeface="Consolas"/>
              <a:ea typeface="Consolas"/>
              <a:cs typeface="Consolas"/>
              <a:sym typeface="Consolas"/>
            </a:endParaRPr>
          </a:p>
          <a:p>
            <a:pPr marL="457200" marR="0" lvl="0" indent="-342900" algn="l" rtl="0">
              <a:lnSpc>
                <a:spcPct val="115000"/>
              </a:lnSpc>
              <a:spcBef>
                <a:spcPts val="0"/>
              </a:spcBef>
              <a:spcAft>
                <a:spcPts val="0"/>
              </a:spcAft>
              <a:buSzPts val="1800"/>
              <a:buChar char="●"/>
            </a:pPr>
            <a:r>
              <a:rPr lang="en">
                <a:highlight>
                  <a:srgbClr val="CCCCCC"/>
                </a:highlight>
                <a:latin typeface="Consolas"/>
                <a:ea typeface="Consolas"/>
                <a:cs typeface="Consolas"/>
                <a:sym typeface="Consolas"/>
              </a:rPr>
              <a:t>sbatch &amp; time srun</a:t>
            </a:r>
            <a:endParaRPr>
              <a:highlight>
                <a:srgbClr val="CCCCCC"/>
              </a:highlight>
              <a:latin typeface="Consolas"/>
              <a:ea typeface="Consolas"/>
              <a:cs typeface="Consolas"/>
              <a:sym typeface="Consolas"/>
            </a:endParaRPr>
          </a:p>
          <a:p>
            <a:pPr marL="457200" marR="0" lvl="0" indent="-342900" algn="l" rtl="0">
              <a:lnSpc>
                <a:spcPct val="115000"/>
              </a:lnSpc>
              <a:spcBef>
                <a:spcPts val="0"/>
              </a:spcBef>
              <a:spcAft>
                <a:spcPts val="0"/>
              </a:spcAft>
              <a:buSzPts val="1800"/>
              <a:buChar char="●"/>
            </a:pPr>
            <a:r>
              <a:rPr lang="en">
                <a:highlight>
                  <a:srgbClr val="CCCCCC"/>
                </a:highlight>
                <a:latin typeface="Consolas"/>
                <a:ea typeface="Consolas"/>
                <a:cs typeface="Consolas"/>
                <a:sym typeface="Consolas"/>
              </a:rPr>
              <a:t>MPI_Wtime()</a:t>
            </a:r>
            <a:endParaRPr>
              <a:highlight>
                <a:srgbClr val="CCCCCC"/>
              </a:highlight>
              <a:latin typeface="Consolas"/>
              <a:ea typeface="Consolas"/>
              <a:cs typeface="Consolas"/>
              <a:sym typeface="Consolas"/>
            </a:endParaRPr>
          </a:p>
          <a:p>
            <a:pPr marL="457200" marR="0" lvl="0" indent="-342900" algn="l" rtl="0">
              <a:lnSpc>
                <a:spcPct val="115000"/>
              </a:lnSpc>
              <a:spcBef>
                <a:spcPts val="0"/>
              </a:spcBef>
              <a:spcAft>
                <a:spcPts val="0"/>
              </a:spcAft>
              <a:buSzPts val="1800"/>
              <a:buChar char="●"/>
            </a:pPr>
            <a:r>
              <a:rPr lang="en">
                <a:highlight>
                  <a:srgbClr val="CCCCCC"/>
                </a:highlight>
                <a:latin typeface="Consolas"/>
                <a:ea typeface="Consolas"/>
                <a:cs typeface="Consolas"/>
                <a:sym typeface="Consolas"/>
              </a:rPr>
              <a:t>omp_get_wtime()</a:t>
            </a:r>
            <a:endParaRPr>
              <a:highlight>
                <a:srgbClr val="CCCCCC"/>
              </a:highlight>
              <a:latin typeface="Consolas"/>
              <a:ea typeface="Consolas"/>
              <a:cs typeface="Consolas"/>
              <a:sym typeface="Consolas"/>
            </a:endParaRPr>
          </a:p>
          <a:p>
            <a:pPr marL="457200" marR="0" lvl="0" indent="-342900" algn="l" rtl="0">
              <a:lnSpc>
                <a:spcPct val="115000"/>
              </a:lnSpc>
              <a:spcBef>
                <a:spcPts val="0"/>
              </a:spcBef>
              <a:spcAft>
                <a:spcPts val="0"/>
              </a:spcAft>
              <a:buSzPts val="1800"/>
              <a:buChar char="●"/>
            </a:pPr>
            <a:r>
              <a:rPr lang="en">
                <a:highlight>
                  <a:srgbClr val="CCCCCC"/>
                </a:highlight>
                <a:latin typeface="Consolas"/>
                <a:ea typeface="Consolas"/>
                <a:cs typeface="Consolas"/>
                <a:sym typeface="Consolas"/>
              </a:rPr>
              <a:t>clock_gettime(CLOCK_MONOTONIC, ...)</a:t>
            </a:r>
            <a:endParaRPr>
              <a:highlight>
                <a:srgbClr val="CCCCCC"/>
              </a:highlight>
              <a:latin typeface="Consolas"/>
              <a:ea typeface="Consolas"/>
              <a:cs typeface="Consolas"/>
              <a:sym typeface="Consolas"/>
            </a:endParaRPr>
          </a:p>
          <a:p>
            <a:pPr marL="457200" marR="0" lvl="0" indent="-342900" algn="l" rtl="0">
              <a:lnSpc>
                <a:spcPct val="115000"/>
              </a:lnSpc>
              <a:spcBef>
                <a:spcPts val="0"/>
              </a:spcBef>
              <a:spcAft>
                <a:spcPts val="0"/>
              </a:spcAft>
              <a:buSzPts val="1800"/>
              <a:buChar char="●"/>
            </a:pPr>
            <a:r>
              <a:rPr lang="en">
                <a:highlight>
                  <a:srgbClr val="CCCCCC"/>
                </a:highlight>
                <a:latin typeface="Consolas"/>
                <a:ea typeface="Consolas"/>
                <a:cs typeface="Consolas"/>
                <a:sym typeface="Consolas"/>
              </a:rPr>
              <a:t>std::chrono::steady_clock</a:t>
            </a:r>
            <a:endParaRPr/>
          </a:p>
        </p:txBody>
      </p:sp>
      <p:sp>
        <p:nvSpPr>
          <p:cNvPr id="222" name="Google Shape;222;p39"/>
          <p:cNvSpPr txBox="1"/>
          <p:nvPr/>
        </p:nvSpPr>
        <p:spPr>
          <a:xfrm>
            <a:off x="5734700" y="1152475"/>
            <a:ext cx="2849700" cy="1269900"/>
          </a:xfrm>
          <a:prstGeom prst="rect">
            <a:avLst/>
          </a:prstGeom>
          <a:solidFill>
            <a:srgbClr val="282C34"/>
          </a:solid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b="1" i="1">
                <a:solidFill>
                  <a:srgbClr val="5C6370"/>
                </a:solidFill>
                <a:latin typeface="Courier New"/>
                <a:ea typeface="Courier New"/>
                <a:cs typeface="Courier New"/>
                <a:sym typeface="Courier New"/>
              </a:rPr>
              <a:t>#!/bin/bash</a:t>
            </a:r>
            <a:endParaRPr sz="1800" b="1" i="1">
              <a:solidFill>
                <a:srgbClr val="5C637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800" b="1" i="1">
                <a:solidFill>
                  <a:srgbClr val="5C6370"/>
                </a:solidFill>
                <a:latin typeface="Courier New"/>
                <a:ea typeface="Courier New"/>
                <a:cs typeface="Courier New"/>
                <a:sym typeface="Courier New"/>
              </a:rPr>
              <a:t>#SBATCH -n 4</a:t>
            </a:r>
            <a:endParaRPr sz="1800" b="1" i="1">
              <a:solidFill>
                <a:srgbClr val="5C637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800" b="1" i="1">
                <a:solidFill>
                  <a:srgbClr val="5C6370"/>
                </a:solidFill>
                <a:latin typeface="Courier New"/>
                <a:ea typeface="Courier New"/>
                <a:cs typeface="Courier New"/>
                <a:sym typeface="Courier New"/>
              </a:rPr>
              <a:t>#SBATCH -N 2</a:t>
            </a:r>
            <a:endParaRPr sz="1800" b="1" i="1">
              <a:solidFill>
                <a:srgbClr val="5C637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800" b="1">
                <a:solidFill>
                  <a:srgbClr val="ABB2BF"/>
                </a:solidFill>
                <a:latin typeface="Courier New"/>
                <a:ea typeface="Courier New"/>
                <a:cs typeface="Courier New"/>
                <a:sym typeface="Courier New"/>
              </a:rPr>
              <a:t>time srun ./hello</a:t>
            </a:r>
            <a:endParaRPr sz="1800" b="1">
              <a:solidFill>
                <a:srgbClr val="ABB2BF"/>
              </a:solidFill>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Example: </a:t>
            </a:r>
            <a:r>
              <a:rPr lang="en" sz="2600">
                <a:latin typeface="Consolas"/>
                <a:ea typeface="Consolas"/>
                <a:cs typeface="Consolas"/>
                <a:sym typeface="Consolas"/>
              </a:rPr>
              <a:t>MPI_Wtime()</a:t>
            </a:r>
            <a:endParaRPr sz="2600"/>
          </a:p>
        </p:txBody>
      </p:sp>
      <p:sp>
        <p:nvSpPr>
          <p:cNvPr id="228" name="Google Shape;228;p40"/>
          <p:cNvSpPr txBox="1">
            <a:spLocks noGrp="1"/>
          </p:cNvSpPr>
          <p:nvPr>
            <p:ph type="body" idx="1"/>
          </p:nvPr>
        </p:nvSpPr>
        <p:spPr>
          <a:xfrm>
            <a:off x="311700" y="1152475"/>
            <a:ext cx="8520600" cy="1182000"/>
          </a:xfrm>
          <a:prstGeom prst="rect">
            <a:avLst/>
          </a:prstGeom>
          <a:solidFill>
            <a:srgbClr val="282C34"/>
          </a:solidFill>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200" b="1">
                <a:solidFill>
                  <a:srgbClr val="C678DD"/>
                </a:solidFill>
                <a:highlight>
                  <a:srgbClr val="282C34"/>
                </a:highlight>
                <a:latin typeface="Courier New"/>
                <a:ea typeface="Courier New"/>
                <a:cs typeface="Courier New"/>
                <a:sym typeface="Courier New"/>
              </a:rPr>
              <a:t>double</a:t>
            </a:r>
            <a:r>
              <a:rPr lang="en" sz="1200" b="1">
                <a:solidFill>
                  <a:srgbClr val="ABB2BF"/>
                </a:solidFill>
                <a:highlight>
                  <a:srgbClr val="282C34"/>
                </a:highlight>
                <a:latin typeface="Courier New"/>
                <a:ea typeface="Courier New"/>
                <a:cs typeface="Courier New"/>
                <a:sym typeface="Courier New"/>
              </a:rPr>
              <a:t> </a:t>
            </a:r>
            <a:r>
              <a:rPr lang="en" sz="1200" b="1">
                <a:solidFill>
                  <a:srgbClr val="E06C75"/>
                </a:solidFill>
                <a:highlight>
                  <a:srgbClr val="282C34"/>
                </a:highlight>
                <a:latin typeface="Courier New"/>
                <a:ea typeface="Courier New"/>
                <a:cs typeface="Courier New"/>
                <a:sym typeface="Courier New"/>
              </a:rPr>
              <a:t>starttime</a:t>
            </a:r>
            <a:r>
              <a:rPr lang="en" sz="1200" b="1">
                <a:solidFill>
                  <a:srgbClr val="ABB2BF"/>
                </a:solidFill>
                <a:highlight>
                  <a:srgbClr val="282C34"/>
                </a:highlight>
                <a:latin typeface="Courier New"/>
                <a:ea typeface="Courier New"/>
                <a:cs typeface="Courier New"/>
                <a:sym typeface="Courier New"/>
              </a:rPr>
              <a:t>, </a:t>
            </a:r>
            <a:r>
              <a:rPr lang="en" sz="1200" b="1">
                <a:solidFill>
                  <a:srgbClr val="E06C75"/>
                </a:solidFill>
                <a:highlight>
                  <a:srgbClr val="282C34"/>
                </a:highlight>
                <a:latin typeface="Courier New"/>
                <a:ea typeface="Courier New"/>
                <a:cs typeface="Courier New"/>
                <a:sym typeface="Courier New"/>
              </a:rPr>
              <a:t>endtime</a:t>
            </a:r>
            <a:r>
              <a:rPr lang="en" sz="1200" b="1">
                <a:solidFill>
                  <a:srgbClr val="ABB2BF"/>
                </a:solidFill>
                <a:highlight>
                  <a:srgbClr val="282C34"/>
                </a:highlight>
                <a:latin typeface="Courier New"/>
                <a:ea typeface="Courier New"/>
                <a:cs typeface="Courier New"/>
                <a:sym typeface="Courier New"/>
              </a:rPr>
              <a:t>;</a:t>
            </a:r>
            <a:endParaRPr sz="1200" b="1">
              <a:solidFill>
                <a:srgbClr val="ABB2BF"/>
              </a:solidFill>
              <a:highlight>
                <a:srgbClr val="282C34"/>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200" b="1">
                <a:solidFill>
                  <a:srgbClr val="E06C75"/>
                </a:solidFill>
                <a:highlight>
                  <a:srgbClr val="282C34"/>
                </a:highlight>
                <a:latin typeface="Courier New"/>
                <a:ea typeface="Courier New"/>
                <a:cs typeface="Courier New"/>
                <a:sym typeface="Courier New"/>
              </a:rPr>
              <a:t>starttime</a:t>
            </a:r>
            <a:r>
              <a:rPr lang="en" sz="1200" b="1">
                <a:solidFill>
                  <a:srgbClr val="ABB2BF"/>
                </a:solidFill>
                <a:highlight>
                  <a:srgbClr val="282C34"/>
                </a:highlight>
                <a:latin typeface="Courier New"/>
                <a:ea typeface="Courier New"/>
                <a:cs typeface="Courier New"/>
                <a:sym typeface="Courier New"/>
              </a:rPr>
              <a:t> </a:t>
            </a:r>
            <a:r>
              <a:rPr lang="en" sz="1200" b="1">
                <a:solidFill>
                  <a:srgbClr val="C678DD"/>
                </a:solidFill>
                <a:highlight>
                  <a:srgbClr val="282C34"/>
                </a:highlight>
                <a:latin typeface="Courier New"/>
                <a:ea typeface="Courier New"/>
                <a:cs typeface="Courier New"/>
                <a:sym typeface="Courier New"/>
              </a:rPr>
              <a:t>=</a:t>
            </a:r>
            <a:r>
              <a:rPr lang="en" sz="1200" b="1">
                <a:solidFill>
                  <a:srgbClr val="ABB2BF"/>
                </a:solidFill>
                <a:highlight>
                  <a:srgbClr val="282C34"/>
                </a:highlight>
                <a:latin typeface="Courier New"/>
                <a:ea typeface="Courier New"/>
                <a:cs typeface="Courier New"/>
                <a:sym typeface="Courier New"/>
              </a:rPr>
              <a:t> </a:t>
            </a:r>
            <a:r>
              <a:rPr lang="en" sz="1200" b="1">
                <a:solidFill>
                  <a:srgbClr val="61AFEF"/>
                </a:solidFill>
                <a:highlight>
                  <a:srgbClr val="282C34"/>
                </a:highlight>
                <a:latin typeface="Courier New"/>
                <a:ea typeface="Courier New"/>
                <a:cs typeface="Courier New"/>
                <a:sym typeface="Courier New"/>
              </a:rPr>
              <a:t>MPI_Wtime</a:t>
            </a:r>
            <a:r>
              <a:rPr lang="en" sz="1200" b="1">
                <a:solidFill>
                  <a:srgbClr val="ABB2BF"/>
                </a:solidFill>
                <a:highlight>
                  <a:srgbClr val="282C34"/>
                </a:highlight>
                <a:latin typeface="Courier New"/>
                <a:ea typeface="Courier New"/>
                <a:cs typeface="Courier New"/>
                <a:sym typeface="Courier New"/>
              </a:rPr>
              <a:t>();</a:t>
            </a:r>
            <a:endParaRPr sz="1200" b="1">
              <a:solidFill>
                <a:srgbClr val="ABB2BF"/>
              </a:solidFill>
              <a:highlight>
                <a:srgbClr val="282C34"/>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200" b="1">
                <a:solidFill>
                  <a:srgbClr val="ABB2BF"/>
                </a:solidFill>
                <a:highlight>
                  <a:srgbClr val="282C34"/>
                </a:highlight>
                <a:latin typeface="Courier New"/>
                <a:ea typeface="Courier New"/>
                <a:cs typeface="Courier New"/>
                <a:sym typeface="Courier New"/>
              </a:rPr>
              <a:t>....  stuff to be timed  ...</a:t>
            </a:r>
            <a:endParaRPr sz="1200" b="1">
              <a:solidFill>
                <a:srgbClr val="ABB2BF"/>
              </a:solidFill>
              <a:highlight>
                <a:srgbClr val="282C34"/>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200" b="1">
                <a:solidFill>
                  <a:srgbClr val="E06C75"/>
                </a:solidFill>
                <a:highlight>
                  <a:srgbClr val="282C34"/>
                </a:highlight>
                <a:latin typeface="Courier New"/>
                <a:ea typeface="Courier New"/>
                <a:cs typeface="Courier New"/>
                <a:sym typeface="Courier New"/>
              </a:rPr>
              <a:t>endtime</a:t>
            </a:r>
            <a:r>
              <a:rPr lang="en" sz="1200" b="1">
                <a:solidFill>
                  <a:srgbClr val="ABB2BF"/>
                </a:solidFill>
                <a:highlight>
                  <a:srgbClr val="282C34"/>
                </a:highlight>
                <a:latin typeface="Courier New"/>
                <a:ea typeface="Courier New"/>
                <a:cs typeface="Courier New"/>
                <a:sym typeface="Courier New"/>
              </a:rPr>
              <a:t>   </a:t>
            </a:r>
            <a:r>
              <a:rPr lang="en" sz="1200" b="1">
                <a:solidFill>
                  <a:srgbClr val="C678DD"/>
                </a:solidFill>
                <a:highlight>
                  <a:srgbClr val="282C34"/>
                </a:highlight>
                <a:latin typeface="Courier New"/>
                <a:ea typeface="Courier New"/>
                <a:cs typeface="Courier New"/>
                <a:sym typeface="Courier New"/>
              </a:rPr>
              <a:t>=</a:t>
            </a:r>
            <a:r>
              <a:rPr lang="en" sz="1200" b="1">
                <a:solidFill>
                  <a:srgbClr val="ABB2BF"/>
                </a:solidFill>
                <a:highlight>
                  <a:srgbClr val="282C34"/>
                </a:highlight>
                <a:latin typeface="Courier New"/>
                <a:ea typeface="Courier New"/>
                <a:cs typeface="Courier New"/>
                <a:sym typeface="Courier New"/>
              </a:rPr>
              <a:t> </a:t>
            </a:r>
            <a:r>
              <a:rPr lang="en" sz="1200" b="1">
                <a:solidFill>
                  <a:srgbClr val="61AFEF"/>
                </a:solidFill>
                <a:highlight>
                  <a:srgbClr val="282C34"/>
                </a:highlight>
                <a:latin typeface="Courier New"/>
                <a:ea typeface="Courier New"/>
                <a:cs typeface="Courier New"/>
                <a:sym typeface="Courier New"/>
              </a:rPr>
              <a:t>MPI_Wtime</a:t>
            </a:r>
            <a:r>
              <a:rPr lang="en" sz="1200" b="1">
                <a:solidFill>
                  <a:srgbClr val="ABB2BF"/>
                </a:solidFill>
                <a:highlight>
                  <a:srgbClr val="282C34"/>
                </a:highlight>
                <a:latin typeface="Courier New"/>
                <a:ea typeface="Courier New"/>
                <a:cs typeface="Courier New"/>
                <a:sym typeface="Courier New"/>
              </a:rPr>
              <a:t>();</a:t>
            </a:r>
            <a:endParaRPr sz="1200" b="1">
              <a:solidFill>
                <a:srgbClr val="ABB2BF"/>
              </a:solidFill>
              <a:highlight>
                <a:srgbClr val="282C34"/>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solidFill>
                  <a:srgbClr val="61AFEF"/>
                </a:solidFill>
                <a:highlight>
                  <a:srgbClr val="282C34"/>
                </a:highlight>
                <a:latin typeface="Courier New"/>
                <a:ea typeface="Courier New"/>
                <a:cs typeface="Courier New"/>
                <a:sym typeface="Courier New"/>
              </a:rPr>
              <a:t>printf</a:t>
            </a:r>
            <a:r>
              <a:rPr lang="en" sz="1200" b="1">
                <a:solidFill>
                  <a:srgbClr val="ABB2BF"/>
                </a:solidFill>
                <a:highlight>
                  <a:srgbClr val="282C34"/>
                </a:highlight>
                <a:latin typeface="Courier New"/>
                <a:ea typeface="Courier New"/>
                <a:cs typeface="Courier New"/>
                <a:sym typeface="Courier New"/>
              </a:rPr>
              <a:t>(</a:t>
            </a:r>
            <a:r>
              <a:rPr lang="en" sz="1200" b="1">
                <a:solidFill>
                  <a:srgbClr val="98C379"/>
                </a:solidFill>
                <a:highlight>
                  <a:srgbClr val="282C34"/>
                </a:highlight>
                <a:latin typeface="Courier New"/>
                <a:ea typeface="Courier New"/>
                <a:cs typeface="Courier New"/>
                <a:sym typeface="Courier New"/>
              </a:rPr>
              <a:t>"That took </a:t>
            </a:r>
            <a:r>
              <a:rPr lang="en" sz="1200" b="1">
                <a:solidFill>
                  <a:srgbClr val="D19A66"/>
                </a:solidFill>
                <a:highlight>
                  <a:srgbClr val="282C34"/>
                </a:highlight>
                <a:latin typeface="Courier New"/>
                <a:ea typeface="Courier New"/>
                <a:cs typeface="Courier New"/>
                <a:sym typeface="Courier New"/>
              </a:rPr>
              <a:t>%f</a:t>
            </a:r>
            <a:r>
              <a:rPr lang="en" sz="1200" b="1">
                <a:solidFill>
                  <a:srgbClr val="98C379"/>
                </a:solidFill>
                <a:highlight>
                  <a:srgbClr val="282C34"/>
                </a:highlight>
                <a:latin typeface="Courier New"/>
                <a:ea typeface="Courier New"/>
                <a:cs typeface="Courier New"/>
                <a:sym typeface="Courier New"/>
              </a:rPr>
              <a:t> seconds</a:t>
            </a:r>
            <a:r>
              <a:rPr lang="en" sz="1200" b="1">
                <a:solidFill>
                  <a:srgbClr val="56B6C2"/>
                </a:solidFill>
                <a:highlight>
                  <a:srgbClr val="282C34"/>
                </a:highlight>
                <a:latin typeface="Courier New"/>
                <a:ea typeface="Courier New"/>
                <a:cs typeface="Courier New"/>
                <a:sym typeface="Courier New"/>
              </a:rPr>
              <a:t>\n</a:t>
            </a:r>
            <a:r>
              <a:rPr lang="en" sz="1200" b="1">
                <a:solidFill>
                  <a:srgbClr val="98C379"/>
                </a:solidFill>
                <a:highlight>
                  <a:srgbClr val="282C34"/>
                </a:highlight>
                <a:latin typeface="Courier New"/>
                <a:ea typeface="Courier New"/>
                <a:cs typeface="Courier New"/>
                <a:sym typeface="Courier New"/>
              </a:rPr>
              <a:t>"</a:t>
            </a:r>
            <a:r>
              <a:rPr lang="en" sz="1200" b="1">
                <a:solidFill>
                  <a:srgbClr val="ABB2BF"/>
                </a:solidFill>
                <a:highlight>
                  <a:srgbClr val="282C34"/>
                </a:highlight>
                <a:latin typeface="Courier New"/>
                <a:ea typeface="Courier New"/>
                <a:cs typeface="Courier New"/>
                <a:sym typeface="Courier New"/>
              </a:rPr>
              <a:t>,</a:t>
            </a:r>
            <a:r>
              <a:rPr lang="en" sz="1200" b="1">
                <a:solidFill>
                  <a:srgbClr val="E06C75"/>
                </a:solidFill>
                <a:highlight>
                  <a:srgbClr val="282C34"/>
                </a:highlight>
                <a:latin typeface="Courier New"/>
                <a:ea typeface="Courier New"/>
                <a:cs typeface="Courier New"/>
                <a:sym typeface="Courier New"/>
              </a:rPr>
              <a:t>endtime-starttime</a:t>
            </a:r>
            <a:r>
              <a:rPr lang="en" sz="1200" b="1">
                <a:solidFill>
                  <a:srgbClr val="ABB2BF"/>
                </a:solidFill>
                <a:highlight>
                  <a:srgbClr val="282C34"/>
                </a:highlight>
                <a:latin typeface="Courier New"/>
                <a:ea typeface="Courier New"/>
                <a:cs typeface="Courier New"/>
                <a:sym typeface="Courier New"/>
              </a:rPr>
              <a:t>);</a:t>
            </a:r>
            <a:endParaRPr sz="2000" b="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1"/>
          <p:cNvSpPr txBox="1">
            <a:spLocks noGrp="1"/>
          </p:cNvSpPr>
          <p:nvPr>
            <p:ph type="body" idx="1"/>
          </p:nvPr>
        </p:nvSpPr>
        <p:spPr>
          <a:xfrm>
            <a:off x="311700" y="1152475"/>
            <a:ext cx="8520600" cy="3703200"/>
          </a:xfrm>
          <a:prstGeom prst="rect">
            <a:avLst/>
          </a:prstGeom>
          <a:solidFill>
            <a:srgbClr val="282C34"/>
          </a:solidFill>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b="1">
                <a:solidFill>
                  <a:srgbClr val="C678DD"/>
                </a:solidFill>
                <a:highlight>
                  <a:srgbClr val="282C34"/>
                </a:highlight>
                <a:latin typeface="Courier New"/>
                <a:ea typeface="Courier New"/>
                <a:cs typeface="Courier New"/>
                <a:sym typeface="Courier New"/>
              </a:rPr>
              <a:t>int</a:t>
            </a:r>
            <a:r>
              <a:rPr lang="en" sz="1200" b="1">
                <a:solidFill>
                  <a:srgbClr val="ABB2BF"/>
                </a:solidFill>
                <a:highlight>
                  <a:srgbClr val="282C34"/>
                </a:highlight>
                <a:latin typeface="Courier New"/>
                <a:ea typeface="Courier New"/>
                <a:cs typeface="Courier New"/>
                <a:sym typeface="Courier New"/>
              </a:rPr>
              <a:t> </a:t>
            </a:r>
            <a:r>
              <a:rPr lang="en" sz="1200" b="1">
                <a:solidFill>
                  <a:srgbClr val="61AFEF"/>
                </a:solidFill>
                <a:highlight>
                  <a:srgbClr val="282C34"/>
                </a:highlight>
                <a:latin typeface="Courier New"/>
                <a:ea typeface="Courier New"/>
                <a:cs typeface="Courier New"/>
                <a:sym typeface="Courier New"/>
              </a:rPr>
              <a:t>main</a:t>
            </a:r>
            <a:r>
              <a:rPr lang="en" sz="1200" b="1">
                <a:solidFill>
                  <a:srgbClr val="ABB2BF"/>
                </a:solidFill>
                <a:highlight>
                  <a:srgbClr val="282C34"/>
                </a:highlight>
                <a:latin typeface="Courier New"/>
                <a:ea typeface="Courier New"/>
                <a:cs typeface="Courier New"/>
                <a:sym typeface="Courier New"/>
              </a:rPr>
              <a:t>() {</a:t>
            </a:r>
            <a:endParaRPr sz="1200" b="1">
              <a:solidFill>
                <a:srgbClr val="ABB2BF"/>
              </a:solidFill>
              <a:highlight>
                <a:srgbClr val="282C34"/>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solidFill>
                  <a:srgbClr val="ABB2BF"/>
                </a:solidFill>
                <a:highlight>
                  <a:srgbClr val="282C34"/>
                </a:highlight>
                <a:latin typeface="Courier New"/>
                <a:ea typeface="Courier New"/>
                <a:cs typeface="Courier New"/>
                <a:sym typeface="Courier New"/>
              </a:rPr>
              <a:t>   </a:t>
            </a:r>
            <a:r>
              <a:rPr lang="en" sz="1200" b="1">
                <a:solidFill>
                  <a:srgbClr val="C678DD"/>
                </a:solidFill>
                <a:highlight>
                  <a:srgbClr val="282C34"/>
                </a:highlight>
                <a:latin typeface="Courier New"/>
                <a:ea typeface="Courier New"/>
                <a:cs typeface="Courier New"/>
                <a:sym typeface="Courier New"/>
              </a:rPr>
              <a:t>struct</a:t>
            </a:r>
            <a:r>
              <a:rPr lang="en" sz="1200" b="1">
                <a:solidFill>
                  <a:srgbClr val="ABB2BF"/>
                </a:solidFill>
                <a:highlight>
                  <a:srgbClr val="282C34"/>
                </a:highlight>
                <a:latin typeface="Courier New"/>
                <a:ea typeface="Courier New"/>
                <a:cs typeface="Courier New"/>
                <a:sym typeface="Courier New"/>
              </a:rPr>
              <a:t> </a:t>
            </a:r>
            <a:r>
              <a:rPr lang="en" sz="1200" b="1">
                <a:solidFill>
                  <a:srgbClr val="E5C07B"/>
                </a:solidFill>
                <a:highlight>
                  <a:srgbClr val="282C34"/>
                </a:highlight>
                <a:latin typeface="Courier New"/>
                <a:ea typeface="Courier New"/>
                <a:cs typeface="Courier New"/>
                <a:sym typeface="Courier New"/>
              </a:rPr>
              <a:t>timespec</a:t>
            </a:r>
            <a:r>
              <a:rPr lang="en" sz="1200" b="1">
                <a:solidFill>
                  <a:srgbClr val="ABB2BF"/>
                </a:solidFill>
                <a:highlight>
                  <a:srgbClr val="282C34"/>
                </a:highlight>
                <a:latin typeface="Courier New"/>
                <a:ea typeface="Courier New"/>
                <a:cs typeface="Courier New"/>
                <a:sym typeface="Courier New"/>
              </a:rPr>
              <a:t> </a:t>
            </a:r>
            <a:r>
              <a:rPr lang="en" sz="1200" b="1">
                <a:solidFill>
                  <a:srgbClr val="E06C75"/>
                </a:solidFill>
                <a:highlight>
                  <a:srgbClr val="282C34"/>
                </a:highlight>
                <a:latin typeface="Courier New"/>
                <a:ea typeface="Courier New"/>
                <a:cs typeface="Courier New"/>
                <a:sym typeface="Courier New"/>
              </a:rPr>
              <a:t>start</a:t>
            </a:r>
            <a:r>
              <a:rPr lang="en" sz="1200" b="1">
                <a:solidFill>
                  <a:srgbClr val="ABB2BF"/>
                </a:solidFill>
                <a:highlight>
                  <a:srgbClr val="282C34"/>
                </a:highlight>
                <a:latin typeface="Courier New"/>
                <a:ea typeface="Courier New"/>
                <a:cs typeface="Courier New"/>
                <a:sym typeface="Courier New"/>
              </a:rPr>
              <a:t>, </a:t>
            </a:r>
            <a:r>
              <a:rPr lang="en" sz="1200" b="1">
                <a:solidFill>
                  <a:srgbClr val="E06C75"/>
                </a:solidFill>
                <a:highlight>
                  <a:srgbClr val="282C34"/>
                </a:highlight>
                <a:latin typeface="Courier New"/>
                <a:ea typeface="Courier New"/>
                <a:cs typeface="Courier New"/>
                <a:sym typeface="Courier New"/>
              </a:rPr>
              <a:t>end</a:t>
            </a:r>
            <a:r>
              <a:rPr lang="en" sz="1200" b="1">
                <a:solidFill>
                  <a:srgbClr val="ABB2BF"/>
                </a:solidFill>
                <a:highlight>
                  <a:srgbClr val="282C34"/>
                </a:highlight>
                <a:latin typeface="Courier New"/>
                <a:ea typeface="Courier New"/>
                <a:cs typeface="Courier New"/>
                <a:sym typeface="Courier New"/>
              </a:rPr>
              <a:t>, </a:t>
            </a:r>
            <a:r>
              <a:rPr lang="en" sz="1200" b="1">
                <a:solidFill>
                  <a:srgbClr val="E06C75"/>
                </a:solidFill>
                <a:highlight>
                  <a:srgbClr val="282C34"/>
                </a:highlight>
                <a:latin typeface="Courier New"/>
                <a:ea typeface="Courier New"/>
                <a:cs typeface="Courier New"/>
                <a:sym typeface="Courier New"/>
              </a:rPr>
              <a:t>temp</a:t>
            </a:r>
            <a:r>
              <a:rPr lang="en" sz="1200" b="1">
                <a:solidFill>
                  <a:srgbClr val="ABB2BF"/>
                </a:solidFill>
                <a:highlight>
                  <a:srgbClr val="282C34"/>
                </a:highlight>
                <a:latin typeface="Courier New"/>
                <a:ea typeface="Courier New"/>
                <a:cs typeface="Courier New"/>
                <a:sym typeface="Courier New"/>
              </a:rPr>
              <a:t>;</a:t>
            </a:r>
            <a:endParaRPr sz="1200" b="1">
              <a:solidFill>
                <a:srgbClr val="ABB2BF"/>
              </a:solidFill>
              <a:highlight>
                <a:srgbClr val="282C34"/>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solidFill>
                  <a:srgbClr val="ABB2BF"/>
                </a:solidFill>
                <a:highlight>
                  <a:srgbClr val="282C34"/>
                </a:highlight>
                <a:latin typeface="Courier New"/>
                <a:ea typeface="Courier New"/>
                <a:cs typeface="Courier New"/>
                <a:sym typeface="Courier New"/>
              </a:rPr>
              <a:t>   </a:t>
            </a:r>
            <a:r>
              <a:rPr lang="en" sz="1200" b="1">
                <a:solidFill>
                  <a:srgbClr val="C678DD"/>
                </a:solidFill>
                <a:highlight>
                  <a:srgbClr val="282C34"/>
                </a:highlight>
                <a:latin typeface="Courier New"/>
                <a:ea typeface="Courier New"/>
                <a:cs typeface="Courier New"/>
                <a:sym typeface="Courier New"/>
              </a:rPr>
              <a:t>double</a:t>
            </a:r>
            <a:r>
              <a:rPr lang="en" sz="1200" b="1">
                <a:solidFill>
                  <a:srgbClr val="ABB2BF"/>
                </a:solidFill>
                <a:highlight>
                  <a:srgbClr val="282C34"/>
                </a:highlight>
                <a:latin typeface="Courier New"/>
                <a:ea typeface="Courier New"/>
                <a:cs typeface="Courier New"/>
                <a:sym typeface="Courier New"/>
              </a:rPr>
              <a:t> </a:t>
            </a:r>
            <a:r>
              <a:rPr lang="en" sz="1200" b="1">
                <a:solidFill>
                  <a:srgbClr val="E06C75"/>
                </a:solidFill>
                <a:highlight>
                  <a:srgbClr val="282C34"/>
                </a:highlight>
                <a:latin typeface="Courier New"/>
                <a:ea typeface="Courier New"/>
                <a:cs typeface="Courier New"/>
                <a:sym typeface="Courier New"/>
              </a:rPr>
              <a:t>time_used</a:t>
            </a:r>
            <a:r>
              <a:rPr lang="en" sz="1200" b="1">
                <a:solidFill>
                  <a:srgbClr val="ABB2BF"/>
                </a:solidFill>
                <a:highlight>
                  <a:srgbClr val="282C34"/>
                </a:highlight>
                <a:latin typeface="Courier New"/>
                <a:ea typeface="Courier New"/>
                <a:cs typeface="Courier New"/>
                <a:sym typeface="Courier New"/>
              </a:rPr>
              <a:t>;</a:t>
            </a:r>
            <a:endParaRPr sz="1200" b="1">
              <a:solidFill>
                <a:srgbClr val="ABB2BF"/>
              </a:solidFill>
              <a:highlight>
                <a:srgbClr val="282C34"/>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solidFill>
                  <a:srgbClr val="ABB2BF"/>
                </a:solidFill>
                <a:highlight>
                  <a:srgbClr val="282C34"/>
                </a:highlight>
                <a:latin typeface="Courier New"/>
                <a:ea typeface="Courier New"/>
                <a:cs typeface="Courier New"/>
                <a:sym typeface="Courier New"/>
              </a:rPr>
              <a:t>   </a:t>
            </a:r>
            <a:r>
              <a:rPr lang="en" sz="1200" b="1">
                <a:solidFill>
                  <a:srgbClr val="61AFEF"/>
                </a:solidFill>
                <a:highlight>
                  <a:srgbClr val="282C34"/>
                </a:highlight>
                <a:latin typeface="Courier New"/>
                <a:ea typeface="Courier New"/>
                <a:cs typeface="Courier New"/>
                <a:sym typeface="Courier New"/>
              </a:rPr>
              <a:t>clock_gettime</a:t>
            </a:r>
            <a:r>
              <a:rPr lang="en" sz="1200" b="1">
                <a:solidFill>
                  <a:srgbClr val="ABB2BF"/>
                </a:solidFill>
                <a:highlight>
                  <a:srgbClr val="282C34"/>
                </a:highlight>
                <a:latin typeface="Courier New"/>
                <a:ea typeface="Courier New"/>
                <a:cs typeface="Courier New"/>
                <a:sym typeface="Courier New"/>
              </a:rPr>
              <a:t>(CLOCK_MONOTONIC, </a:t>
            </a:r>
            <a:r>
              <a:rPr lang="en" sz="1200" b="1">
                <a:solidFill>
                  <a:srgbClr val="C678DD"/>
                </a:solidFill>
                <a:highlight>
                  <a:srgbClr val="282C34"/>
                </a:highlight>
                <a:latin typeface="Courier New"/>
                <a:ea typeface="Courier New"/>
                <a:cs typeface="Courier New"/>
                <a:sym typeface="Courier New"/>
              </a:rPr>
              <a:t>&amp;</a:t>
            </a:r>
            <a:r>
              <a:rPr lang="en" sz="1200" b="1">
                <a:solidFill>
                  <a:srgbClr val="E06C75"/>
                </a:solidFill>
                <a:highlight>
                  <a:srgbClr val="282C34"/>
                </a:highlight>
                <a:latin typeface="Courier New"/>
                <a:ea typeface="Courier New"/>
                <a:cs typeface="Courier New"/>
                <a:sym typeface="Courier New"/>
              </a:rPr>
              <a:t>start</a:t>
            </a:r>
            <a:r>
              <a:rPr lang="en" sz="1200" b="1">
                <a:solidFill>
                  <a:srgbClr val="ABB2BF"/>
                </a:solidFill>
                <a:highlight>
                  <a:srgbClr val="282C34"/>
                </a:highlight>
                <a:latin typeface="Courier New"/>
                <a:ea typeface="Courier New"/>
                <a:cs typeface="Courier New"/>
                <a:sym typeface="Courier New"/>
              </a:rPr>
              <a:t>);</a:t>
            </a:r>
            <a:endParaRPr sz="1200" b="1">
              <a:solidFill>
                <a:srgbClr val="ABB2BF"/>
              </a:solidFill>
              <a:highlight>
                <a:srgbClr val="282C34"/>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solidFill>
                  <a:srgbClr val="ABB2BF"/>
                </a:solidFill>
                <a:highlight>
                  <a:srgbClr val="282C34"/>
                </a:highlight>
                <a:latin typeface="Courier New"/>
                <a:ea typeface="Courier New"/>
                <a:cs typeface="Courier New"/>
                <a:sym typeface="Courier New"/>
              </a:rPr>
              <a:t>  </a:t>
            </a:r>
            <a:endParaRPr sz="1200" b="1">
              <a:solidFill>
                <a:srgbClr val="ABB2BF"/>
              </a:solidFill>
              <a:highlight>
                <a:srgbClr val="282C34"/>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solidFill>
                  <a:srgbClr val="ABB2BF"/>
                </a:solidFill>
                <a:highlight>
                  <a:srgbClr val="282C34"/>
                </a:highlight>
                <a:latin typeface="Courier New"/>
                <a:ea typeface="Courier New"/>
                <a:cs typeface="Courier New"/>
                <a:sym typeface="Courier New"/>
              </a:rPr>
              <a:t>   ....  stuff to be timed  ...</a:t>
            </a:r>
            <a:endParaRPr sz="1200" b="1" i="1">
              <a:solidFill>
                <a:srgbClr val="5C6370"/>
              </a:solidFill>
              <a:highlight>
                <a:srgbClr val="282C34"/>
              </a:highlight>
              <a:latin typeface="Courier New"/>
              <a:ea typeface="Courier New"/>
              <a:cs typeface="Courier New"/>
              <a:sym typeface="Courier New"/>
            </a:endParaRPr>
          </a:p>
          <a:p>
            <a:pPr marL="0" lvl="0" indent="0" algn="l" rtl="0">
              <a:lnSpc>
                <a:spcPct val="100000"/>
              </a:lnSpc>
              <a:spcBef>
                <a:spcPts val="0"/>
              </a:spcBef>
              <a:spcAft>
                <a:spcPts val="0"/>
              </a:spcAft>
              <a:buNone/>
            </a:pPr>
            <a:endParaRPr sz="1200" b="1">
              <a:solidFill>
                <a:srgbClr val="ABB2BF"/>
              </a:solidFill>
              <a:highlight>
                <a:srgbClr val="282C34"/>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solidFill>
                  <a:srgbClr val="ABB2BF"/>
                </a:solidFill>
                <a:highlight>
                  <a:srgbClr val="282C34"/>
                </a:highlight>
                <a:latin typeface="Courier New"/>
                <a:ea typeface="Courier New"/>
                <a:cs typeface="Courier New"/>
                <a:sym typeface="Courier New"/>
              </a:rPr>
              <a:t>   </a:t>
            </a:r>
            <a:r>
              <a:rPr lang="en" sz="1200" b="1">
                <a:solidFill>
                  <a:srgbClr val="61AFEF"/>
                </a:solidFill>
                <a:highlight>
                  <a:srgbClr val="282C34"/>
                </a:highlight>
                <a:latin typeface="Courier New"/>
                <a:ea typeface="Courier New"/>
                <a:cs typeface="Courier New"/>
                <a:sym typeface="Courier New"/>
              </a:rPr>
              <a:t>clock_gettime</a:t>
            </a:r>
            <a:r>
              <a:rPr lang="en" sz="1200" b="1">
                <a:solidFill>
                  <a:srgbClr val="ABB2BF"/>
                </a:solidFill>
                <a:highlight>
                  <a:srgbClr val="282C34"/>
                </a:highlight>
                <a:latin typeface="Courier New"/>
                <a:ea typeface="Courier New"/>
                <a:cs typeface="Courier New"/>
                <a:sym typeface="Courier New"/>
              </a:rPr>
              <a:t>(CLOCK_MONOTONIC, </a:t>
            </a:r>
            <a:r>
              <a:rPr lang="en" sz="1200" b="1">
                <a:solidFill>
                  <a:srgbClr val="C678DD"/>
                </a:solidFill>
                <a:highlight>
                  <a:srgbClr val="282C34"/>
                </a:highlight>
                <a:latin typeface="Courier New"/>
                <a:ea typeface="Courier New"/>
                <a:cs typeface="Courier New"/>
                <a:sym typeface="Courier New"/>
              </a:rPr>
              <a:t>&amp;</a:t>
            </a:r>
            <a:r>
              <a:rPr lang="en" sz="1200" b="1">
                <a:solidFill>
                  <a:srgbClr val="E06C75"/>
                </a:solidFill>
                <a:highlight>
                  <a:srgbClr val="282C34"/>
                </a:highlight>
                <a:latin typeface="Courier New"/>
                <a:ea typeface="Courier New"/>
                <a:cs typeface="Courier New"/>
                <a:sym typeface="Courier New"/>
              </a:rPr>
              <a:t>end</a:t>
            </a:r>
            <a:r>
              <a:rPr lang="en" sz="1200" b="1">
                <a:solidFill>
                  <a:srgbClr val="ABB2BF"/>
                </a:solidFill>
                <a:highlight>
                  <a:srgbClr val="282C34"/>
                </a:highlight>
                <a:latin typeface="Courier New"/>
                <a:ea typeface="Courier New"/>
                <a:cs typeface="Courier New"/>
                <a:sym typeface="Courier New"/>
              </a:rPr>
              <a:t>);</a:t>
            </a:r>
            <a:endParaRPr sz="1200" b="1">
              <a:solidFill>
                <a:srgbClr val="ABB2BF"/>
              </a:solidFill>
              <a:highlight>
                <a:srgbClr val="282C34"/>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solidFill>
                  <a:srgbClr val="ABB2BF"/>
                </a:solidFill>
                <a:highlight>
                  <a:srgbClr val="282C34"/>
                </a:highlight>
                <a:latin typeface="Courier New"/>
                <a:ea typeface="Courier New"/>
                <a:cs typeface="Courier New"/>
                <a:sym typeface="Courier New"/>
              </a:rPr>
              <a:t>   </a:t>
            </a:r>
            <a:r>
              <a:rPr lang="en" sz="1200" b="1">
                <a:solidFill>
                  <a:srgbClr val="C678DD"/>
                </a:solidFill>
                <a:highlight>
                  <a:srgbClr val="282C34"/>
                </a:highlight>
                <a:latin typeface="Courier New"/>
                <a:ea typeface="Courier New"/>
                <a:cs typeface="Courier New"/>
                <a:sym typeface="Courier New"/>
              </a:rPr>
              <a:t>if</a:t>
            </a:r>
            <a:r>
              <a:rPr lang="en" sz="1200" b="1">
                <a:solidFill>
                  <a:srgbClr val="ABB2BF"/>
                </a:solidFill>
                <a:highlight>
                  <a:srgbClr val="282C34"/>
                </a:highlight>
                <a:latin typeface="Courier New"/>
                <a:ea typeface="Courier New"/>
                <a:cs typeface="Courier New"/>
                <a:sym typeface="Courier New"/>
              </a:rPr>
              <a:t> ((</a:t>
            </a:r>
            <a:r>
              <a:rPr lang="en" sz="1200" b="1">
                <a:solidFill>
                  <a:srgbClr val="E06C75"/>
                </a:solidFill>
                <a:highlight>
                  <a:srgbClr val="282C34"/>
                </a:highlight>
                <a:latin typeface="Courier New"/>
                <a:ea typeface="Courier New"/>
                <a:cs typeface="Courier New"/>
                <a:sym typeface="Courier New"/>
              </a:rPr>
              <a:t>end</a:t>
            </a:r>
            <a:r>
              <a:rPr lang="en" sz="1200" b="1">
                <a:solidFill>
                  <a:srgbClr val="ABB2BF"/>
                </a:solidFill>
                <a:highlight>
                  <a:srgbClr val="282C34"/>
                </a:highlight>
                <a:latin typeface="Courier New"/>
                <a:ea typeface="Courier New"/>
                <a:cs typeface="Courier New"/>
                <a:sym typeface="Courier New"/>
              </a:rPr>
              <a:t>.</a:t>
            </a:r>
            <a:r>
              <a:rPr lang="en" sz="1200" b="1">
                <a:solidFill>
                  <a:srgbClr val="E06C75"/>
                </a:solidFill>
                <a:highlight>
                  <a:srgbClr val="282C34"/>
                </a:highlight>
                <a:latin typeface="Courier New"/>
                <a:ea typeface="Courier New"/>
                <a:cs typeface="Courier New"/>
                <a:sym typeface="Courier New"/>
              </a:rPr>
              <a:t>tv_nsec</a:t>
            </a:r>
            <a:r>
              <a:rPr lang="en" sz="1200" b="1">
                <a:solidFill>
                  <a:srgbClr val="ABB2BF"/>
                </a:solidFill>
                <a:highlight>
                  <a:srgbClr val="282C34"/>
                </a:highlight>
                <a:latin typeface="Courier New"/>
                <a:ea typeface="Courier New"/>
                <a:cs typeface="Courier New"/>
                <a:sym typeface="Courier New"/>
              </a:rPr>
              <a:t> </a:t>
            </a:r>
            <a:r>
              <a:rPr lang="en" sz="1200" b="1">
                <a:solidFill>
                  <a:srgbClr val="C678DD"/>
                </a:solidFill>
                <a:highlight>
                  <a:srgbClr val="282C34"/>
                </a:highlight>
                <a:latin typeface="Courier New"/>
                <a:ea typeface="Courier New"/>
                <a:cs typeface="Courier New"/>
                <a:sym typeface="Courier New"/>
              </a:rPr>
              <a:t>-</a:t>
            </a:r>
            <a:r>
              <a:rPr lang="en" sz="1200" b="1">
                <a:solidFill>
                  <a:srgbClr val="ABB2BF"/>
                </a:solidFill>
                <a:highlight>
                  <a:srgbClr val="282C34"/>
                </a:highlight>
                <a:latin typeface="Courier New"/>
                <a:ea typeface="Courier New"/>
                <a:cs typeface="Courier New"/>
                <a:sym typeface="Courier New"/>
              </a:rPr>
              <a:t> </a:t>
            </a:r>
            <a:r>
              <a:rPr lang="en" sz="1200" b="1">
                <a:solidFill>
                  <a:srgbClr val="E06C75"/>
                </a:solidFill>
                <a:highlight>
                  <a:srgbClr val="282C34"/>
                </a:highlight>
                <a:latin typeface="Courier New"/>
                <a:ea typeface="Courier New"/>
                <a:cs typeface="Courier New"/>
                <a:sym typeface="Courier New"/>
              </a:rPr>
              <a:t>start</a:t>
            </a:r>
            <a:r>
              <a:rPr lang="en" sz="1200" b="1">
                <a:solidFill>
                  <a:srgbClr val="ABB2BF"/>
                </a:solidFill>
                <a:highlight>
                  <a:srgbClr val="282C34"/>
                </a:highlight>
                <a:latin typeface="Courier New"/>
                <a:ea typeface="Courier New"/>
                <a:cs typeface="Courier New"/>
                <a:sym typeface="Courier New"/>
              </a:rPr>
              <a:t>.</a:t>
            </a:r>
            <a:r>
              <a:rPr lang="en" sz="1200" b="1">
                <a:solidFill>
                  <a:srgbClr val="E06C75"/>
                </a:solidFill>
                <a:highlight>
                  <a:srgbClr val="282C34"/>
                </a:highlight>
                <a:latin typeface="Courier New"/>
                <a:ea typeface="Courier New"/>
                <a:cs typeface="Courier New"/>
                <a:sym typeface="Courier New"/>
              </a:rPr>
              <a:t>tv_nsec</a:t>
            </a:r>
            <a:r>
              <a:rPr lang="en" sz="1200" b="1">
                <a:solidFill>
                  <a:srgbClr val="ABB2BF"/>
                </a:solidFill>
                <a:highlight>
                  <a:srgbClr val="282C34"/>
                </a:highlight>
                <a:latin typeface="Courier New"/>
                <a:ea typeface="Courier New"/>
                <a:cs typeface="Courier New"/>
                <a:sym typeface="Courier New"/>
              </a:rPr>
              <a:t>) </a:t>
            </a:r>
            <a:r>
              <a:rPr lang="en" sz="1200" b="1">
                <a:solidFill>
                  <a:srgbClr val="C678DD"/>
                </a:solidFill>
                <a:highlight>
                  <a:srgbClr val="282C34"/>
                </a:highlight>
                <a:latin typeface="Courier New"/>
                <a:ea typeface="Courier New"/>
                <a:cs typeface="Courier New"/>
                <a:sym typeface="Courier New"/>
              </a:rPr>
              <a:t>&lt;</a:t>
            </a:r>
            <a:r>
              <a:rPr lang="en" sz="1200" b="1">
                <a:solidFill>
                  <a:srgbClr val="ABB2BF"/>
                </a:solidFill>
                <a:highlight>
                  <a:srgbClr val="282C34"/>
                </a:highlight>
                <a:latin typeface="Courier New"/>
                <a:ea typeface="Courier New"/>
                <a:cs typeface="Courier New"/>
                <a:sym typeface="Courier New"/>
              </a:rPr>
              <a:t> </a:t>
            </a:r>
            <a:r>
              <a:rPr lang="en" sz="1200" b="1">
                <a:solidFill>
                  <a:srgbClr val="D19A66"/>
                </a:solidFill>
                <a:highlight>
                  <a:srgbClr val="282C34"/>
                </a:highlight>
                <a:latin typeface="Courier New"/>
                <a:ea typeface="Courier New"/>
                <a:cs typeface="Courier New"/>
                <a:sym typeface="Courier New"/>
              </a:rPr>
              <a:t>0</a:t>
            </a:r>
            <a:r>
              <a:rPr lang="en" sz="1200" b="1">
                <a:solidFill>
                  <a:srgbClr val="ABB2BF"/>
                </a:solidFill>
                <a:highlight>
                  <a:srgbClr val="282C34"/>
                </a:highlight>
                <a:latin typeface="Courier New"/>
                <a:ea typeface="Courier New"/>
                <a:cs typeface="Courier New"/>
                <a:sym typeface="Courier New"/>
              </a:rPr>
              <a:t>) {</a:t>
            </a:r>
            <a:endParaRPr sz="1200" b="1">
              <a:solidFill>
                <a:srgbClr val="ABB2BF"/>
              </a:solidFill>
              <a:highlight>
                <a:srgbClr val="282C34"/>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solidFill>
                  <a:srgbClr val="ABB2BF"/>
                </a:solidFill>
                <a:highlight>
                  <a:srgbClr val="282C34"/>
                </a:highlight>
                <a:latin typeface="Courier New"/>
                <a:ea typeface="Courier New"/>
                <a:cs typeface="Courier New"/>
                <a:sym typeface="Courier New"/>
              </a:rPr>
              <a:t>       </a:t>
            </a:r>
            <a:r>
              <a:rPr lang="en" sz="1200" b="1">
                <a:solidFill>
                  <a:srgbClr val="E06C75"/>
                </a:solidFill>
                <a:highlight>
                  <a:srgbClr val="282C34"/>
                </a:highlight>
                <a:latin typeface="Courier New"/>
                <a:ea typeface="Courier New"/>
                <a:cs typeface="Courier New"/>
                <a:sym typeface="Courier New"/>
              </a:rPr>
              <a:t>temp</a:t>
            </a:r>
            <a:r>
              <a:rPr lang="en" sz="1200" b="1">
                <a:solidFill>
                  <a:srgbClr val="ABB2BF"/>
                </a:solidFill>
                <a:highlight>
                  <a:srgbClr val="282C34"/>
                </a:highlight>
                <a:latin typeface="Courier New"/>
                <a:ea typeface="Courier New"/>
                <a:cs typeface="Courier New"/>
                <a:sym typeface="Courier New"/>
              </a:rPr>
              <a:t>.</a:t>
            </a:r>
            <a:r>
              <a:rPr lang="en" sz="1200" b="1">
                <a:solidFill>
                  <a:srgbClr val="E06C75"/>
                </a:solidFill>
                <a:highlight>
                  <a:srgbClr val="282C34"/>
                </a:highlight>
                <a:latin typeface="Courier New"/>
                <a:ea typeface="Courier New"/>
                <a:cs typeface="Courier New"/>
                <a:sym typeface="Courier New"/>
              </a:rPr>
              <a:t>tv_sec</a:t>
            </a:r>
            <a:r>
              <a:rPr lang="en" sz="1200" b="1">
                <a:solidFill>
                  <a:srgbClr val="ABB2BF"/>
                </a:solidFill>
                <a:highlight>
                  <a:srgbClr val="282C34"/>
                </a:highlight>
                <a:latin typeface="Courier New"/>
                <a:ea typeface="Courier New"/>
                <a:cs typeface="Courier New"/>
                <a:sym typeface="Courier New"/>
              </a:rPr>
              <a:t> </a:t>
            </a:r>
            <a:r>
              <a:rPr lang="en" sz="1200" b="1">
                <a:solidFill>
                  <a:srgbClr val="C678DD"/>
                </a:solidFill>
                <a:highlight>
                  <a:srgbClr val="282C34"/>
                </a:highlight>
                <a:latin typeface="Courier New"/>
                <a:ea typeface="Courier New"/>
                <a:cs typeface="Courier New"/>
                <a:sym typeface="Courier New"/>
              </a:rPr>
              <a:t>=</a:t>
            </a:r>
            <a:r>
              <a:rPr lang="en" sz="1200" b="1">
                <a:solidFill>
                  <a:srgbClr val="ABB2BF"/>
                </a:solidFill>
                <a:highlight>
                  <a:srgbClr val="282C34"/>
                </a:highlight>
                <a:latin typeface="Courier New"/>
                <a:ea typeface="Courier New"/>
                <a:cs typeface="Courier New"/>
                <a:sym typeface="Courier New"/>
              </a:rPr>
              <a:t> </a:t>
            </a:r>
            <a:r>
              <a:rPr lang="en" sz="1200" b="1">
                <a:solidFill>
                  <a:srgbClr val="E06C75"/>
                </a:solidFill>
                <a:highlight>
                  <a:srgbClr val="282C34"/>
                </a:highlight>
                <a:latin typeface="Courier New"/>
                <a:ea typeface="Courier New"/>
                <a:cs typeface="Courier New"/>
                <a:sym typeface="Courier New"/>
              </a:rPr>
              <a:t>end</a:t>
            </a:r>
            <a:r>
              <a:rPr lang="en" sz="1200" b="1">
                <a:solidFill>
                  <a:srgbClr val="ABB2BF"/>
                </a:solidFill>
                <a:highlight>
                  <a:srgbClr val="282C34"/>
                </a:highlight>
                <a:latin typeface="Courier New"/>
                <a:ea typeface="Courier New"/>
                <a:cs typeface="Courier New"/>
                <a:sym typeface="Courier New"/>
              </a:rPr>
              <a:t>.</a:t>
            </a:r>
            <a:r>
              <a:rPr lang="en" sz="1200" b="1">
                <a:solidFill>
                  <a:srgbClr val="E06C75"/>
                </a:solidFill>
                <a:highlight>
                  <a:srgbClr val="282C34"/>
                </a:highlight>
                <a:latin typeface="Courier New"/>
                <a:ea typeface="Courier New"/>
                <a:cs typeface="Courier New"/>
                <a:sym typeface="Courier New"/>
              </a:rPr>
              <a:t>tv_sec</a:t>
            </a:r>
            <a:r>
              <a:rPr lang="en" sz="1200" b="1">
                <a:solidFill>
                  <a:srgbClr val="C678DD"/>
                </a:solidFill>
                <a:highlight>
                  <a:srgbClr val="282C34"/>
                </a:highlight>
                <a:latin typeface="Courier New"/>
                <a:ea typeface="Courier New"/>
                <a:cs typeface="Courier New"/>
                <a:sym typeface="Courier New"/>
              </a:rPr>
              <a:t>-</a:t>
            </a:r>
            <a:r>
              <a:rPr lang="en" sz="1200" b="1">
                <a:solidFill>
                  <a:srgbClr val="E06C75"/>
                </a:solidFill>
                <a:highlight>
                  <a:srgbClr val="282C34"/>
                </a:highlight>
                <a:latin typeface="Courier New"/>
                <a:ea typeface="Courier New"/>
                <a:cs typeface="Courier New"/>
                <a:sym typeface="Courier New"/>
              </a:rPr>
              <a:t>start</a:t>
            </a:r>
            <a:r>
              <a:rPr lang="en" sz="1200" b="1">
                <a:solidFill>
                  <a:srgbClr val="ABB2BF"/>
                </a:solidFill>
                <a:highlight>
                  <a:srgbClr val="282C34"/>
                </a:highlight>
                <a:latin typeface="Courier New"/>
                <a:ea typeface="Courier New"/>
                <a:cs typeface="Courier New"/>
                <a:sym typeface="Courier New"/>
              </a:rPr>
              <a:t>.</a:t>
            </a:r>
            <a:r>
              <a:rPr lang="en" sz="1200" b="1">
                <a:solidFill>
                  <a:srgbClr val="E06C75"/>
                </a:solidFill>
                <a:highlight>
                  <a:srgbClr val="282C34"/>
                </a:highlight>
                <a:latin typeface="Courier New"/>
                <a:ea typeface="Courier New"/>
                <a:cs typeface="Courier New"/>
                <a:sym typeface="Courier New"/>
              </a:rPr>
              <a:t>tv_sec</a:t>
            </a:r>
            <a:r>
              <a:rPr lang="en" sz="1200" b="1">
                <a:solidFill>
                  <a:srgbClr val="C678DD"/>
                </a:solidFill>
                <a:highlight>
                  <a:srgbClr val="282C34"/>
                </a:highlight>
                <a:latin typeface="Courier New"/>
                <a:ea typeface="Courier New"/>
                <a:cs typeface="Courier New"/>
                <a:sym typeface="Courier New"/>
              </a:rPr>
              <a:t>-</a:t>
            </a:r>
            <a:r>
              <a:rPr lang="en" sz="1200" b="1">
                <a:solidFill>
                  <a:srgbClr val="D19A66"/>
                </a:solidFill>
                <a:highlight>
                  <a:srgbClr val="282C34"/>
                </a:highlight>
                <a:latin typeface="Courier New"/>
                <a:ea typeface="Courier New"/>
                <a:cs typeface="Courier New"/>
                <a:sym typeface="Courier New"/>
              </a:rPr>
              <a:t>1</a:t>
            </a:r>
            <a:r>
              <a:rPr lang="en" sz="1200" b="1">
                <a:solidFill>
                  <a:srgbClr val="ABB2BF"/>
                </a:solidFill>
                <a:highlight>
                  <a:srgbClr val="282C34"/>
                </a:highlight>
                <a:latin typeface="Courier New"/>
                <a:ea typeface="Courier New"/>
                <a:cs typeface="Courier New"/>
                <a:sym typeface="Courier New"/>
              </a:rPr>
              <a:t>;</a:t>
            </a:r>
            <a:endParaRPr sz="1200" b="1">
              <a:solidFill>
                <a:srgbClr val="ABB2BF"/>
              </a:solidFill>
              <a:highlight>
                <a:srgbClr val="282C34"/>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solidFill>
                  <a:srgbClr val="ABB2BF"/>
                </a:solidFill>
                <a:highlight>
                  <a:srgbClr val="282C34"/>
                </a:highlight>
                <a:latin typeface="Courier New"/>
                <a:ea typeface="Courier New"/>
                <a:cs typeface="Courier New"/>
                <a:sym typeface="Courier New"/>
              </a:rPr>
              <a:t>       </a:t>
            </a:r>
            <a:r>
              <a:rPr lang="en" sz="1200" b="1">
                <a:solidFill>
                  <a:srgbClr val="E06C75"/>
                </a:solidFill>
                <a:highlight>
                  <a:srgbClr val="282C34"/>
                </a:highlight>
                <a:latin typeface="Courier New"/>
                <a:ea typeface="Courier New"/>
                <a:cs typeface="Courier New"/>
                <a:sym typeface="Courier New"/>
              </a:rPr>
              <a:t>temp</a:t>
            </a:r>
            <a:r>
              <a:rPr lang="en" sz="1200" b="1">
                <a:solidFill>
                  <a:srgbClr val="ABB2BF"/>
                </a:solidFill>
                <a:highlight>
                  <a:srgbClr val="282C34"/>
                </a:highlight>
                <a:latin typeface="Courier New"/>
                <a:ea typeface="Courier New"/>
                <a:cs typeface="Courier New"/>
                <a:sym typeface="Courier New"/>
              </a:rPr>
              <a:t>.</a:t>
            </a:r>
            <a:r>
              <a:rPr lang="en" sz="1200" b="1">
                <a:solidFill>
                  <a:srgbClr val="E06C75"/>
                </a:solidFill>
                <a:highlight>
                  <a:srgbClr val="282C34"/>
                </a:highlight>
                <a:latin typeface="Courier New"/>
                <a:ea typeface="Courier New"/>
                <a:cs typeface="Courier New"/>
                <a:sym typeface="Courier New"/>
              </a:rPr>
              <a:t>tv_nsec</a:t>
            </a:r>
            <a:r>
              <a:rPr lang="en" sz="1200" b="1">
                <a:solidFill>
                  <a:srgbClr val="ABB2BF"/>
                </a:solidFill>
                <a:highlight>
                  <a:srgbClr val="282C34"/>
                </a:highlight>
                <a:latin typeface="Courier New"/>
                <a:ea typeface="Courier New"/>
                <a:cs typeface="Courier New"/>
                <a:sym typeface="Courier New"/>
              </a:rPr>
              <a:t> </a:t>
            </a:r>
            <a:r>
              <a:rPr lang="en" sz="1200" b="1">
                <a:solidFill>
                  <a:srgbClr val="C678DD"/>
                </a:solidFill>
                <a:highlight>
                  <a:srgbClr val="282C34"/>
                </a:highlight>
                <a:latin typeface="Courier New"/>
                <a:ea typeface="Courier New"/>
                <a:cs typeface="Courier New"/>
                <a:sym typeface="Courier New"/>
              </a:rPr>
              <a:t>=</a:t>
            </a:r>
            <a:r>
              <a:rPr lang="en" sz="1200" b="1">
                <a:solidFill>
                  <a:srgbClr val="ABB2BF"/>
                </a:solidFill>
                <a:highlight>
                  <a:srgbClr val="282C34"/>
                </a:highlight>
                <a:latin typeface="Courier New"/>
                <a:ea typeface="Courier New"/>
                <a:cs typeface="Courier New"/>
                <a:sym typeface="Courier New"/>
              </a:rPr>
              <a:t> </a:t>
            </a:r>
            <a:r>
              <a:rPr lang="en" sz="1200" b="1">
                <a:solidFill>
                  <a:srgbClr val="D19A66"/>
                </a:solidFill>
                <a:highlight>
                  <a:srgbClr val="282C34"/>
                </a:highlight>
                <a:latin typeface="Courier New"/>
                <a:ea typeface="Courier New"/>
                <a:cs typeface="Courier New"/>
                <a:sym typeface="Courier New"/>
              </a:rPr>
              <a:t>1000000000</a:t>
            </a:r>
            <a:r>
              <a:rPr lang="en" sz="1200" b="1">
                <a:solidFill>
                  <a:srgbClr val="ABB2BF"/>
                </a:solidFill>
                <a:highlight>
                  <a:srgbClr val="282C34"/>
                </a:highlight>
                <a:latin typeface="Courier New"/>
                <a:ea typeface="Courier New"/>
                <a:cs typeface="Courier New"/>
                <a:sym typeface="Courier New"/>
              </a:rPr>
              <a:t> </a:t>
            </a:r>
            <a:r>
              <a:rPr lang="en" sz="1200" b="1">
                <a:solidFill>
                  <a:srgbClr val="C678DD"/>
                </a:solidFill>
                <a:highlight>
                  <a:srgbClr val="282C34"/>
                </a:highlight>
                <a:latin typeface="Courier New"/>
                <a:ea typeface="Courier New"/>
                <a:cs typeface="Courier New"/>
                <a:sym typeface="Courier New"/>
              </a:rPr>
              <a:t>+</a:t>
            </a:r>
            <a:r>
              <a:rPr lang="en" sz="1200" b="1">
                <a:solidFill>
                  <a:srgbClr val="ABB2BF"/>
                </a:solidFill>
                <a:highlight>
                  <a:srgbClr val="282C34"/>
                </a:highlight>
                <a:latin typeface="Courier New"/>
                <a:ea typeface="Courier New"/>
                <a:cs typeface="Courier New"/>
                <a:sym typeface="Courier New"/>
              </a:rPr>
              <a:t> </a:t>
            </a:r>
            <a:r>
              <a:rPr lang="en" sz="1200" b="1">
                <a:solidFill>
                  <a:srgbClr val="E06C75"/>
                </a:solidFill>
                <a:highlight>
                  <a:srgbClr val="282C34"/>
                </a:highlight>
                <a:latin typeface="Courier New"/>
                <a:ea typeface="Courier New"/>
                <a:cs typeface="Courier New"/>
                <a:sym typeface="Courier New"/>
              </a:rPr>
              <a:t>end</a:t>
            </a:r>
            <a:r>
              <a:rPr lang="en" sz="1200" b="1">
                <a:solidFill>
                  <a:srgbClr val="ABB2BF"/>
                </a:solidFill>
                <a:highlight>
                  <a:srgbClr val="282C34"/>
                </a:highlight>
                <a:latin typeface="Courier New"/>
                <a:ea typeface="Courier New"/>
                <a:cs typeface="Courier New"/>
                <a:sym typeface="Courier New"/>
              </a:rPr>
              <a:t>.</a:t>
            </a:r>
            <a:r>
              <a:rPr lang="en" sz="1200" b="1">
                <a:solidFill>
                  <a:srgbClr val="E06C75"/>
                </a:solidFill>
                <a:highlight>
                  <a:srgbClr val="282C34"/>
                </a:highlight>
                <a:latin typeface="Courier New"/>
                <a:ea typeface="Courier New"/>
                <a:cs typeface="Courier New"/>
                <a:sym typeface="Courier New"/>
              </a:rPr>
              <a:t>tv_nsec</a:t>
            </a:r>
            <a:r>
              <a:rPr lang="en" sz="1200" b="1">
                <a:solidFill>
                  <a:srgbClr val="ABB2BF"/>
                </a:solidFill>
                <a:highlight>
                  <a:srgbClr val="282C34"/>
                </a:highlight>
                <a:latin typeface="Courier New"/>
                <a:ea typeface="Courier New"/>
                <a:cs typeface="Courier New"/>
                <a:sym typeface="Courier New"/>
              </a:rPr>
              <a:t> </a:t>
            </a:r>
            <a:r>
              <a:rPr lang="en" sz="1200" b="1">
                <a:solidFill>
                  <a:srgbClr val="C678DD"/>
                </a:solidFill>
                <a:highlight>
                  <a:srgbClr val="282C34"/>
                </a:highlight>
                <a:latin typeface="Courier New"/>
                <a:ea typeface="Courier New"/>
                <a:cs typeface="Courier New"/>
                <a:sym typeface="Courier New"/>
              </a:rPr>
              <a:t>-</a:t>
            </a:r>
            <a:r>
              <a:rPr lang="en" sz="1200" b="1">
                <a:solidFill>
                  <a:srgbClr val="ABB2BF"/>
                </a:solidFill>
                <a:highlight>
                  <a:srgbClr val="282C34"/>
                </a:highlight>
                <a:latin typeface="Courier New"/>
                <a:ea typeface="Courier New"/>
                <a:cs typeface="Courier New"/>
                <a:sym typeface="Courier New"/>
              </a:rPr>
              <a:t> </a:t>
            </a:r>
            <a:r>
              <a:rPr lang="en" sz="1200" b="1">
                <a:solidFill>
                  <a:srgbClr val="E06C75"/>
                </a:solidFill>
                <a:highlight>
                  <a:srgbClr val="282C34"/>
                </a:highlight>
                <a:latin typeface="Courier New"/>
                <a:ea typeface="Courier New"/>
                <a:cs typeface="Courier New"/>
                <a:sym typeface="Courier New"/>
              </a:rPr>
              <a:t>start</a:t>
            </a:r>
            <a:r>
              <a:rPr lang="en" sz="1200" b="1">
                <a:solidFill>
                  <a:srgbClr val="ABB2BF"/>
                </a:solidFill>
                <a:highlight>
                  <a:srgbClr val="282C34"/>
                </a:highlight>
                <a:latin typeface="Courier New"/>
                <a:ea typeface="Courier New"/>
                <a:cs typeface="Courier New"/>
                <a:sym typeface="Courier New"/>
              </a:rPr>
              <a:t>.</a:t>
            </a:r>
            <a:r>
              <a:rPr lang="en" sz="1200" b="1">
                <a:solidFill>
                  <a:srgbClr val="E06C75"/>
                </a:solidFill>
                <a:highlight>
                  <a:srgbClr val="282C34"/>
                </a:highlight>
                <a:latin typeface="Courier New"/>
                <a:ea typeface="Courier New"/>
                <a:cs typeface="Courier New"/>
                <a:sym typeface="Courier New"/>
              </a:rPr>
              <a:t>tv_nsec</a:t>
            </a:r>
            <a:r>
              <a:rPr lang="en" sz="1200" b="1">
                <a:solidFill>
                  <a:srgbClr val="ABB2BF"/>
                </a:solidFill>
                <a:highlight>
                  <a:srgbClr val="282C34"/>
                </a:highlight>
                <a:latin typeface="Courier New"/>
                <a:ea typeface="Courier New"/>
                <a:cs typeface="Courier New"/>
                <a:sym typeface="Courier New"/>
              </a:rPr>
              <a:t>;</a:t>
            </a:r>
            <a:endParaRPr sz="1200" b="1">
              <a:solidFill>
                <a:srgbClr val="ABB2BF"/>
              </a:solidFill>
              <a:highlight>
                <a:srgbClr val="282C34"/>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solidFill>
                  <a:srgbClr val="ABB2BF"/>
                </a:solidFill>
                <a:highlight>
                  <a:srgbClr val="282C34"/>
                </a:highlight>
                <a:latin typeface="Courier New"/>
                <a:ea typeface="Courier New"/>
                <a:cs typeface="Courier New"/>
                <a:sym typeface="Courier New"/>
              </a:rPr>
              <a:t>   } </a:t>
            </a:r>
            <a:r>
              <a:rPr lang="en" sz="1200" b="1">
                <a:solidFill>
                  <a:srgbClr val="C678DD"/>
                </a:solidFill>
                <a:highlight>
                  <a:srgbClr val="282C34"/>
                </a:highlight>
                <a:latin typeface="Courier New"/>
                <a:ea typeface="Courier New"/>
                <a:cs typeface="Courier New"/>
                <a:sym typeface="Courier New"/>
              </a:rPr>
              <a:t>else</a:t>
            </a:r>
            <a:r>
              <a:rPr lang="en" sz="1200" b="1">
                <a:solidFill>
                  <a:srgbClr val="ABB2BF"/>
                </a:solidFill>
                <a:highlight>
                  <a:srgbClr val="282C34"/>
                </a:highlight>
                <a:latin typeface="Courier New"/>
                <a:ea typeface="Courier New"/>
                <a:cs typeface="Courier New"/>
                <a:sym typeface="Courier New"/>
              </a:rPr>
              <a:t> {</a:t>
            </a:r>
            <a:endParaRPr sz="1200" b="1">
              <a:solidFill>
                <a:srgbClr val="ABB2BF"/>
              </a:solidFill>
              <a:highlight>
                <a:srgbClr val="282C34"/>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solidFill>
                  <a:srgbClr val="ABB2BF"/>
                </a:solidFill>
                <a:highlight>
                  <a:srgbClr val="282C34"/>
                </a:highlight>
                <a:latin typeface="Courier New"/>
                <a:ea typeface="Courier New"/>
                <a:cs typeface="Courier New"/>
                <a:sym typeface="Courier New"/>
              </a:rPr>
              <a:t>       </a:t>
            </a:r>
            <a:r>
              <a:rPr lang="en" sz="1200" b="1">
                <a:solidFill>
                  <a:srgbClr val="E06C75"/>
                </a:solidFill>
                <a:highlight>
                  <a:srgbClr val="282C34"/>
                </a:highlight>
                <a:latin typeface="Courier New"/>
                <a:ea typeface="Courier New"/>
                <a:cs typeface="Courier New"/>
                <a:sym typeface="Courier New"/>
              </a:rPr>
              <a:t>temp</a:t>
            </a:r>
            <a:r>
              <a:rPr lang="en" sz="1200" b="1">
                <a:solidFill>
                  <a:srgbClr val="ABB2BF"/>
                </a:solidFill>
                <a:highlight>
                  <a:srgbClr val="282C34"/>
                </a:highlight>
                <a:latin typeface="Courier New"/>
                <a:ea typeface="Courier New"/>
                <a:cs typeface="Courier New"/>
                <a:sym typeface="Courier New"/>
              </a:rPr>
              <a:t>.</a:t>
            </a:r>
            <a:r>
              <a:rPr lang="en" sz="1200" b="1">
                <a:solidFill>
                  <a:srgbClr val="E06C75"/>
                </a:solidFill>
                <a:highlight>
                  <a:srgbClr val="282C34"/>
                </a:highlight>
                <a:latin typeface="Courier New"/>
                <a:ea typeface="Courier New"/>
                <a:cs typeface="Courier New"/>
                <a:sym typeface="Courier New"/>
              </a:rPr>
              <a:t>tv_sec</a:t>
            </a:r>
            <a:r>
              <a:rPr lang="en" sz="1200" b="1">
                <a:solidFill>
                  <a:srgbClr val="ABB2BF"/>
                </a:solidFill>
                <a:highlight>
                  <a:srgbClr val="282C34"/>
                </a:highlight>
                <a:latin typeface="Courier New"/>
                <a:ea typeface="Courier New"/>
                <a:cs typeface="Courier New"/>
                <a:sym typeface="Courier New"/>
              </a:rPr>
              <a:t> </a:t>
            </a:r>
            <a:r>
              <a:rPr lang="en" sz="1200" b="1">
                <a:solidFill>
                  <a:srgbClr val="C678DD"/>
                </a:solidFill>
                <a:highlight>
                  <a:srgbClr val="282C34"/>
                </a:highlight>
                <a:latin typeface="Courier New"/>
                <a:ea typeface="Courier New"/>
                <a:cs typeface="Courier New"/>
                <a:sym typeface="Courier New"/>
              </a:rPr>
              <a:t>=</a:t>
            </a:r>
            <a:r>
              <a:rPr lang="en" sz="1200" b="1">
                <a:solidFill>
                  <a:srgbClr val="ABB2BF"/>
                </a:solidFill>
                <a:highlight>
                  <a:srgbClr val="282C34"/>
                </a:highlight>
                <a:latin typeface="Courier New"/>
                <a:ea typeface="Courier New"/>
                <a:cs typeface="Courier New"/>
                <a:sym typeface="Courier New"/>
              </a:rPr>
              <a:t> </a:t>
            </a:r>
            <a:r>
              <a:rPr lang="en" sz="1200" b="1">
                <a:solidFill>
                  <a:srgbClr val="E06C75"/>
                </a:solidFill>
                <a:highlight>
                  <a:srgbClr val="282C34"/>
                </a:highlight>
                <a:latin typeface="Courier New"/>
                <a:ea typeface="Courier New"/>
                <a:cs typeface="Courier New"/>
                <a:sym typeface="Courier New"/>
              </a:rPr>
              <a:t>end</a:t>
            </a:r>
            <a:r>
              <a:rPr lang="en" sz="1200" b="1">
                <a:solidFill>
                  <a:srgbClr val="ABB2BF"/>
                </a:solidFill>
                <a:highlight>
                  <a:srgbClr val="282C34"/>
                </a:highlight>
                <a:latin typeface="Courier New"/>
                <a:ea typeface="Courier New"/>
                <a:cs typeface="Courier New"/>
                <a:sym typeface="Courier New"/>
              </a:rPr>
              <a:t>.</a:t>
            </a:r>
            <a:r>
              <a:rPr lang="en" sz="1200" b="1">
                <a:solidFill>
                  <a:srgbClr val="E06C75"/>
                </a:solidFill>
                <a:highlight>
                  <a:srgbClr val="282C34"/>
                </a:highlight>
                <a:latin typeface="Courier New"/>
                <a:ea typeface="Courier New"/>
                <a:cs typeface="Courier New"/>
                <a:sym typeface="Courier New"/>
              </a:rPr>
              <a:t>tv_sec</a:t>
            </a:r>
            <a:r>
              <a:rPr lang="en" sz="1200" b="1">
                <a:solidFill>
                  <a:srgbClr val="ABB2BF"/>
                </a:solidFill>
                <a:highlight>
                  <a:srgbClr val="282C34"/>
                </a:highlight>
                <a:latin typeface="Courier New"/>
                <a:ea typeface="Courier New"/>
                <a:cs typeface="Courier New"/>
                <a:sym typeface="Courier New"/>
              </a:rPr>
              <a:t> </a:t>
            </a:r>
            <a:r>
              <a:rPr lang="en" sz="1200" b="1">
                <a:solidFill>
                  <a:srgbClr val="C678DD"/>
                </a:solidFill>
                <a:highlight>
                  <a:srgbClr val="282C34"/>
                </a:highlight>
                <a:latin typeface="Courier New"/>
                <a:ea typeface="Courier New"/>
                <a:cs typeface="Courier New"/>
                <a:sym typeface="Courier New"/>
              </a:rPr>
              <a:t>-</a:t>
            </a:r>
            <a:r>
              <a:rPr lang="en" sz="1200" b="1">
                <a:solidFill>
                  <a:srgbClr val="ABB2BF"/>
                </a:solidFill>
                <a:highlight>
                  <a:srgbClr val="282C34"/>
                </a:highlight>
                <a:latin typeface="Courier New"/>
                <a:ea typeface="Courier New"/>
                <a:cs typeface="Courier New"/>
                <a:sym typeface="Courier New"/>
              </a:rPr>
              <a:t> </a:t>
            </a:r>
            <a:r>
              <a:rPr lang="en" sz="1200" b="1">
                <a:solidFill>
                  <a:srgbClr val="E06C75"/>
                </a:solidFill>
                <a:highlight>
                  <a:srgbClr val="282C34"/>
                </a:highlight>
                <a:latin typeface="Courier New"/>
                <a:ea typeface="Courier New"/>
                <a:cs typeface="Courier New"/>
                <a:sym typeface="Courier New"/>
              </a:rPr>
              <a:t>start</a:t>
            </a:r>
            <a:r>
              <a:rPr lang="en" sz="1200" b="1">
                <a:solidFill>
                  <a:srgbClr val="ABB2BF"/>
                </a:solidFill>
                <a:highlight>
                  <a:srgbClr val="282C34"/>
                </a:highlight>
                <a:latin typeface="Courier New"/>
                <a:ea typeface="Courier New"/>
                <a:cs typeface="Courier New"/>
                <a:sym typeface="Courier New"/>
              </a:rPr>
              <a:t>.</a:t>
            </a:r>
            <a:r>
              <a:rPr lang="en" sz="1200" b="1">
                <a:solidFill>
                  <a:srgbClr val="E06C75"/>
                </a:solidFill>
                <a:highlight>
                  <a:srgbClr val="282C34"/>
                </a:highlight>
                <a:latin typeface="Courier New"/>
                <a:ea typeface="Courier New"/>
                <a:cs typeface="Courier New"/>
                <a:sym typeface="Courier New"/>
              </a:rPr>
              <a:t>tv_sec</a:t>
            </a:r>
            <a:r>
              <a:rPr lang="en" sz="1200" b="1">
                <a:solidFill>
                  <a:srgbClr val="ABB2BF"/>
                </a:solidFill>
                <a:highlight>
                  <a:srgbClr val="282C34"/>
                </a:highlight>
                <a:latin typeface="Courier New"/>
                <a:ea typeface="Courier New"/>
                <a:cs typeface="Courier New"/>
                <a:sym typeface="Courier New"/>
              </a:rPr>
              <a:t>;</a:t>
            </a:r>
            <a:endParaRPr sz="1200" b="1">
              <a:solidFill>
                <a:srgbClr val="ABB2BF"/>
              </a:solidFill>
              <a:highlight>
                <a:srgbClr val="282C34"/>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solidFill>
                  <a:srgbClr val="ABB2BF"/>
                </a:solidFill>
                <a:highlight>
                  <a:srgbClr val="282C34"/>
                </a:highlight>
                <a:latin typeface="Courier New"/>
                <a:ea typeface="Courier New"/>
                <a:cs typeface="Courier New"/>
                <a:sym typeface="Courier New"/>
              </a:rPr>
              <a:t>       </a:t>
            </a:r>
            <a:r>
              <a:rPr lang="en" sz="1200" b="1">
                <a:solidFill>
                  <a:srgbClr val="E06C75"/>
                </a:solidFill>
                <a:highlight>
                  <a:srgbClr val="282C34"/>
                </a:highlight>
                <a:latin typeface="Courier New"/>
                <a:ea typeface="Courier New"/>
                <a:cs typeface="Courier New"/>
                <a:sym typeface="Courier New"/>
              </a:rPr>
              <a:t>temp</a:t>
            </a:r>
            <a:r>
              <a:rPr lang="en" sz="1200" b="1">
                <a:solidFill>
                  <a:srgbClr val="ABB2BF"/>
                </a:solidFill>
                <a:highlight>
                  <a:srgbClr val="282C34"/>
                </a:highlight>
                <a:latin typeface="Courier New"/>
                <a:ea typeface="Courier New"/>
                <a:cs typeface="Courier New"/>
                <a:sym typeface="Courier New"/>
              </a:rPr>
              <a:t>.</a:t>
            </a:r>
            <a:r>
              <a:rPr lang="en" sz="1200" b="1">
                <a:solidFill>
                  <a:srgbClr val="E06C75"/>
                </a:solidFill>
                <a:highlight>
                  <a:srgbClr val="282C34"/>
                </a:highlight>
                <a:latin typeface="Courier New"/>
                <a:ea typeface="Courier New"/>
                <a:cs typeface="Courier New"/>
                <a:sym typeface="Courier New"/>
              </a:rPr>
              <a:t>tv_nsec</a:t>
            </a:r>
            <a:r>
              <a:rPr lang="en" sz="1200" b="1">
                <a:solidFill>
                  <a:srgbClr val="ABB2BF"/>
                </a:solidFill>
                <a:highlight>
                  <a:srgbClr val="282C34"/>
                </a:highlight>
                <a:latin typeface="Courier New"/>
                <a:ea typeface="Courier New"/>
                <a:cs typeface="Courier New"/>
                <a:sym typeface="Courier New"/>
              </a:rPr>
              <a:t> </a:t>
            </a:r>
            <a:r>
              <a:rPr lang="en" sz="1200" b="1">
                <a:solidFill>
                  <a:srgbClr val="C678DD"/>
                </a:solidFill>
                <a:highlight>
                  <a:srgbClr val="282C34"/>
                </a:highlight>
                <a:latin typeface="Courier New"/>
                <a:ea typeface="Courier New"/>
                <a:cs typeface="Courier New"/>
                <a:sym typeface="Courier New"/>
              </a:rPr>
              <a:t>=</a:t>
            </a:r>
            <a:r>
              <a:rPr lang="en" sz="1200" b="1">
                <a:solidFill>
                  <a:srgbClr val="ABB2BF"/>
                </a:solidFill>
                <a:highlight>
                  <a:srgbClr val="282C34"/>
                </a:highlight>
                <a:latin typeface="Courier New"/>
                <a:ea typeface="Courier New"/>
                <a:cs typeface="Courier New"/>
                <a:sym typeface="Courier New"/>
              </a:rPr>
              <a:t> </a:t>
            </a:r>
            <a:r>
              <a:rPr lang="en" sz="1200" b="1">
                <a:solidFill>
                  <a:srgbClr val="E06C75"/>
                </a:solidFill>
                <a:highlight>
                  <a:srgbClr val="282C34"/>
                </a:highlight>
                <a:latin typeface="Courier New"/>
                <a:ea typeface="Courier New"/>
                <a:cs typeface="Courier New"/>
                <a:sym typeface="Courier New"/>
              </a:rPr>
              <a:t>end</a:t>
            </a:r>
            <a:r>
              <a:rPr lang="en" sz="1200" b="1">
                <a:solidFill>
                  <a:srgbClr val="ABB2BF"/>
                </a:solidFill>
                <a:highlight>
                  <a:srgbClr val="282C34"/>
                </a:highlight>
                <a:latin typeface="Courier New"/>
                <a:ea typeface="Courier New"/>
                <a:cs typeface="Courier New"/>
                <a:sym typeface="Courier New"/>
              </a:rPr>
              <a:t>.</a:t>
            </a:r>
            <a:r>
              <a:rPr lang="en" sz="1200" b="1">
                <a:solidFill>
                  <a:srgbClr val="E06C75"/>
                </a:solidFill>
                <a:highlight>
                  <a:srgbClr val="282C34"/>
                </a:highlight>
                <a:latin typeface="Courier New"/>
                <a:ea typeface="Courier New"/>
                <a:cs typeface="Courier New"/>
                <a:sym typeface="Courier New"/>
              </a:rPr>
              <a:t>tv_nsec</a:t>
            </a:r>
            <a:r>
              <a:rPr lang="en" sz="1200" b="1">
                <a:solidFill>
                  <a:srgbClr val="ABB2BF"/>
                </a:solidFill>
                <a:highlight>
                  <a:srgbClr val="282C34"/>
                </a:highlight>
                <a:latin typeface="Courier New"/>
                <a:ea typeface="Courier New"/>
                <a:cs typeface="Courier New"/>
                <a:sym typeface="Courier New"/>
              </a:rPr>
              <a:t> </a:t>
            </a:r>
            <a:r>
              <a:rPr lang="en" sz="1200" b="1">
                <a:solidFill>
                  <a:srgbClr val="C678DD"/>
                </a:solidFill>
                <a:highlight>
                  <a:srgbClr val="282C34"/>
                </a:highlight>
                <a:latin typeface="Courier New"/>
                <a:ea typeface="Courier New"/>
                <a:cs typeface="Courier New"/>
                <a:sym typeface="Courier New"/>
              </a:rPr>
              <a:t>-</a:t>
            </a:r>
            <a:r>
              <a:rPr lang="en" sz="1200" b="1">
                <a:solidFill>
                  <a:srgbClr val="ABB2BF"/>
                </a:solidFill>
                <a:highlight>
                  <a:srgbClr val="282C34"/>
                </a:highlight>
                <a:latin typeface="Courier New"/>
                <a:ea typeface="Courier New"/>
                <a:cs typeface="Courier New"/>
                <a:sym typeface="Courier New"/>
              </a:rPr>
              <a:t> </a:t>
            </a:r>
            <a:r>
              <a:rPr lang="en" sz="1200" b="1">
                <a:solidFill>
                  <a:srgbClr val="E06C75"/>
                </a:solidFill>
                <a:highlight>
                  <a:srgbClr val="282C34"/>
                </a:highlight>
                <a:latin typeface="Courier New"/>
                <a:ea typeface="Courier New"/>
                <a:cs typeface="Courier New"/>
                <a:sym typeface="Courier New"/>
              </a:rPr>
              <a:t>start</a:t>
            </a:r>
            <a:r>
              <a:rPr lang="en" sz="1200" b="1">
                <a:solidFill>
                  <a:srgbClr val="ABB2BF"/>
                </a:solidFill>
                <a:highlight>
                  <a:srgbClr val="282C34"/>
                </a:highlight>
                <a:latin typeface="Courier New"/>
                <a:ea typeface="Courier New"/>
                <a:cs typeface="Courier New"/>
                <a:sym typeface="Courier New"/>
              </a:rPr>
              <a:t>.</a:t>
            </a:r>
            <a:r>
              <a:rPr lang="en" sz="1200" b="1">
                <a:solidFill>
                  <a:srgbClr val="E06C75"/>
                </a:solidFill>
                <a:highlight>
                  <a:srgbClr val="282C34"/>
                </a:highlight>
                <a:latin typeface="Courier New"/>
                <a:ea typeface="Courier New"/>
                <a:cs typeface="Courier New"/>
                <a:sym typeface="Courier New"/>
              </a:rPr>
              <a:t>tv_nsec</a:t>
            </a:r>
            <a:r>
              <a:rPr lang="en" sz="1200" b="1">
                <a:solidFill>
                  <a:srgbClr val="ABB2BF"/>
                </a:solidFill>
                <a:highlight>
                  <a:srgbClr val="282C34"/>
                </a:highlight>
                <a:latin typeface="Courier New"/>
                <a:ea typeface="Courier New"/>
                <a:cs typeface="Courier New"/>
                <a:sym typeface="Courier New"/>
              </a:rPr>
              <a:t>;</a:t>
            </a:r>
            <a:endParaRPr sz="1200" b="1">
              <a:solidFill>
                <a:srgbClr val="ABB2BF"/>
              </a:solidFill>
              <a:highlight>
                <a:srgbClr val="282C34"/>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solidFill>
                  <a:srgbClr val="ABB2BF"/>
                </a:solidFill>
                <a:highlight>
                  <a:srgbClr val="282C34"/>
                </a:highlight>
                <a:latin typeface="Courier New"/>
                <a:ea typeface="Courier New"/>
                <a:cs typeface="Courier New"/>
                <a:sym typeface="Courier New"/>
              </a:rPr>
              <a:t>   }</a:t>
            </a:r>
            <a:endParaRPr sz="1200" b="1">
              <a:solidFill>
                <a:srgbClr val="ABB2BF"/>
              </a:solidFill>
              <a:highlight>
                <a:srgbClr val="282C34"/>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solidFill>
                  <a:srgbClr val="ABB2BF"/>
                </a:solidFill>
                <a:highlight>
                  <a:srgbClr val="282C34"/>
                </a:highlight>
                <a:latin typeface="Courier New"/>
                <a:ea typeface="Courier New"/>
                <a:cs typeface="Courier New"/>
                <a:sym typeface="Courier New"/>
              </a:rPr>
              <a:t>   </a:t>
            </a:r>
            <a:r>
              <a:rPr lang="en" sz="1200" b="1">
                <a:solidFill>
                  <a:srgbClr val="E06C75"/>
                </a:solidFill>
                <a:highlight>
                  <a:srgbClr val="282C34"/>
                </a:highlight>
                <a:latin typeface="Courier New"/>
                <a:ea typeface="Courier New"/>
                <a:cs typeface="Courier New"/>
                <a:sym typeface="Courier New"/>
              </a:rPr>
              <a:t>time_used</a:t>
            </a:r>
            <a:r>
              <a:rPr lang="en" sz="1200" b="1">
                <a:solidFill>
                  <a:srgbClr val="ABB2BF"/>
                </a:solidFill>
                <a:highlight>
                  <a:srgbClr val="282C34"/>
                </a:highlight>
                <a:latin typeface="Courier New"/>
                <a:ea typeface="Courier New"/>
                <a:cs typeface="Courier New"/>
                <a:sym typeface="Courier New"/>
              </a:rPr>
              <a:t> </a:t>
            </a:r>
            <a:r>
              <a:rPr lang="en" sz="1200" b="1">
                <a:solidFill>
                  <a:srgbClr val="C678DD"/>
                </a:solidFill>
                <a:highlight>
                  <a:srgbClr val="282C34"/>
                </a:highlight>
                <a:latin typeface="Courier New"/>
                <a:ea typeface="Courier New"/>
                <a:cs typeface="Courier New"/>
                <a:sym typeface="Courier New"/>
              </a:rPr>
              <a:t>=</a:t>
            </a:r>
            <a:r>
              <a:rPr lang="en" sz="1200" b="1">
                <a:solidFill>
                  <a:srgbClr val="ABB2BF"/>
                </a:solidFill>
                <a:highlight>
                  <a:srgbClr val="282C34"/>
                </a:highlight>
                <a:latin typeface="Courier New"/>
                <a:ea typeface="Courier New"/>
                <a:cs typeface="Courier New"/>
                <a:sym typeface="Courier New"/>
              </a:rPr>
              <a:t> </a:t>
            </a:r>
            <a:r>
              <a:rPr lang="en" sz="1200" b="1">
                <a:solidFill>
                  <a:srgbClr val="E06C75"/>
                </a:solidFill>
                <a:highlight>
                  <a:srgbClr val="282C34"/>
                </a:highlight>
                <a:latin typeface="Courier New"/>
                <a:ea typeface="Courier New"/>
                <a:cs typeface="Courier New"/>
                <a:sym typeface="Courier New"/>
              </a:rPr>
              <a:t>temp</a:t>
            </a:r>
            <a:r>
              <a:rPr lang="en" sz="1200" b="1">
                <a:solidFill>
                  <a:srgbClr val="ABB2BF"/>
                </a:solidFill>
                <a:highlight>
                  <a:srgbClr val="282C34"/>
                </a:highlight>
                <a:latin typeface="Courier New"/>
                <a:ea typeface="Courier New"/>
                <a:cs typeface="Courier New"/>
                <a:sym typeface="Courier New"/>
              </a:rPr>
              <a:t>.</a:t>
            </a:r>
            <a:r>
              <a:rPr lang="en" sz="1200" b="1">
                <a:solidFill>
                  <a:srgbClr val="E06C75"/>
                </a:solidFill>
                <a:highlight>
                  <a:srgbClr val="282C34"/>
                </a:highlight>
                <a:latin typeface="Courier New"/>
                <a:ea typeface="Courier New"/>
                <a:cs typeface="Courier New"/>
                <a:sym typeface="Courier New"/>
              </a:rPr>
              <a:t>tv_sec</a:t>
            </a:r>
            <a:r>
              <a:rPr lang="en" sz="1200" b="1">
                <a:solidFill>
                  <a:srgbClr val="ABB2BF"/>
                </a:solidFill>
                <a:highlight>
                  <a:srgbClr val="282C34"/>
                </a:highlight>
                <a:latin typeface="Courier New"/>
                <a:ea typeface="Courier New"/>
                <a:cs typeface="Courier New"/>
                <a:sym typeface="Courier New"/>
              </a:rPr>
              <a:t> </a:t>
            </a:r>
            <a:r>
              <a:rPr lang="en" sz="1200" b="1">
                <a:solidFill>
                  <a:srgbClr val="C678DD"/>
                </a:solidFill>
                <a:highlight>
                  <a:srgbClr val="282C34"/>
                </a:highlight>
                <a:latin typeface="Courier New"/>
                <a:ea typeface="Courier New"/>
                <a:cs typeface="Courier New"/>
                <a:sym typeface="Courier New"/>
              </a:rPr>
              <a:t>+</a:t>
            </a:r>
            <a:r>
              <a:rPr lang="en" sz="1200" b="1">
                <a:solidFill>
                  <a:srgbClr val="ABB2BF"/>
                </a:solidFill>
                <a:highlight>
                  <a:srgbClr val="282C34"/>
                </a:highlight>
                <a:latin typeface="Courier New"/>
                <a:ea typeface="Courier New"/>
                <a:cs typeface="Courier New"/>
                <a:sym typeface="Courier New"/>
              </a:rPr>
              <a:t> (</a:t>
            </a:r>
            <a:r>
              <a:rPr lang="en" sz="1200" b="1">
                <a:solidFill>
                  <a:srgbClr val="C678DD"/>
                </a:solidFill>
                <a:highlight>
                  <a:srgbClr val="282C34"/>
                </a:highlight>
                <a:latin typeface="Courier New"/>
                <a:ea typeface="Courier New"/>
                <a:cs typeface="Courier New"/>
                <a:sym typeface="Courier New"/>
              </a:rPr>
              <a:t>double</a:t>
            </a:r>
            <a:r>
              <a:rPr lang="en" sz="1200" b="1">
                <a:solidFill>
                  <a:srgbClr val="ABB2BF"/>
                </a:solidFill>
                <a:highlight>
                  <a:srgbClr val="282C34"/>
                </a:highlight>
                <a:latin typeface="Courier New"/>
                <a:ea typeface="Courier New"/>
                <a:cs typeface="Courier New"/>
                <a:sym typeface="Courier New"/>
              </a:rPr>
              <a:t>) </a:t>
            </a:r>
            <a:r>
              <a:rPr lang="en" sz="1200" b="1">
                <a:solidFill>
                  <a:srgbClr val="E06C75"/>
                </a:solidFill>
                <a:highlight>
                  <a:srgbClr val="282C34"/>
                </a:highlight>
                <a:latin typeface="Courier New"/>
                <a:ea typeface="Courier New"/>
                <a:cs typeface="Courier New"/>
                <a:sym typeface="Courier New"/>
              </a:rPr>
              <a:t>temp</a:t>
            </a:r>
            <a:r>
              <a:rPr lang="en" sz="1200" b="1">
                <a:solidFill>
                  <a:srgbClr val="ABB2BF"/>
                </a:solidFill>
                <a:highlight>
                  <a:srgbClr val="282C34"/>
                </a:highlight>
                <a:latin typeface="Courier New"/>
                <a:ea typeface="Courier New"/>
                <a:cs typeface="Courier New"/>
                <a:sym typeface="Courier New"/>
              </a:rPr>
              <a:t>.</a:t>
            </a:r>
            <a:r>
              <a:rPr lang="en" sz="1200" b="1">
                <a:solidFill>
                  <a:srgbClr val="E06C75"/>
                </a:solidFill>
                <a:highlight>
                  <a:srgbClr val="282C34"/>
                </a:highlight>
                <a:latin typeface="Courier New"/>
                <a:ea typeface="Courier New"/>
                <a:cs typeface="Courier New"/>
                <a:sym typeface="Courier New"/>
              </a:rPr>
              <a:t>tv_nsec</a:t>
            </a:r>
            <a:r>
              <a:rPr lang="en" sz="1200" b="1">
                <a:solidFill>
                  <a:srgbClr val="ABB2BF"/>
                </a:solidFill>
                <a:highlight>
                  <a:srgbClr val="282C34"/>
                </a:highlight>
                <a:latin typeface="Courier New"/>
                <a:ea typeface="Courier New"/>
                <a:cs typeface="Courier New"/>
                <a:sym typeface="Courier New"/>
              </a:rPr>
              <a:t> </a:t>
            </a:r>
            <a:r>
              <a:rPr lang="en" sz="1200" b="1">
                <a:solidFill>
                  <a:srgbClr val="C678DD"/>
                </a:solidFill>
                <a:highlight>
                  <a:srgbClr val="282C34"/>
                </a:highlight>
                <a:latin typeface="Courier New"/>
                <a:ea typeface="Courier New"/>
                <a:cs typeface="Courier New"/>
                <a:sym typeface="Courier New"/>
              </a:rPr>
              <a:t>/</a:t>
            </a:r>
            <a:r>
              <a:rPr lang="en" sz="1200" b="1">
                <a:solidFill>
                  <a:srgbClr val="ABB2BF"/>
                </a:solidFill>
                <a:highlight>
                  <a:srgbClr val="282C34"/>
                </a:highlight>
                <a:latin typeface="Courier New"/>
                <a:ea typeface="Courier New"/>
                <a:cs typeface="Courier New"/>
                <a:sym typeface="Courier New"/>
              </a:rPr>
              <a:t> </a:t>
            </a:r>
            <a:r>
              <a:rPr lang="en" sz="1200" b="1">
                <a:solidFill>
                  <a:srgbClr val="D19A66"/>
                </a:solidFill>
                <a:highlight>
                  <a:srgbClr val="282C34"/>
                </a:highlight>
                <a:latin typeface="Courier New"/>
                <a:ea typeface="Courier New"/>
                <a:cs typeface="Courier New"/>
                <a:sym typeface="Courier New"/>
              </a:rPr>
              <a:t>1000000000.0</a:t>
            </a:r>
            <a:r>
              <a:rPr lang="en" sz="1200" b="1">
                <a:solidFill>
                  <a:srgbClr val="ABB2BF"/>
                </a:solidFill>
                <a:highlight>
                  <a:srgbClr val="282C34"/>
                </a:highlight>
                <a:latin typeface="Courier New"/>
                <a:ea typeface="Courier New"/>
                <a:cs typeface="Courier New"/>
                <a:sym typeface="Courier New"/>
              </a:rPr>
              <a:t>;</a:t>
            </a:r>
            <a:endParaRPr sz="1200" b="1">
              <a:solidFill>
                <a:srgbClr val="ABB2BF"/>
              </a:solidFill>
              <a:highlight>
                <a:srgbClr val="282C34"/>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solidFill>
                  <a:srgbClr val="ABB2BF"/>
                </a:solidFill>
                <a:highlight>
                  <a:srgbClr val="282C34"/>
                </a:highlight>
                <a:latin typeface="Courier New"/>
                <a:ea typeface="Courier New"/>
                <a:cs typeface="Courier New"/>
                <a:sym typeface="Courier New"/>
              </a:rPr>
              <a:t>  </a:t>
            </a:r>
            <a:endParaRPr sz="1200" b="1">
              <a:solidFill>
                <a:srgbClr val="ABB2BF"/>
              </a:solidFill>
              <a:highlight>
                <a:srgbClr val="282C34"/>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solidFill>
                  <a:srgbClr val="ABB2BF"/>
                </a:solidFill>
                <a:highlight>
                  <a:srgbClr val="282C34"/>
                </a:highlight>
                <a:latin typeface="Courier New"/>
                <a:ea typeface="Courier New"/>
                <a:cs typeface="Courier New"/>
                <a:sym typeface="Courier New"/>
              </a:rPr>
              <a:t>   </a:t>
            </a:r>
            <a:r>
              <a:rPr lang="en" sz="1200" b="1">
                <a:solidFill>
                  <a:srgbClr val="61AFEF"/>
                </a:solidFill>
                <a:highlight>
                  <a:srgbClr val="282C34"/>
                </a:highlight>
                <a:latin typeface="Courier New"/>
                <a:ea typeface="Courier New"/>
                <a:cs typeface="Courier New"/>
                <a:sym typeface="Courier New"/>
              </a:rPr>
              <a:t>printf</a:t>
            </a:r>
            <a:r>
              <a:rPr lang="en" sz="1200" b="1">
                <a:solidFill>
                  <a:srgbClr val="ABB2BF"/>
                </a:solidFill>
                <a:highlight>
                  <a:srgbClr val="282C34"/>
                </a:highlight>
                <a:latin typeface="Courier New"/>
                <a:ea typeface="Courier New"/>
                <a:cs typeface="Courier New"/>
                <a:sym typeface="Courier New"/>
              </a:rPr>
              <a:t>(</a:t>
            </a:r>
            <a:r>
              <a:rPr lang="en" sz="1200" b="1">
                <a:solidFill>
                  <a:srgbClr val="98C379"/>
                </a:solidFill>
                <a:highlight>
                  <a:srgbClr val="282C34"/>
                </a:highlight>
                <a:latin typeface="Courier New"/>
                <a:ea typeface="Courier New"/>
                <a:cs typeface="Courier New"/>
                <a:sym typeface="Courier New"/>
              </a:rPr>
              <a:t>"</a:t>
            </a:r>
            <a:r>
              <a:rPr lang="en" sz="1200" b="1">
                <a:solidFill>
                  <a:srgbClr val="D19A66"/>
                </a:solidFill>
                <a:highlight>
                  <a:srgbClr val="282C34"/>
                </a:highlight>
                <a:latin typeface="Courier New"/>
                <a:ea typeface="Courier New"/>
                <a:cs typeface="Courier New"/>
                <a:sym typeface="Courier New"/>
              </a:rPr>
              <a:t>%f</a:t>
            </a:r>
            <a:r>
              <a:rPr lang="en" sz="1200" b="1">
                <a:solidFill>
                  <a:srgbClr val="98C379"/>
                </a:solidFill>
                <a:highlight>
                  <a:srgbClr val="282C34"/>
                </a:highlight>
                <a:latin typeface="Courier New"/>
                <a:ea typeface="Courier New"/>
                <a:cs typeface="Courier New"/>
                <a:sym typeface="Courier New"/>
              </a:rPr>
              <a:t> second</a:t>
            </a:r>
            <a:r>
              <a:rPr lang="en" sz="1200" b="1">
                <a:solidFill>
                  <a:srgbClr val="56B6C2"/>
                </a:solidFill>
                <a:highlight>
                  <a:srgbClr val="282C34"/>
                </a:highlight>
                <a:latin typeface="Courier New"/>
                <a:ea typeface="Courier New"/>
                <a:cs typeface="Courier New"/>
                <a:sym typeface="Courier New"/>
              </a:rPr>
              <a:t>\n</a:t>
            </a:r>
            <a:r>
              <a:rPr lang="en" sz="1200" b="1">
                <a:solidFill>
                  <a:srgbClr val="98C379"/>
                </a:solidFill>
                <a:highlight>
                  <a:srgbClr val="282C34"/>
                </a:highlight>
                <a:latin typeface="Courier New"/>
                <a:ea typeface="Courier New"/>
                <a:cs typeface="Courier New"/>
                <a:sym typeface="Courier New"/>
              </a:rPr>
              <a:t>"</a:t>
            </a:r>
            <a:r>
              <a:rPr lang="en" sz="1200" b="1">
                <a:solidFill>
                  <a:srgbClr val="ABB2BF"/>
                </a:solidFill>
                <a:highlight>
                  <a:srgbClr val="282C34"/>
                </a:highlight>
                <a:latin typeface="Courier New"/>
                <a:ea typeface="Courier New"/>
                <a:cs typeface="Courier New"/>
                <a:sym typeface="Courier New"/>
              </a:rPr>
              <a:t>, </a:t>
            </a:r>
            <a:r>
              <a:rPr lang="en" sz="1200" b="1">
                <a:solidFill>
                  <a:srgbClr val="E06C75"/>
                </a:solidFill>
                <a:highlight>
                  <a:srgbClr val="282C34"/>
                </a:highlight>
                <a:latin typeface="Courier New"/>
                <a:ea typeface="Courier New"/>
                <a:cs typeface="Courier New"/>
                <a:sym typeface="Courier New"/>
              </a:rPr>
              <a:t>time_used</a:t>
            </a:r>
            <a:r>
              <a:rPr lang="en" sz="1200" b="1">
                <a:solidFill>
                  <a:srgbClr val="ABB2BF"/>
                </a:solidFill>
                <a:highlight>
                  <a:srgbClr val="282C34"/>
                </a:highlight>
                <a:latin typeface="Courier New"/>
                <a:ea typeface="Courier New"/>
                <a:cs typeface="Courier New"/>
                <a:sym typeface="Courier New"/>
              </a:rPr>
              <a:t>);</a:t>
            </a:r>
            <a:endParaRPr sz="1200" b="1">
              <a:solidFill>
                <a:srgbClr val="ABB2BF"/>
              </a:solidFill>
              <a:highlight>
                <a:srgbClr val="282C34"/>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solidFill>
                  <a:srgbClr val="ABB2BF"/>
                </a:solidFill>
                <a:highlight>
                  <a:srgbClr val="282C34"/>
                </a:highlight>
                <a:latin typeface="Courier New"/>
                <a:ea typeface="Courier New"/>
                <a:cs typeface="Courier New"/>
                <a:sym typeface="Courier New"/>
              </a:rPr>
              <a:t>}</a:t>
            </a:r>
            <a:endParaRPr sz="1200" b="1">
              <a:solidFill>
                <a:srgbClr val="ABB2BF"/>
              </a:solidFill>
              <a:highlight>
                <a:srgbClr val="282C34"/>
              </a:highlight>
              <a:latin typeface="Courier New"/>
              <a:ea typeface="Courier New"/>
              <a:cs typeface="Courier New"/>
              <a:sym typeface="Courier New"/>
            </a:endParaRPr>
          </a:p>
          <a:p>
            <a:pPr marL="0" lvl="0" indent="0" algn="l" rtl="0">
              <a:lnSpc>
                <a:spcPct val="100000"/>
              </a:lnSpc>
              <a:spcBef>
                <a:spcPts val="0"/>
              </a:spcBef>
              <a:spcAft>
                <a:spcPts val="0"/>
              </a:spcAft>
              <a:buNone/>
            </a:pPr>
            <a:endParaRPr sz="1200" b="1">
              <a:solidFill>
                <a:srgbClr val="C678DD"/>
              </a:solidFill>
              <a:highlight>
                <a:srgbClr val="282C34"/>
              </a:highlight>
              <a:latin typeface="Courier New"/>
              <a:ea typeface="Courier New"/>
              <a:cs typeface="Courier New"/>
              <a:sym typeface="Courier New"/>
            </a:endParaRPr>
          </a:p>
        </p:txBody>
      </p:sp>
      <p:sp>
        <p:nvSpPr>
          <p:cNvPr id="234" name="Google Shape;234;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Example: </a:t>
            </a:r>
            <a:r>
              <a:rPr lang="en" sz="2600">
                <a:latin typeface="Consolas"/>
                <a:ea typeface="Consolas"/>
                <a:cs typeface="Consolas"/>
                <a:sym typeface="Consolas"/>
              </a:rPr>
              <a:t>clock_gettime(CLOCK_MONOTONIC, ...)</a:t>
            </a:r>
            <a:endParaRPr sz="2600">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Available resources</a:t>
            </a:r>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1 login node (apollo31) (200%CPU max)</a:t>
            </a:r>
            <a:endParaRPr/>
          </a:p>
          <a:p>
            <a:pPr marL="457200" lvl="0" indent="-342900" algn="l" rtl="0">
              <a:spcBef>
                <a:spcPts val="0"/>
              </a:spcBef>
              <a:spcAft>
                <a:spcPts val="0"/>
              </a:spcAft>
              <a:buSzPts val="1800"/>
              <a:buChar char="●"/>
            </a:pPr>
            <a:r>
              <a:rPr lang="en"/>
              <a:t>19 compute nodes (1200% CPU max)</a:t>
            </a:r>
            <a:endParaRPr/>
          </a:p>
          <a:p>
            <a:pPr marL="914400" lvl="1" indent="-330200" algn="l" rtl="0">
              <a:spcBef>
                <a:spcPts val="0"/>
              </a:spcBef>
              <a:spcAft>
                <a:spcPts val="0"/>
              </a:spcAft>
              <a:buSzPts val="1600"/>
              <a:buChar char="○"/>
            </a:pPr>
            <a:r>
              <a:rPr lang="en" sz="1600"/>
              <a:t>Use </a:t>
            </a:r>
            <a:r>
              <a:rPr lang="en" sz="1600">
                <a:highlight>
                  <a:srgbClr val="CCCCCC"/>
                </a:highlight>
                <a:latin typeface="Consolas"/>
                <a:ea typeface="Consolas"/>
                <a:cs typeface="Consolas"/>
                <a:sym typeface="Consolas"/>
              </a:rPr>
              <a:t>squeue</a:t>
            </a:r>
            <a:r>
              <a:rPr lang="en" sz="1600"/>
              <a:t> to view Slurm queues</a:t>
            </a:r>
            <a:endParaRPr sz="1600"/>
          </a:p>
          <a:p>
            <a:pPr marL="457200" lvl="0" indent="-342900" algn="l" rtl="0">
              <a:spcBef>
                <a:spcPts val="0"/>
              </a:spcBef>
              <a:spcAft>
                <a:spcPts val="0"/>
              </a:spcAft>
              <a:buSzPts val="1800"/>
              <a:buChar char="●"/>
            </a:pPr>
            <a:r>
              <a:rPr lang="en"/>
              <a:t>Cluster monitor: </a:t>
            </a:r>
            <a:r>
              <a:rPr lang="en" u="sng">
                <a:solidFill>
                  <a:schemeClr val="hlink"/>
                </a:solidFill>
                <a:hlinkClick r:id="rId3"/>
              </a:rPr>
              <a:t>http://apollo.cs.nthu.edu.tw/monitor</a:t>
            </a:r>
            <a:endParaRPr/>
          </a:p>
          <a:p>
            <a:pPr marL="914400" lvl="1" indent="-323850" algn="l" rtl="0">
              <a:spcBef>
                <a:spcPts val="0"/>
              </a:spcBef>
              <a:spcAft>
                <a:spcPts val="0"/>
              </a:spcAft>
              <a:buSzPts val="1500"/>
              <a:buChar char="○"/>
            </a:pPr>
            <a:r>
              <a:rPr lang="en" sz="1500"/>
              <a:t>Monitor CPU &amp; memory usage of each node</a:t>
            </a:r>
            <a:endParaRPr sz="1500"/>
          </a:p>
          <a:p>
            <a:pPr marL="457200" lvl="0" indent="-342900" algn="l" rtl="0">
              <a:spcBef>
                <a:spcPts val="0"/>
              </a:spcBef>
              <a:spcAft>
                <a:spcPts val="0"/>
              </a:spcAft>
              <a:buSzPts val="1800"/>
              <a:buChar char="●"/>
            </a:pPr>
            <a:r>
              <a:rPr lang="en"/>
              <a:t>48GB disk space per user</a:t>
            </a:r>
            <a:endParaRPr/>
          </a:p>
          <a:p>
            <a:pPr marL="914400" lvl="1" indent="-330200" algn="l" rtl="0">
              <a:spcBef>
                <a:spcPts val="0"/>
              </a:spcBef>
              <a:spcAft>
                <a:spcPts val="0"/>
              </a:spcAft>
              <a:buSzPts val="1600"/>
              <a:buChar char="○"/>
            </a:pPr>
            <a:r>
              <a:rPr lang="en" sz="1600"/>
              <a:t>Use </a:t>
            </a:r>
            <a:r>
              <a:rPr lang="en" sz="1600">
                <a:highlight>
                  <a:srgbClr val="CCCCCC"/>
                </a:highlight>
                <a:latin typeface="Consolas"/>
                <a:ea typeface="Consolas"/>
                <a:cs typeface="Consolas"/>
                <a:sym typeface="Consolas"/>
              </a:rPr>
              <a:t>quota -s</a:t>
            </a:r>
            <a:r>
              <a:rPr lang="en" sz="1600"/>
              <a:t> to view your disk quota</a:t>
            </a:r>
            <a:endParaRPr sz="16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Wrong measurement method</a:t>
            </a:r>
            <a:endParaRPr/>
          </a:p>
        </p:txBody>
      </p:sp>
      <p:sp>
        <p:nvSpPr>
          <p:cNvPr id="240" name="Google Shape;240;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Char char="●"/>
            </a:pPr>
            <a:r>
              <a:rPr lang="en">
                <a:highlight>
                  <a:srgbClr val="CCCCCC"/>
                </a:highlight>
                <a:latin typeface="Consolas"/>
                <a:ea typeface="Consolas"/>
                <a:cs typeface="Consolas"/>
                <a:sym typeface="Consolas"/>
              </a:rPr>
              <a:t>time srun -n4 ./hello</a:t>
            </a:r>
            <a:r>
              <a:rPr lang="en"/>
              <a:t>: this time include queuing time </a:t>
            </a:r>
            <a:endParaRPr/>
          </a:p>
          <a:p>
            <a:pPr marL="457200" marR="0" lvl="0" indent="-342900" algn="l" rtl="0">
              <a:lnSpc>
                <a:spcPct val="115000"/>
              </a:lnSpc>
              <a:spcBef>
                <a:spcPts val="0"/>
              </a:spcBef>
              <a:spcAft>
                <a:spcPts val="0"/>
              </a:spcAft>
              <a:buSzPts val="1800"/>
              <a:buChar char="●"/>
            </a:pPr>
            <a:r>
              <a:rPr lang="en">
                <a:highlight>
                  <a:srgbClr val="CCCCCC"/>
                </a:highlight>
                <a:latin typeface="Consolas"/>
                <a:ea typeface="Consolas"/>
                <a:cs typeface="Consolas"/>
                <a:sym typeface="Consolas"/>
              </a:rPr>
              <a:t>time(NULL)</a:t>
            </a:r>
            <a:r>
              <a:rPr lang="en"/>
              <a:t>: the resolution is too low (1-second)</a:t>
            </a:r>
            <a:endParaRPr/>
          </a:p>
          <a:p>
            <a:pPr marL="457200" marR="0" lvl="0" indent="-342900" algn="l" rtl="0">
              <a:lnSpc>
                <a:spcPct val="115000"/>
              </a:lnSpc>
              <a:spcBef>
                <a:spcPts val="0"/>
              </a:spcBef>
              <a:spcAft>
                <a:spcPts val="0"/>
              </a:spcAft>
              <a:buSzPts val="1800"/>
              <a:buChar char="●"/>
            </a:pPr>
            <a:r>
              <a:rPr lang="en">
                <a:highlight>
                  <a:srgbClr val="CCCCCC"/>
                </a:highlight>
                <a:latin typeface="Consolas"/>
                <a:ea typeface="Consolas"/>
                <a:cs typeface="Consolas"/>
                <a:sym typeface="Consolas"/>
              </a:rPr>
              <a:t>clock()</a:t>
            </a:r>
            <a:r>
              <a:rPr lang="en"/>
              <a:t>: it will count 2x time when using two threads and will not include I/O time.</a:t>
            </a:r>
            <a:endParaRPr/>
          </a:p>
          <a:p>
            <a:pPr marL="457200" marR="0" lvl="0" indent="-342900" algn="l" rtl="0">
              <a:lnSpc>
                <a:spcPct val="115000"/>
              </a:lnSpc>
              <a:spcBef>
                <a:spcPts val="0"/>
              </a:spcBef>
              <a:spcAft>
                <a:spcPts val="0"/>
              </a:spcAft>
              <a:buSzPts val="1800"/>
              <a:buChar char="●"/>
            </a:pPr>
            <a:r>
              <a:rPr lang="en">
                <a:highlight>
                  <a:srgbClr val="CCCCCC"/>
                </a:highlight>
                <a:latin typeface="Consolas"/>
                <a:ea typeface="Consolas"/>
                <a:cs typeface="Consolas"/>
                <a:sym typeface="Consolas"/>
              </a:rPr>
              <a:t>clock_gettime(CLOCK_REALTIME, ...)</a:t>
            </a:r>
            <a:r>
              <a:rPr lang="en"/>
              <a:t>: it will be affected by NTP adjustments and DST changes.</a:t>
            </a:r>
            <a:endParaRPr/>
          </a:p>
          <a:p>
            <a:pPr marL="457200" marR="0" lvl="0" indent="-342900" algn="l" rtl="0">
              <a:lnSpc>
                <a:spcPct val="115000"/>
              </a:lnSpc>
              <a:spcBef>
                <a:spcPts val="0"/>
              </a:spcBef>
              <a:spcAft>
                <a:spcPts val="0"/>
              </a:spcAft>
              <a:buSzPts val="1800"/>
              <a:buChar char="●"/>
            </a:pPr>
            <a:r>
              <a:rPr lang="en">
                <a:highlight>
                  <a:srgbClr val="CCCCCC"/>
                </a:highlight>
                <a:latin typeface="Consolas"/>
                <a:ea typeface="Consolas"/>
                <a:cs typeface="Consolas"/>
                <a:sym typeface="Consolas"/>
              </a:rPr>
              <a:t>std::high_resolution_clock::now()</a:t>
            </a:r>
            <a:r>
              <a:rPr lang="en"/>
              <a:t>: it may be affected by NTP adjustments and DST changes.</a:t>
            </a:r>
            <a:endParaRPr/>
          </a:p>
          <a:p>
            <a:pPr marL="0" lvl="0" indent="0" algn="l" rtl="0">
              <a:spcBef>
                <a:spcPts val="0"/>
              </a:spcBef>
              <a:spcAft>
                <a:spcPts val="160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Lab 1 - Pixels in circle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Pixels in circle</a:t>
            </a:r>
            <a:endParaRPr/>
          </a:p>
        </p:txBody>
      </p:sp>
      <p:sp>
        <p:nvSpPr>
          <p:cNvPr id="251" name="Google Shape;251;p44"/>
          <p:cNvSpPr txBox="1">
            <a:spLocks noGrp="1"/>
          </p:cNvSpPr>
          <p:nvPr>
            <p:ph type="body" idx="1"/>
          </p:nvPr>
        </p:nvSpPr>
        <p:spPr>
          <a:xfrm>
            <a:off x="311700" y="1152475"/>
            <a:ext cx="5236500" cy="350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Suppose we want to draw a filled circle of radius r on a 2D monitor, how many pixels will be filled?</a:t>
            </a:r>
            <a:endParaRPr/>
          </a:p>
          <a:p>
            <a:pPr marL="0" lvl="0" indent="0" algn="l" rtl="0">
              <a:spcBef>
                <a:spcPts val="1600"/>
              </a:spcBef>
              <a:spcAft>
                <a:spcPts val="0"/>
              </a:spcAft>
              <a:buClr>
                <a:schemeClr val="dk1"/>
              </a:buClr>
              <a:buSzPts val="1100"/>
              <a:buFont typeface="Arial"/>
              <a:buNone/>
            </a:pPr>
            <a:r>
              <a:rPr lang="en"/>
              <a:t>We fill a pixel when any part of the circle overlaps with the pixel. We also assume that the circle center is at the boundary of 4 pixels.</a:t>
            </a:r>
            <a:endParaRPr/>
          </a:p>
          <a:p>
            <a:pPr marL="0" lvl="0" indent="0" algn="l" rtl="0">
              <a:spcBef>
                <a:spcPts val="1600"/>
              </a:spcBef>
              <a:spcAft>
                <a:spcPts val="1600"/>
              </a:spcAft>
              <a:buNone/>
            </a:pPr>
            <a:r>
              <a:rPr lang="en"/>
              <a:t>For example, 88 pixels are filled when r=5.</a:t>
            </a:r>
            <a:endParaRPr/>
          </a:p>
        </p:txBody>
      </p:sp>
      <p:pic>
        <p:nvPicPr>
          <p:cNvPr id="252" name="Google Shape;252;p44"/>
          <p:cNvPicPr preferRelativeResize="0"/>
          <p:nvPr/>
        </p:nvPicPr>
        <p:blipFill>
          <a:blip r:embed="rId3">
            <a:alphaModFix/>
          </a:blip>
          <a:stretch>
            <a:fillRect/>
          </a:stretch>
        </p:blipFill>
        <p:spPr>
          <a:xfrm>
            <a:off x="5827125" y="1198250"/>
            <a:ext cx="2670150" cy="267342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Pixels in circle</a:t>
            </a:r>
            <a:endParaRPr/>
          </a:p>
        </p:txBody>
      </p:sp>
      <p:sp>
        <p:nvSpPr>
          <p:cNvPr id="258" name="Google Shape;258;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Equation:</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0"/>
              </a:spcBef>
              <a:spcAft>
                <a:spcPts val="1600"/>
              </a:spcAft>
              <a:buNone/>
            </a:pPr>
            <a:r>
              <a:rPr lang="en"/>
              <a:t>Example: r = 5</a:t>
            </a:r>
            <a:endParaRPr/>
          </a:p>
        </p:txBody>
      </p:sp>
      <p:pic>
        <p:nvPicPr>
          <p:cNvPr id="259" name="Google Shape;259;p45"/>
          <p:cNvPicPr preferRelativeResize="0"/>
          <p:nvPr/>
        </p:nvPicPr>
        <p:blipFill rotWithShape="1">
          <a:blip r:embed="rId3">
            <a:alphaModFix/>
          </a:blip>
          <a:srcRect t="37749"/>
          <a:stretch/>
        </p:blipFill>
        <p:spPr>
          <a:xfrm>
            <a:off x="460700" y="2954775"/>
            <a:ext cx="8222601" cy="1194350"/>
          </a:xfrm>
          <a:prstGeom prst="rect">
            <a:avLst/>
          </a:prstGeom>
          <a:noFill/>
          <a:ln>
            <a:noFill/>
          </a:ln>
        </p:spPr>
      </p:pic>
      <p:pic>
        <p:nvPicPr>
          <p:cNvPr id="260" name="Google Shape;260;p45"/>
          <p:cNvPicPr preferRelativeResize="0"/>
          <p:nvPr/>
        </p:nvPicPr>
        <p:blipFill rotWithShape="1">
          <a:blip r:embed="rId3">
            <a:alphaModFix/>
          </a:blip>
          <a:srcRect r="60745" b="61271"/>
          <a:stretch/>
        </p:blipFill>
        <p:spPr>
          <a:xfrm>
            <a:off x="460700" y="1614725"/>
            <a:ext cx="3227676" cy="743050"/>
          </a:xfrm>
          <a:prstGeom prst="rect">
            <a:avLst/>
          </a:prstGeom>
          <a:noFill/>
          <a:ln>
            <a:noFill/>
          </a:ln>
        </p:spPr>
      </p:pic>
      <p:pic>
        <p:nvPicPr>
          <p:cNvPr id="261" name="Google Shape;261;p45"/>
          <p:cNvPicPr preferRelativeResize="0"/>
          <p:nvPr/>
        </p:nvPicPr>
        <p:blipFill>
          <a:blip r:embed="rId4">
            <a:alphaModFix/>
          </a:blip>
          <a:stretch>
            <a:fillRect/>
          </a:stretch>
        </p:blipFill>
        <p:spPr>
          <a:xfrm>
            <a:off x="6432975" y="445025"/>
            <a:ext cx="2250331" cy="21999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Lab Spec</a:t>
            </a:r>
            <a:endParaRPr/>
          </a:p>
        </p:txBody>
      </p:sp>
      <p:sp>
        <p:nvSpPr>
          <p:cNvPr id="267" name="Google Shape;267;p46"/>
          <p:cNvSpPr txBox="1">
            <a:spLocks noGrp="1"/>
          </p:cNvSpPr>
          <p:nvPr>
            <p:ph type="body" idx="1"/>
          </p:nvPr>
        </p:nvSpPr>
        <p:spPr>
          <a:xfrm>
            <a:off x="311700" y="1152475"/>
            <a:ext cx="8520600" cy="3696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Parallelize the calculation using MPI.</a:t>
            </a:r>
            <a:endParaRPr/>
          </a:p>
          <a:p>
            <a:pPr marL="457200" lvl="0" indent="-342900" algn="l" rtl="0">
              <a:spcBef>
                <a:spcPts val="0"/>
              </a:spcBef>
              <a:spcAft>
                <a:spcPts val="0"/>
              </a:spcAft>
              <a:buSzPts val="1800"/>
              <a:buChar char="●"/>
            </a:pPr>
            <a:r>
              <a:rPr lang="en"/>
              <a:t>Program input format: </a:t>
            </a:r>
            <a:r>
              <a:rPr lang="en">
                <a:highlight>
                  <a:srgbClr val="CCCCCC"/>
                </a:highlight>
                <a:latin typeface="Consolas"/>
                <a:ea typeface="Consolas"/>
                <a:cs typeface="Consolas"/>
                <a:sym typeface="Consolas"/>
              </a:rPr>
              <a:t>srun -Nnode -nproc ./lab1 r k</a:t>
            </a:r>
            <a:endParaRPr>
              <a:highlight>
                <a:srgbClr val="CCCCCC"/>
              </a:highlight>
              <a:latin typeface="Consolas"/>
              <a:ea typeface="Consolas"/>
              <a:cs typeface="Consolas"/>
              <a:sym typeface="Consolas"/>
            </a:endParaRPr>
          </a:p>
          <a:p>
            <a:pPr marL="914400" lvl="1" indent="-317500" algn="l" rtl="0">
              <a:spcBef>
                <a:spcPts val="0"/>
              </a:spcBef>
              <a:spcAft>
                <a:spcPts val="0"/>
              </a:spcAft>
              <a:buSzPts val="1400"/>
              <a:buChar char="○"/>
            </a:pPr>
            <a:r>
              <a:rPr lang="en" sz="1800"/>
              <a:t>node: number of nodes</a:t>
            </a:r>
            <a:endParaRPr sz="1800"/>
          </a:p>
          <a:p>
            <a:pPr marL="914400" lvl="1" indent="-317500" algn="l" rtl="0">
              <a:spcBef>
                <a:spcPts val="0"/>
              </a:spcBef>
              <a:spcAft>
                <a:spcPts val="0"/>
              </a:spcAft>
              <a:buSzPts val="1400"/>
              <a:buChar char="○"/>
            </a:pPr>
            <a:r>
              <a:rPr lang="en" sz="1800"/>
              <a:t>proc: number of MPI processes</a:t>
            </a:r>
            <a:endParaRPr sz="1800"/>
          </a:p>
          <a:p>
            <a:pPr marL="914400" lvl="1" indent="-317500" algn="l" rtl="0">
              <a:spcBef>
                <a:spcPts val="0"/>
              </a:spcBef>
              <a:spcAft>
                <a:spcPts val="0"/>
              </a:spcAft>
              <a:buSzPts val="1400"/>
              <a:buChar char="○"/>
            </a:pPr>
            <a:r>
              <a:rPr lang="en" sz="1800"/>
              <a:t>r: the radius of circle, integer</a:t>
            </a:r>
            <a:endParaRPr sz="1800"/>
          </a:p>
          <a:p>
            <a:pPr marL="914400" lvl="1" indent="-317500" algn="l" rtl="0">
              <a:spcBef>
                <a:spcPts val="0"/>
              </a:spcBef>
              <a:spcAft>
                <a:spcPts val="0"/>
              </a:spcAft>
              <a:buSzPts val="1400"/>
              <a:buChar char="○"/>
            </a:pPr>
            <a:r>
              <a:rPr lang="en" sz="1800"/>
              <a:t>k: integer</a:t>
            </a:r>
            <a:endParaRPr sz="1800"/>
          </a:p>
          <a:p>
            <a:pPr marL="457200" marR="0" lvl="0" indent="-342900" algn="l" rtl="0">
              <a:lnSpc>
                <a:spcPct val="115000"/>
              </a:lnSpc>
              <a:spcBef>
                <a:spcPts val="0"/>
              </a:spcBef>
              <a:spcAft>
                <a:spcPts val="0"/>
              </a:spcAft>
              <a:buSzPts val="1800"/>
              <a:buChar char="●"/>
            </a:pPr>
            <a:r>
              <a:rPr lang="en"/>
              <a:t>Program output: </a:t>
            </a:r>
            <a:r>
              <a:rPr lang="en">
                <a:highlight>
                  <a:srgbClr val="CCCCCC"/>
                </a:highlight>
                <a:latin typeface="Consolas"/>
                <a:ea typeface="Consolas"/>
                <a:cs typeface="Consolas"/>
                <a:sym typeface="Consolas"/>
              </a:rPr>
              <a:t>pixels % k</a:t>
            </a:r>
            <a:r>
              <a:rPr lang="en"/>
              <a:t> (Since the output pixels may be very large, we output the remainder instead.)</a:t>
            </a:r>
            <a:endParaRPr/>
          </a:p>
          <a:p>
            <a:pPr marL="457200" lvl="0" indent="-342900" algn="l" rtl="0">
              <a:spcBef>
                <a:spcPts val="0"/>
              </a:spcBef>
              <a:spcAft>
                <a:spcPts val="0"/>
              </a:spcAft>
              <a:buSzPts val="1800"/>
              <a:buChar char="●"/>
            </a:pPr>
            <a:r>
              <a:rPr lang="en">
                <a:solidFill>
                  <a:schemeClr val="dk1"/>
                </a:solidFill>
              </a:rPr>
              <a:t>Your program should be at least (n/2) times faster than the sequential version when running with n processes. For example, when running with 12 processes, your execution time should not exceed 1/6 of the sequential code.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7"/>
          <p:cNvSpPr txBox="1">
            <a:spLocks noGrp="1"/>
          </p:cNvSpPr>
          <p:nvPr>
            <p:ph type="title"/>
          </p:nvPr>
        </p:nvSpPr>
        <p:spPr>
          <a:xfrm>
            <a:off x="311700" y="151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Lab Spec</a:t>
            </a:r>
            <a:endParaRPr/>
          </a:p>
        </p:txBody>
      </p:sp>
      <p:sp>
        <p:nvSpPr>
          <p:cNvPr id="273" name="Google Shape;273;p47"/>
          <p:cNvSpPr txBox="1">
            <a:spLocks noGrp="1"/>
          </p:cNvSpPr>
          <p:nvPr>
            <p:ph type="body" idx="1"/>
          </p:nvPr>
        </p:nvSpPr>
        <p:spPr>
          <a:xfrm>
            <a:off x="163050" y="724075"/>
            <a:ext cx="8817900" cy="38955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Char char="●"/>
            </a:pPr>
            <a:r>
              <a:rPr lang="en"/>
              <a:t>The sequential code </a:t>
            </a:r>
            <a:r>
              <a:rPr lang="en">
                <a:highlight>
                  <a:srgbClr val="CCCCCC"/>
                </a:highlight>
                <a:latin typeface="Consolas"/>
                <a:ea typeface="Consolas"/>
                <a:cs typeface="Consolas"/>
                <a:sym typeface="Consolas"/>
              </a:rPr>
              <a:t>lab1.cc</a:t>
            </a:r>
            <a:r>
              <a:rPr lang="en"/>
              <a:t> and a build file </a:t>
            </a:r>
            <a:r>
              <a:rPr lang="en">
                <a:highlight>
                  <a:srgbClr val="CCCCCC"/>
                </a:highlight>
                <a:latin typeface="Consolas"/>
                <a:ea typeface="Consolas"/>
                <a:cs typeface="Consolas"/>
                <a:sym typeface="Consolas"/>
              </a:rPr>
              <a:t>Makefile</a:t>
            </a:r>
            <a:r>
              <a:rPr lang="en"/>
              <a:t> can be found at </a:t>
            </a:r>
            <a:r>
              <a:rPr lang="en">
                <a:highlight>
                  <a:srgbClr val="CCCCCC"/>
                </a:highlight>
                <a:latin typeface="Consolas"/>
                <a:ea typeface="Consolas"/>
                <a:cs typeface="Consolas"/>
                <a:sym typeface="Consolas"/>
              </a:rPr>
              <a:t>/home/pp24/share/lab1/sample</a:t>
            </a:r>
            <a:r>
              <a:rPr lang="en"/>
              <a:t>, copy these files to your home directory.</a:t>
            </a:r>
            <a:endParaRPr/>
          </a:p>
          <a:p>
            <a:pPr marL="457200" marR="0" lvl="0" indent="-342900" algn="l" rtl="0">
              <a:lnSpc>
                <a:spcPct val="115000"/>
              </a:lnSpc>
              <a:spcBef>
                <a:spcPts val="0"/>
              </a:spcBef>
              <a:spcAft>
                <a:spcPts val="0"/>
              </a:spcAft>
              <a:buSzPts val="1800"/>
              <a:buChar char="●"/>
            </a:pPr>
            <a:r>
              <a:rPr lang="en"/>
              <a:t>All of the test cases can be found in </a:t>
            </a:r>
            <a:r>
              <a:rPr lang="en">
                <a:solidFill>
                  <a:schemeClr val="dk1"/>
                </a:solidFill>
                <a:highlight>
                  <a:srgbClr val="CCCCCC"/>
                </a:highlight>
                <a:latin typeface="Consolas"/>
                <a:ea typeface="Consolas"/>
                <a:cs typeface="Consolas"/>
                <a:sym typeface="Consolas"/>
              </a:rPr>
              <a:t>/home/pp24/share/lab1/testcases</a:t>
            </a:r>
            <a:endParaRPr/>
          </a:p>
          <a:p>
            <a:pPr marL="457200" marR="0" lvl="0" indent="-342900" algn="l" rtl="0">
              <a:lnSpc>
                <a:spcPct val="115000"/>
              </a:lnSpc>
              <a:spcBef>
                <a:spcPts val="0"/>
              </a:spcBef>
              <a:spcAft>
                <a:spcPts val="0"/>
              </a:spcAft>
              <a:buSzPts val="1800"/>
              <a:buChar char="●"/>
            </a:pPr>
            <a:r>
              <a:rPr lang="en">
                <a:solidFill>
                  <a:schemeClr val="dk1"/>
                </a:solidFill>
              </a:rPr>
              <a:t>Within</a:t>
            </a:r>
            <a:r>
              <a:rPr lang="en"/>
              <a:t> the same directory of </a:t>
            </a:r>
            <a:r>
              <a:rPr lang="en">
                <a:highlight>
                  <a:srgbClr val="CCCCCC"/>
                </a:highlight>
                <a:latin typeface="Consolas"/>
                <a:ea typeface="Consolas"/>
                <a:cs typeface="Consolas"/>
                <a:sym typeface="Consolas"/>
              </a:rPr>
              <a:t>lab1.cc</a:t>
            </a:r>
            <a:r>
              <a:rPr lang="en"/>
              <a:t> and </a:t>
            </a:r>
            <a:r>
              <a:rPr lang="en">
                <a:highlight>
                  <a:srgbClr val="CCCCCC"/>
                </a:highlight>
                <a:latin typeface="Consolas"/>
                <a:ea typeface="Consolas"/>
                <a:cs typeface="Consolas"/>
                <a:sym typeface="Consolas"/>
              </a:rPr>
              <a:t>Makefile</a:t>
            </a:r>
            <a:r>
              <a:rPr lang="en"/>
              <a:t>, run </a:t>
            </a:r>
            <a:r>
              <a:rPr lang="en">
                <a:highlight>
                  <a:srgbClr val="CCCCCC"/>
                </a:highlight>
                <a:latin typeface="Consolas"/>
                <a:ea typeface="Consolas"/>
                <a:cs typeface="Consolas"/>
                <a:sym typeface="Consolas"/>
              </a:rPr>
              <a:t>lab1-judge</a:t>
            </a:r>
            <a:r>
              <a:rPr lang="en"/>
              <a:t> to check.</a:t>
            </a:r>
            <a:endParaRPr/>
          </a:p>
          <a:p>
            <a:pPr marL="457200" marR="0" lvl="0" indent="-342900" algn="l" rtl="0">
              <a:lnSpc>
                <a:spcPct val="115000"/>
              </a:lnSpc>
              <a:spcBef>
                <a:spcPts val="0"/>
              </a:spcBef>
              <a:spcAft>
                <a:spcPts val="0"/>
              </a:spcAft>
              <a:buSzPts val="1800"/>
              <a:buChar char="●"/>
            </a:pPr>
            <a:r>
              <a:rPr lang="en" u="sng">
                <a:solidFill>
                  <a:schemeClr val="hlink"/>
                </a:solidFill>
                <a:hlinkClick r:id="rId3"/>
              </a:rPr>
              <a:t>Scoreboard</a:t>
            </a:r>
            <a:endParaRPr/>
          </a:p>
          <a:p>
            <a:pPr marL="457200" marR="0" lvl="0" indent="-342900" algn="l" rtl="0">
              <a:lnSpc>
                <a:spcPct val="115000"/>
              </a:lnSpc>
              <a:spcBef>
                <a:spcPts val="0"/>
              </a:spcBef>
              <a:spcAft>
                <a:spcPts val="0"/>
              </a:spcAft>
              <a:buSzPts val="1800"/>
              <a:buChar char="●"/>
            </a:pPr>
            <a:r>
              <a:rPr lang="en"/>
              <a:t>Submit your code to eeclass:</a:t>
            </a:r>
            <a:endParaRPr/>
          </a:p>
          <a:p>
            <a:pPr marL="914400" marR="0" lvl="1" indent="-317500" algn="l" rtl="0">
              <a:lnSpc>
                <a:spcPct val="115000"/>
              </a:lnSpc>
              <a:spcBef>
                <a:spcPts val="0"/>
              </a:spcBef>
              <a:spcAft>
                <a:spcPts val="0"/>
              </a:spcAft>
              <a:buSzPts val="1400"/>
              <a:buChar char="○"/>
            </a:pPr>
            <a:r>
              <a:rPr lang="en"/>
              <a:t>lab1.cc</a:t>
            </a:r>
            <a:endParaRPr/>
          </a:p>
          <a:p>
            <a:pPr marL="914400" marR="0" lvl="1" indent="-317500" algn="l" rtl="0">
              <a:lnSpc>
                <a:spcPct val="115000"/>
              </a:lnSpc>
              <a:spcBef>
                <a:spcPts val="0"/>
              </a:spcBef>
              <a:spcAft>
                <a:spcPts val="0"/>
              </a:spcAft>
              <a:buSzPts val="1400"/>
              <a:buChar char="○"/>
            </a:pPr>
            <a:r>
              <a:rPr lang="en"/>
              <a:t>Makefile (optional, if you change any compile flags)</a:t>
            </a:r>
            <a:endParaRPr/>
          </a:p>
          <a:p>
            <a:pPr marL="914400" marR="0" lvl="1" indent="-317500" algn="l" rtl="0">
              <a:lnSpc>
                <a:spcPct val="115000"/>
              </a:lnSpc>
              <a:spcBef>
                <a:spcPts val="0"/>
              </a:spcBef>
              <a:spcAft>
                <a:spcPts val="0"/>
              </a:spcAft>
              <a:buSzPts val="1400"/>
              <a:buChar char="○"/>
            </a:pPr>
            <a:r>
              <a:rPr lang="en"/>
              <a:t>module.list (optional)</a:t>
            </a:r>
            <a:endParaRPr/>
          </a:p>
          <a:p>
            <a:pPr marL="1371600" lvl="2" indent="-317500" algn="l" rtl="0">
              <a:spcBef>
                <a:spcPts val="0"/>
              </a:spcBef>
              <a:spcAft>
                <a:spcPts val="0"/>
              </a:spcAft>
              <a:buSzPts val="1400"/>
              <a:buChar char="■"/>
            </a:pPr>
            <a:r>
              <a:rPr lang="en"/>
              <a:t>By default, will use GCC &amp; Intel MPI to judge your code</a:t>
            </a:r>
            <a:endParaRPr/>
          </a:p>
          <a:p>
            <a:pPr marL="1371600" marR="0" lvl="2" indent="-317500" algn="l" rtl="0">
              <a:lnSpc>
                <a:spcPct val="115000"/>
              </a:lnSpc>
              <a:spcBef>
                <a:spcPts val="0"/>
              </a:spcBef>
              <a:spcAft>
                <a:spcPts val="0"/>
              </a:spcAft>
              <a:buSzPts val="1400"/>
              <a:buChar char="■"/>
            </a:pPr>
            <a:r>
              <a:rPr lang="en"/>
              <a:t>If you are using other modules (such as openmpi),</a:t>
            </a:r>
            <a:br>
              <a:rPr lang="en"/>
            </a:br>
            <a:r>
              <a:rPr lang="en"/>
              <a:t>run </a:t>
            </a:r>
            <a:r>
              <a:rPr lang="en">
                <a:solidFill>
                  <a:schemeClr val="dk1"/>
                </a:solidFill>
                <a:highlight>
                  <a:srgbClr val="CCCCCC"/>
                </a:highlight>
                <a:latin typeface="Consolas"/>
                <a:ea typeface="Consolas"/>
                <a:cs typeface="Consolas"/>
                <a:sym typeface="Consolas"/>
              </a:rPr>
              <a:t>module save ./module.list</a:t>
            </a:r>
            <a:r>
              <a:rPr lang="en">
                <a:solidFill>
                  <a:schemeClr val="dk1"/>
                </a:solidFill>
              </a:rPr>
              <a:t> to generate it</a:t>
            </a:r>
            <a:endParaRPr sz="1000"/>
          </a:p>
          <a:p>
            <a:pPr marL="457200" marR="0" lvl="0" indent="-342900" algn="l" rtl="0">
              <a:lnSpc>
                <a:spcPct val="115000"/>
              </a:lnSpc>
              <a:spcBef>
                <a:spcPts val="0"/>
              </a:spcBef>
              <a:spcAft>
                <a:spcPts val="0"/>
              </a:spcAft>
              <a:buSzPts val="1800"/>
              <a:buChar char="●"/>
            </a:pPr>
            <a:r>
              <a:rPr lang="en"/>
              <a:t>Due: 9/19 (Thu.) 23:59 (1 week)</a:t>
            </a:r>
            <a:endParaRPr/>
          </a:p>
          <a:p>
            <a:pPr marL="457200" marR="0" lvl="0" indent="-342900" algn="l" rtl="0">
              <a:lnSpc>
                <a:spcPct val="115000"/>
              </a:lnSpc>
              <a:spcBef>
                <a:spcPts val="0"/>
              </a:spcBef>
              <a:spcAft>
                <a:spcPts val="0"/>
              </a:spcAft>
              <a:buSzPts val="1800"/>
              <a:buChar char="●"/>
            </a:pPr>
            <a:r>
              <a:rPr lang="en"/>
              <a:t>Full score for AC of all 12 test cases; </a:t>
            </a:r>
            <a:br>
              <a:rPr lang="en"/>
            </a:br>
            <a:r>
              <a:rPr lang="en"/>
              <a:t>otherwise, zero.</a:t>
            </a:r>
            <a:endParaRPr/>
          </a:p>
        </p:txBody>
      </p:sp>
      <p:pic>
        <p:nvPicPr>
          <p:cNvPr id="274" name="Google Shape;274;p47"/>
          <p:cNvPicPr preferRelativeResize="0"/>
          <p:nvPr/>
        </p:nvPicPr>
        <p:blipFill rotWithShape="1">
          <a:blip r:embed="rId4">
            <a:alphaModFix/>
          </a:blip>
          <a:srcRect r="40758"/>
          <a:stretch/>
        </p:blipFill>
        <p:spPr>
          <a:xfrm>
            <a:off x="6171550" y="2159800"/>
            <a:ext cx="2809398" cy="293037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HW1: Odd-Even Sort</a:t>
            </a:r>
            <a:endParaRPr/>
          </a:p>
        </p:txBody>
      </p:sp>
      <p:sp>
        <p:nvSpPr>
          <p:cNvPr id="280" name="Google Shape;280;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u="sng">
                <a:solidFill>
                  <a:schemeClr val="hlink"/>
                </a:solidFill>
                <a:hlinkClick r:id="rId3"/>
              </a:rPr>
              <a:t>Spec</a:t>
            </a:r>
            <a:br>
              <a:rPr lang="en"/>
            </a:br>
            <a:endParaRPr/>
          </a:p>
          <a:p>
            <a:pPr marL="457200" lvl="0" indent="-342900" algn="l" rtl="0">
              <a:spcBef>
                <a:spcPts val="0"/>
              </a:spcBef>
              <a:spcAft>
                <a:spcPts val="0"/>
              </a:spcAft>
              <a:buSzPts val="1800"/>
              <a:buChar char="●"/>
            </a:pPr>
            <a:r>
              <a:rPr lang="en"/>
              <a:t>Due: 11/3 23:59</a:t>
            </a:r>
            <a:br>
              <a:rPr lang="en"/>
            </a:br>
            <a:endParaRPr/>
          </a:p>
        </p:txBody>
      </p:sp>
      <p:pic>
        <p:nvPicPr>
          <p:cNvPr id="281" name="Google Shape;281;p48"/>
          <p:cNvPicPr preferRelativeResize="0"/>
          <p:nvPr/>
        </p:nvPicPr>
        <p:blipFill>
          <a:blip r:embed="rId4">
            <a:alphaModFix/>
          </a:blip>
          <a:stretch>
            <a:fillRect/>
          </a:stretch>
        </p:blipFill>
        <p:spPr>
          <a:xfrm>
            <a:off x="6738050" y="1304325"/>
            <a:ext cx="1378550" cy="33314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Lab on 9/26 (2 weeks later)</a:t>
            </a:r>
            <a:endParaRPr/>
          </a:p>
        </p:txBody>
      </p:sp>
      <p:sp>
        <p:nvSpPr>
          <p:cNvPr id="287" name="Google Shape;287;p4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Lab2 &amp; HW2 release</a:t>
            </a:r>
            <a:endParaRPr sz="2000"/>
          </a:p>
          <a:p>
            <a:pPr marL="914400" lvl="1" indent="-355600" algn="l" rtl="0">
              <a:spcBef>
                <a:spcPts val="0"/>
              </a:spcBef>
              <a:spcAft>
                <a:spcPts val="0"/>
              </a:spcAft>
              <a:buSzPts val="2000"/>
              <a:buChar char="○"/>
            </a:pPr>
            <a:r>
              <a:rPr lang="en" sz="2000"/>
              <a:t>HW2: Same deadline on 11/3, on another CPU platform (maybe)</a:t>
            </a:r>
            <a:br>
              <a:rPr lang="en" sz="2000"/>
            </a:br>
            <a:endParaRPr sz="2000"/>
          </a:p>
          <a:p>
            <a:pPr marL="457200" lvl="0" indent="-355600" algn="l" rtl="0">
              <a:spcBef>
                <a:spcPts val="0"/>
              </a:spcBef>
              <a:spcAft>
                <a:spcPts val="0"/>
              </a:spcAft>
              <a:buSzPts val="2000"/>
              <a:buChar char="●"/>
            </a:pPr>
            <a:r>
              <a:rPr lang="en" sz="2000"/>
              <a:t>Profiling tools</a:t>
            </a:r>
            <a:endParaRPr sz="2000"/>
          </a:p>
          <a:p>
            <a:pPr marL="914400" lvl="1" indent="-355600" algn="l" rtl="0">
              <a:spcBef>
                <a:spcPts val="0"/>
              </a:spcBef>
              <a:spcAft>
                <a:spcPts val="0"/>
              </a:spcAft>
              <a:buSzPts val="2000"/>
              <a:buChar char="○"/>
            </a:pPr>
            <a:r>
              <a:rPr lang="en" sz="2000"/>
              <a:t>Learn how to collect metrics from your application, to help identify bottlenecks and optimize the performance.</a:t>
            </a:r>
            <a:endParaRPr sz="2000"/>
          </a:p>
          <a:p>
            <a:pPr marL="1371600" lvl="2" indent="-355600" algn="l" rtl="0">
              <a:spcBef>
                <a:spcPts val="0"/>
              </a:spcBef>
              <a:spcAft>
                <a:spcPts val="0"/>
              </a:spcAft>
              <a:buSzPts val="2000"/>
              <a:buChar char="■"/>
            </a:pPr>
            <a:r>
              <a:rPr lang="en" sz="2000"/>
              <a:t>It’s important to give ideas on how you interpret the profiling results, and how you improve your code based on the findings in your homework report.</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Login to the Apollo Cluster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Login to Apollo</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Address: apollo.cs.nthu.edu.tw</a:t>
            </a:r>
            <a:endParaRPr/>
          </a:p>
          <a:p>
            <a:pPr marL="457200" lvl="0" indent="-342900" algn="l" rtl="0">
              <a:spcBef>
                <a:spcPts val="0"/>
              </a:spcBef>
              <a:spcAft>
                <a:spcPts val="0"/>
              </a:spcAft>
              <a:buSzPts val="1800"/>
              <a:buChar char="●"/>
            </a:pPr>
            <a:r>
              <a:rPr lang="en"/>
              <a:t>Username: check email</a:t>
            </a:r>
            <a:endParaRPr/>
          </a:p>
          <a:p>
            <a:pPr marL="457200" lvl="0" indent="-342900" algn="l" rtl="0">
              <a:spcBef>
                <a:spcPts val="0"/>
              </a:spcBef>
              <a:spcAft>
                <a:spcPts val="0"/>
              </a:spcAft>
              <a:buSzPts val="1800"/>
              <a:buChar char="●"/>
            </a:pPr>
            <a:r>
              <a:rPr lang="en"/>
              <a:t>Password: check email</a:t>
            </a:r>
            <a:endParaRPr/>
          </a:p>
          <a:p>
            <a:pPr marL="457200" lvl="0" indent="-342900" algn="l" rtl="0">
              <a:spcBef>
                <a:spcPts val="0"/>
              </a:spcBef>
              <a:spcAft>
                <a:spcPts val="0"/>
              </a:spcAft>
              <a:buClr>
                <a:srgbClr val="FF0000"/>
              </a:buClr>
              <a:buSzPts val="1800"/>
              <a:buChar char="●"/>
            </a:pPr>
            <a:r>
              <a:rPr lang="en">
                <a:solidFill>
                  <a:srgbClr val="FF0000"/>
                </a:solidFill>
              </a:rPr>
              <a:t>MINING IS PROHIBITED. Also, do not attack the server.</a:t>
            </a:r>
            <a:endParaRPr>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SSH - Linux and Mac</a:t>
            </a:r>
            <a:endParaRPr/>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Open terminal</a:t>
            </a:r>
            <a:endParaRPr/>
          </a:p>
          <a:p>
            <a:pPr marL="457200" lvl="0" indent="-342900" algn="l" rtl="0">
              <a:spcBef>
                <a:spcPts val="0"/>
              </a:spcBef>
              <a:spcAft>
                <a:spcPts val="0"/>
              </a:spcAft>
              <a:buSzPts val="1800"/>
              <a:buFont typeface="Consolas"/>
              <a:buChar char="●"/>
            </a:pPr>
            <a:r>
              <a:rPr lang="en">
                <a:highlight>
                  <a:srgbClr val="CCCCCC"/>
                </a:highlight>
                <a:latin typeface="Consolas"/>
                <a:ea typeface="Consolas"/>
                <a:cs typeface="Consolas"/>
                <a:sym typeface="Consolas"/>
              </a:rPr>
              <a:t>ssh pp24sXX@apollo.cs.nthu.edu.tw</a:t>
            </a:r>
            <a:endParaRPr>
              <a:highlight>
                <a:srgbClr val="CCCCCC"/>
              </a:highlight>
              <a:latin typeface="Consolas"/>
              <a:ea typeface="Consolas"/>
              <a:cs typeface="Consolas"/>
              <a:sym typeface="Consolas"/>
            </a:endParaRPr>
          </a:p>
          <a:p>
            <a:pPr marL="457200" lvl="0" indent="-342900" algn="l" rtl="0">
              <a:spcBef>
                <a:spcPts val="0"/>
              </a:spcBef>
              <a:spcAft>
                <a:spcPts val="0"/>
              </a:spcAft>
              <a:buSzPts val="1800"/>
              <a:buChar char="●"/>
            </a:pPr>
            <a:r>
              <a:rPr lang="en"/>
              <a:t>Enter password</a:t>
            </a:r>
            <a:endParaRPr/>
          </a:p>
          <a:p>
            <a:pPr marL="457200" lvl="0" indent="-342900" algn="l" rtl="0">
              <a:spcBef>
                <a:spcPts val="0"/>
              </a:spcBef>
              <a:spcAft>
                <a:spcPts val="0"/>
              </a:spcAft>
              <a:buSzPts val="1800"/>
              <a:buChar char="●"/>
            </a:pPr>
            <a:r>
              <a:rPr lang="en"/>
              <a:t>You'll be asked to change your password on the first login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SSH - Windows</a:t>
            </a:r>
            <a:endParaRPr/>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Tools</a:t>
            </a:r>
            <a:endParaRPr/>
          </a:p>
          <a:p>
            <a:pPr marL="914400" lvl="1" indent="-317500" algn="l" rtl="0">
              <a:spcBef>
                <a:spcPts val="0"/>
              </a:spcBef>
              <a:spcAft>
                <a:spcPts val="0"/>
              </a:spcAft>
              <a:buSzPts val="1400"/>
              <a:buChar char="○"/>
            </a:pPr>
            <a:r>
              <a:rPr lang="en" u="sng">
                <a:solidFill>
                  <a:schemeClr val="hlink"/>
                </a:solidFill>
                <a:hlinkClick r:id="rId3"/>
              </a:rPr>
              <a:t>MobaXterm</a:t>
            </a:r>
            <a:endParaRPr/>
          </a:p>
          <a:p>
            <a:pPr marL="914400" lvl="1" indent="-317500" algn="l" rtl="0">
              <a:spcBef>
                <a:spcPts val="0"/>
              </a:spcBef>
              <a:spcAft>
                <a:spcPts val="0"/>
              </a:spcAft>
              <a:buSzPts val="1400"/>
              <a:buChar char="○"/>
            </a:pPr>
            <a:r>
              <a:rPr lang="en" u="sng">
                <a:solidFill>
                  <a:schemeClr val="hlink"/>
                </a:solidFill>
                <a:hlinkClick r:id="rId4"/>
              </a:rPr>
              <a:t>Putty</a:t>
            </a:r>
            <a:endParaRPr/>
          </a:p>
          <a:p>
            <a:pPr marL="914400" lvl="1" indent="-317500" algn="l" rtl="0">
              <a:spcBef>
                <a:spcPts val="0"/>
              </a:spcBef>
              <a:spcAft>
                <a:spcPts val="0"/>
              </a:spcAft>
              <a:buSzPts val="1400"/>
              <a:buChar char="○"/>
            </a:pPr>
            <a:r>
              <a:rPr lang="en"/>
              <a:t>Cmd or Powershell (Windows 10)</a:t>
            </a:r>
            <a:endParaRPr/>
          </a:p>
          <a:p>
            <a:pPr marL="914400" lvl="1" indent="-317500" algn="l" rtl="0">
              <a:spcBef>
                <a:spcPts val="0"/>
              </a:spcBef>
              <a:spcAft>
                <a:spcPts val="0"/>
              </a:spcAft>
              <a:buSzPts val="1400"/>
              <a:buChar char="○"/>
            </a:pPr>
            <a:r>
              <a:rPr lang="en"/>
              <a:t>Windows Terminal (Windows 11)</a:t>
            </a:r>
            <a:endParaRPr/>
          </a:p>
          <a:p>
            <a:pPr marL="457200" lvl="0" indent="-342900" algn="l" rtl="0">
              <a:spcBef>
                <a:spcPts val="0"/>
              </a:spcBef>
              <a:spcAft>
                <a:spcPts val="0"/>
              </a:spcAft>
              <a:buSzPts val="1800"/>
              <a:buFont typeface="Consolas"/>
              <a:buChar char="●"/>
            </a:pPr>
            <a:r>
              <a:rPr lang="en">
                <a:highlight>
                  <a:srgbClr val="CCCCCC"/>
                </a:highlight>
                <a:latin typeface="Consolas"/>
                <a:ea typeface="Consolas"/>
                <a:cs typeface="Consolas"/>
                <a:sym typeface="Consolas"/>
              </a:rPr>
              <a:t>ssh pp24sXX@apollo.cs.nthu.edu.tw</a:t>
            </a:r>
            <a:endParaRPr>
              <a:highlight>
                <a:srgbClr val="CCCCCC"/>
              </a:highlight>
              <a:latin typeface="Consolas"/>
              <a:ea typeface="Consolas"/>
              <a:cs typeface="Consolas"/>
              <a:sym typeface="Consolas"/>
            </a:endParaRPr>
          </a:p>
          <a:p>
            <a:pPr marL="457200" lvl="0" indent="-342900" algn="l" rtl="0">
              <a:spcBef>
                <a:spcPts val="0"/>
              </a:spcBef>
              <a:spcAft>
                <a:spcPts val="0"/>
              </a:spcAft>
              <a:buSzPts val="1800"/>
              <a:buChar char="●"/>
            </a:pPr>
            <a:r>
              <a:rPr lang="en"/>
              <a:t>Enter password</a:t>
            </a:r>
            <a:endParaRPr/>
          </a:p>
          <a:p>
            <a:pPr marL="457200" lvl="0" indent="-342900" algn="l" rtl="0">
              <a:spcBef>
                <a:spcPts val="0"/>
              </a:spcBef>
              <a:spcAft>
                <a:spcPts val="0"/>
              </a:spcAft>
              <a:buSzPts val="1800"/>
              <a:buChar char="●"/>
            </a:pPr>
            <a:r>
              <a:rPr lang="en"/>
              <a:t>You'll be asked to change your password on the first login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Some useful command</a:t>
            </a:r>
            <a:endParaRPr/>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Login: </a:t>
            </a:r>
            <a:r>
              <a:rPr lang="en">
                <a:highlight>
                  <a:srgbClr val="CCCCCC"/>
                </a:highlight>
                <a:latin typeface="Consolas"/>
                <a:ea typeface="Consolas"/>
                <a:cs typeface="Consolas"/>
                <a:sym typeface="Consolas"/>
              </a:rPr>
              <a:t>ssh pp24sXX@apollo.cs.nthu.edu.tw</a:t>
            </a:r>
            <a:endParaRPr>
              <a:highlight>
                <a:srgbClr val="CCCCCC"/>
              </a:highlight>
              <a:latin typeface="Consolas"/>
              <a:ea typeface="Consolas"/>
              <a:cs typeface="Consolas"/>
              <a:sym typeface="Consolas"/>
            </a:endParaRPr>
          </a:p>
          <a:p>
            <a:pPr marL="457200" lvl="0" indent="-342900" algn="l" rtl="0">
              <a:lnSpc>
                <a:spcPct val="100000"/>
              </a:lnSpc>
              <a:spcBef>
                <a:spcPts val="0"/>
              </a:spcBef>
              <a:spcAft>
                <a:spcPts val="0"/>
              </a:spcAft>
              <a:buSzPts val="1800"/>
              <a:buChar char="●"/>
            </a:pPr>
            <a:r>
              <a:rPr lang="en"/>
              <a:t>File transfer: </a:t>
            </a:r>
            <a:endParaRPr/>
          </a:p>
          <a:p>
            <a:pPr marL="0" lvl="0" indent="457200" algn="l" rtl="0">
              <a:lnSpc>
                <a:spcPct val="100000"/>
              </a:lnSpc>
              <a:spcBef>
                <a:spcPts val="0"/>
              </a:spcBef>
              <a:spcAft>
                <a:spcPts val="0"/>
              </a:spcAft>
              <a:buNone/>
            </a:pPr>
            <a:r>
              <a:rPr lang="en">
                <a:highlight>
                  <a:srgbClr val="CCCCCC"/>
                </a:highlight>
                <a:latin typeface="Consolas"/>
                <a:ea typeface="Consolas"/>
                <a:cs typeface="Consolas"/>
                <a:sym typeface="Consolas"/>
              </a:rPr>
              <a:t>rsync -avhP filename pp24sXX@apollo.cs.nthu.edu.tw:filename</a:t>
            </a:r>
            <a:endParaRPr>
              <a:highlight>
                <a:srgbClr val="CCCCCC"/>
              </a:highlight>
              <a:latin typeface="Consolas"/>
              <a:ea typeface="Consolas"/>
              <a:cs typeface="Consolas"/>
              <a:sym typeface="Consolas"/>
            </a:endParaRPr>
          </a:p>
          <a:p>
            <a:pPr marL="457200" lvl="0" indent="-342900" algn="l" rtl="0">
              <a:spcBef>
                <a:spcPts val="1000"/>
              </a:spcBef>
              <a:spcAft>
                <a:spcPts val="0"/>
              </a:spcAft>
              <a:buSzPts val="1800"/>
              <a:buChar char="●"/>
            </a:pPr>
            <a:r>
              <a:rPr lang="en"/>
              <a:t>Editors: </a:t>
            </a:r>
            <a:r>
              <a:rPr lang="en">
                <a:highlight>
                  <a:srgbClr val="CCCCCC"/>
                </a:highlight>
                <a:latin typeface="Consolas"/>
                <a:ea typeface="Consolas"/>
                <a:cs typeface="Consolas"/>
                <a:sym typeface="Consolas"/>
              </a:rPr>
              <a:t>vim</a:t>
            </a:r>
            <a:r>
              <a:rPr lang="en">
                <a:latin typeface="Consolas"/>
                <a:ea typeface="Consolas"/>
                <a:cs typeface="Consolas"/>
                <a:sym typeface="Consolas"/>
              </a:rPr>
              <a:t> </a:t>
            </a:r>
            <a:r>
              <a:rPr lang="en">
                <a:highlight>
                  <a:srgbClr val="CCCCCC"/>
                </a:highlight>
                <a:latin typeface="Consolas"/>
                <a:ea typeface="Consolas"/>
                <a:cs typeface="Consolas"/>
                <a:sym typeface="Consolas"/>
              </a:rPr>
              <a:t>emacs</a:t>
            </a:r>
            <a:r>
              <a:rPr lang="en">
                <a:latin typeface="Consolas"/>
                <a:ea typeface="Consolas"/>
                <a:cs typeface="Consolas"/>
                <a:sym typeface="Consolas"/>
              </a:rPr>
              <a:t> </a:t>
            </a:r>
            <a:r>
              <a:rPr lang="en">
                <a:highlight>
                  <a:srgbClr val="CCCCCC"/>
                </a:highlight>
                <a:latin typeface="Consolas"/>
                <a:ea typeface="Consolas"/>
                <a:cs typeface="Consolas"/>
                <a:sym typeface="Consolas"/>
              </a:rPr>
              <a:t>nano</a:t>
            </a:r>
            <a:endParaRPr/>
          </a:p>
          <a:p>
            <a:pPr marL="457200" lvl="0" indent="-342900" algn="l" rtl="0">
              <a:spcBef>
                <a:spcPts val="0"/>
              </a:spcBef>
              <a:spcAft>
                <a:spcPts val="0"/>
              </a:spcAft>
              <a:buSzPts val="1800"/>
              <a:buChar char="●"/>
            </a:pPr>
            <a:r>
              <a:rPr lang="en"/>
              <a:t>Slurm job queue: </a:t>
            </a:r>
            <a:r>
              <a:rPr lang="en">
                <a:highlight>
                  <a:srgbClr val="CCCCCC"/>
                </a:highlight>
                <a:latin typeface="Consolas"/>
                <a:ea typeface="Consolas"/>
                <a:cs typeface="Consolas"/>
                <a:sym typeface="Consolas"/>
              </a:rPr>
              <a:t>squeue</a:t>
            </a:r>
            <a:endParaRPr>
              <a:highlight>
                <a:srgbClr val="CCCCCC"/>
              </a:highlight>
              <a:latin typeface="Consolas"/>
              <a:ea typeface="Consolas"/>
              <a:cs typeface="Consolas"/>
              <a:sym typeface="Consolas"/>
            </a:endParaRPr>
          </a:p>
          <a:p>
            <a:pPr marL="457200" lvl="0" indent="-342900" algn="l" rtl="0">
              <a:spcBef>
                <a:spcPts val="0"/>
              </a:spcBef>
              <a:spcAft>
                <a:spcPts val="0"/>
              </a:spcAft>
              <a:buSzPts val="1800"/>
              <a:buChar char="●"/>
            </a:pPr>
            <a:r>
              <a:rPr lang="en"/>
              <a:t>Disk quota: </a:t>
            </a:r>
            <a:r>
              <a:rPr lang="en">
                <a:highlight>
                  <a:srgbClr val="CCCCCC"/>
                </a:highlight>
                <a:latin typeface="Consolas"/>
                <a:ea typeface="Consolas"/>
                <a:cs typeface="Consolas"/>
                <a:sym typeface="Consolas"/>
              </a:rPr>
              <a:t>quota -s</a:t>
            </a:r>
            <a:endParaRPr/>
          </a:p>
          <a:p>
            <a:pPr marL="457200" lvl="0" indent="-342900" algn="l" rtl="0">
              <a:spcBef>
                <a:spcPts val="0"/>
              </a:spcBef>
              <a:spcAft>
                <a:spcPts val="0"/>
              </a:spcAft>
              <a:buSzPts val="1800"/>
              <a:buChar char="●"/>
            </a:pPr>
            <a:r>
              <a:rPr lang="en"/>
              <a:t>Change password: </a:t>
            </a:r>
            <a:r>
              <a:rPr lang="en">
                <a:highlight>
                  <a:srgbClr val="CCCCCC"/>
                </a:highlight>
                <a:latin typeface="Consolas"/>
                <a:ea typeface="Consolas"/>
                <a:cs typeface="Consolas"/>
                <a:sym typeface="Consolas"/>
              </a:rPr>
              <a:t>passwd</a:t>
            </a:r>
            <a:endParaRPr>
              <a:highlight>
                <a:srgbClr val="CCCCCC"/>
              </a:highlight>
              <a:latin typeface="Consolas"/>
              <a:ea typeface="Consolas"/>
              <a:cs typeface="Consolas"/>
              <a:sym typeface="Consolas"/>
            </a:endParaRPr>
          </a:p>
          <a:p>
            <a:pPr marL="457200" lvl="0" indent="-342900" algn="l" rtl="0">
              <a:spcBef>
                <a:spcPts val="0"/>
              </a:spcBef>
              <a:spcAft>
                <a:spcPts val="0"/>
              </a:spcAft>
              <a:buSzPts val="1800"/>
              <a:buFont typeface="Consolas"/>
              <a:buChar char="●"/>
            </a:pPr>
            <a:r>
              <a:rPr lang="en"/>
              <a:t>Download file: </a:t>
            </a:r>
            <a:r>
              <a:rPr lang="en">
                <a:highlight>
                  <a:srgbClr val="CCCCCC"/>
                </a:highlight>
                <a:latin typeface="Consolas"/>
                <a:ea typeface="Consolas"/>
                <a:cs typeface="Consolas"/>
                <a:sym typeface="Consolas"/>
              </a:rPr>
              <a:t>wget</a:t>
            </a:r>
            <a:r>
              <a:rPr lang="en">
                <a:latin typeface="Consolas"/>
                <a:ea typeface="Consolas"/>
                <a:cs typeface="Consolas"/>
                <a:sym typeface="Consolas"/>
              </a:rPr>
              <a:t> </a:t>
            </a:r>
            <a:r>
              <a:rPr lang="en">
                <a:highlight>
                  <a:srgbClr val="CCCCCC"/>
                </a:highlight>
                <a:latin typeface="Consolas"/>
                <a:ea typeface="Consolas"/>
                <a:cs typeface="Consolas"/>
                <a:sym typeface="Consolas"/>
              </a:rPr>
              <a:t>aria2c</a:t>
            </a:r>
            <a:endParaRPr>
              <a:highlight>
                <a:srgbClr val="CCCCCC"/>
              </a:highlight>
              <a:latin typeface="Consolas"/>
              <a:ea typeface="Consolas"/>
              <a:cs typeface="Consolas"/>
              <a:sym typeface="Consolas"/>
            </a:endParaRPr>
          </a:p>
          <a:p>
            <a:pPr marL="457200" marR="0" lvl="0" indent="-342900" algn="l" rtl="0">
              <a:lnSpc>
                <a:spcPct val="115000"/>
              </a:lnSpc>
              <a:spcBef>
                <a:spcPts val="0"/>
              </a:spcBef>
              <a:spcAft>
                <a:spcPts val="0"/>
              </a:spcAft>
              <a:buSzPts val="1800"/>
              <a:buFont typeface="Consolas"/>
              <a:buChar char="●"/>
            </a:pPr>
            <a:r>
              <a:rPr lang="en"/>
              <a:t>Code syntax highlighting: </a:t>
            </a:r>
            <a:r>
              <a:rPr lang="en">
                <a:highlight>
                  <a:srgbClr val="CCCCCC"/>
                </a:highlight>
                <a:latin typeface="Consolas"/>
                <a:ea typeface="Consolas"/>
                <a:cs typeface="Consolas"/>
                <a:sym typeface="Consolas"/>
              </a:rPr>
              <a:t>pygmentize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Using the Apollo Cluster</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2637</Words>
  <Application>Microsoft Office PowerPoint</Application>
  <PresentationFormat>如螢幕大小 (16:9)</PresentationFormat>
  <Paragraphs>317</Paragraphs>
  <Slides>37</Slides>
  <Notes>37</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37</vt:i4>
      </vt:variant>
    </vt:vector>
  </HeadingPairs>
  <TitlesOfParts>
    <vt:vector size="43" baseType="lpstr">
      <vt:lpstr>Proxima Nova</vt:lpstr>
      <vt:lpstr>Source Code Pro</vt:lpstr>
      <vt:lpstr>Courier New</vt:lpstr>
      <vt:lpstr>Arial</vt:lpstr>
      <vt:lpstr>Consolas</vt:lpstr>
      <vt:lpstr>Simple Light</vt:lpstr>
      <vt:lpstr>  Lab1 Platform Introduction &amp; MPI</vt:lpstr>
      <vt:lpstr>Platform Introduction - Apollo </vt:lpstr>
      <vt:lpstr>Available resources</vt:lpstr>
      <vt:lpstr>Login to the Apollo Cluster</vt:lpstr>
      <vt:lpstr>Login to Apollo</vt:lpstr>
      <vt:lpstr>SSH - Linux and Mac</vt:lpstr>
      <vt:lpstr>SSH - Windows</vt:lpstr>
      <vt:lpstr>Some useful command</vt:lpstr>
      <vt:lpstr>Using the Apollo Cluster</vt:lpstr>
      <vt:lpstr>Slurm Workload Manager</vt:lpstr>
      <vt:lpstr>Slurm Workload Manager </vt:lpstr>
      <vt:lpstr>Slurm Workload Manager</vt:lpstr>
      <vt:lpstr>Slurm Workload Manager</vt:lpstr>
      <vt:lpstr>Slurm Workload Manager</vt:lpstr>
      <vt:lpstr>Slurm Workload Manager</vt:lpstr>
      <vt:lpstr>Slurm Workload Manager</vt:lpstr>
      <vt:lpstr>Environment Modules (module)</vt:lpstr>
      <vt:lpstr>Common usages</vt:lpstr>
      <vt:lpstr>MPI Hello World</vt:lpstr>
      <vt:lpstr>MPI Hello World (Send, Recv Test)</vt:lpstr>
      <vt:lpstr>MPI_Send</vt:lpstr>
      <vt:lpstr>MPI_Recv</vt:lpstr>
      <vt:lpstr>Provided Compilers &amp; MPIs</vt:lpstr>
      <vt:lpstr>Using different combinations of MPI &amp; compilers</vt:lpstr>
      <vt:lpstr>Practice</vt:lpstr>
      <vt:lpstr>Measuring time in your code</vt:lpstr>
      <vt:lpstr>Correct measurement method</vt:lpstr>
      <vt:lpstr>Example: MPI_Wtime()</vt:lpstr>
      <vt:lpstr>Example: clock_gettime(CLOCK_MONOTONIC, ...)</vt:lpstr>
      <vt:lpstr>Wrong measurement method</vt:lpstr>
      <vt:lpstr>Lab 1 - Pixels in circle</vt:lpstr>
      <vt:lpstr>Pixels in circle</vt:lpstr>
      <vt:lpstr>Pixels in circle</vt:lpstr>
      <vt:lpstr>Lab Spec</vt:lpstr>
      <vt:lpstr>Lab Spec</vt:lpstr>
      <vt:lpstr>HW1: Odd-Even Sort</vt:lpstr>
      <vt:lpstr>Next Lab on 9/26 (2 weeks later)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余侞璇</cp:lastModifiedBy>
  <cp:revision>3</cp:revision>
  <dcterms:modified xsi:type="dcterms:W3CDTF">2024-09-12T15:12:25Z</dcterms:modified>
</cp:coreProperties>
</file>