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  <p:embeddedFont>
      <p:font typeface="Merriweather Light"/>
      <p:regular r:id="rId24"/>
      <p:bold r:id="rId25"/>
      <p:italic r:id="rId26"/>
      <p:boldItalic r:id="rId27"/>
    </p:embeddedFont>
    <p:embeddedFont>
      <p:font typeface="Bitter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13D93D9-CF71-4164-AC52-30B1A9F001EA}">
  <a:tblStyle styleId="{113D93D9-CF71-4164-AC52-30B1A9F001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8B290D7-40EF-4770-975A-C5555459FC6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MerriweatherLight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MerriweatherLight-italic.fntdata"/><Relationship Id="rId25" Type="http://schemas.openxmlformats.org/officeDocument/2006/relationships/font" Target="fonts/MerriweatherLight-bold.fntdata"/><Relationship Id="rId28" Type="http://schemas.openxmlformats.org/officeDocument/2006/relationships/font" Target="fonts/Bitter-regular.fntdata"/><Relationship Id="rId27" Type="http://schemas.openxmlformats.org/officeDocument/2006/relationships/font" Target="fonts/MerriweatherLight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Bitter-bold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Bitter-boldItalic.fntdata"/><Relationship Id="rId30" Type="http://schemas.openxmlformats.org/officeDocument/2006/relationships/font" Target="fonts/Bitter-italic.fntdata"/><Relationship Id="rId11" Type="http://schemas.openxmlformats.org/officeDocument/2006/relationships/slide" Target="slides/slide3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2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5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4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7dc7aac5c_0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g297dc7aac5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7dc7aac5c_0_4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g297dc7aac5c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7dc7aac5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7dc7aac5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7dc7aac5c_0_3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8" name="Google Shape;158;g297dc7aac5c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7dc7aac5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7dc7aac5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97dc7aac5c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97dc7aac5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7dc7aac5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97dc7aac5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7dc7aac5c_0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g297dc7aac5c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7dc7aac5c_0_3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g297dc7aac5c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7dc7aac5c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7dc7aac5c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fd25cfb99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g30fd25cfb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itter"/>
              <a:buNone/>
              <a:defRPr sz="4800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●"/>
              <a:defRPr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○"/>
              <a:defRPr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■"/>
              <a:defRPr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●"/>
              <a:defRPr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sz="1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6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itter"/>
              <a:buNone/>
              <a:defRPr sz="4800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●"/>
              <a:defRPr>
                <a:latin typeface="Bitter"/>
                <a:ea typeface="Bitter"/>
                <a:cs typeface="Bitter"/>
                <a:sym typeface="Bitter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○"/>
              <a:defRPr>
                <a:latin typeface="Bitter"/>
                <a:ea typeface="Bitter"/>
                <a:cs typeface="Bitter"/>
                <a:sym typeface="Bitter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■"/>
              <a:defRPr>
                <a:latin typeface="Bitter"/>
                <a:ea typeface="Bitter"/>
                <a:cs typeface="Bitter"/>
                <a:sym typeface="Bitter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itter"/>
              <a:buChar char="●"/>
              <a:defRPr>
                <a:latin typeface="Bitter"/>
                <a:ea typeface="Bitter"/>
                <a:cs typeface="Bitter"/>
                <a:sym typeface="Bitter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33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3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roxima Nova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nvidia.com/cuda/cuda-c-best-practices-guide/index.html#coalesced-access-to-global-memory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510450" y="1585913"/>
            <a:ext cx="8123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itter"/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Lab</a:t>
            </a:r>
            <a:r>
              <a:rPr lang="en"/>
              <a:t>4</a:t>
            </a:r>
            <a:r>
              <a:rPr lang="en">
                <a:latin typeface="Bitter"/>
                <a:ea typeface="Bitter"/>
                <a:cs typeface="Bitter"/>
                <a:sym typeface="Bitter"/>
              </a:rPr>
              <a:t> CUDA Advance</a:t>
            </a:r>
            <a:endParaRPr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erriweather Light"/>
                <a:ea typeface="Merriweather Light"/>
                <a:cs typeface="Merriweather Light"/>
                <a:sym typeface="Merriweather Light"/>
              </a:rPr>
              <a:t>Nov, 2024 Parallel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</a:pPr>
            <a:r>
              <a:rPr lang="en"/>
              <a:t>Lab4</a:t>
            </a:r>
            <a:endParaRPr/>
          </a:p>
        </p:txBody>
      </p:sp>
      <p:sp>
        <p:nvSpPr>
          <p:cNvPr id="264" name="Google Shape;264;p46"/>
          <p:cNvSpPr txBox="1"/>
          <p:nvPr>
            <p:ph idx="1" type="body"/>
          </p:nvPr>
        </p:nvSpPr>
        <p:spPr>
          <a:xfrm>
            <a:off x="311700" y="1152475"/>
            <a:ext cx="8520600" cy="3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Optimize the sobel operator with the following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" sz="1600"/>
              <a:t>Coalesced Memory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" sz="1600"/>
              <a:t>Lower Precision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" sz="1600"/>
              <a:t>Shared Memory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"/>
              <a:t>TAs provided a sample CUDA program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⮚"/>
            </a:pPr>
            <a:r>
              <a:rPr lang="en" sz="1600"/>
              <a:t>optimize it to be at least </a:t>
            </a:r>
            <a:r>
              <a:rPr b="1" lang="en" sz="1600"/>
              <a:t>13x faster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Materials : </a:t>
            </a:r>
            <a:r>
              <a:rPr lang="en" sz="16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/home/pp24/share/lab-sobel/sobel.basic.cu</a:t>
            </a:r>
            <a:endParaRPr>
              <a:solidFill>
                <a:srgbClr val="E06666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Name your kernel as “sobel_opt.cu”	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 accept little pixel errors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Submission</a:t>
            </a:r>
            <a:endParaRPr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Finish it before </a:t>
            </a:r>
            <a:r>
              <a:rPr lang="en">
                <a:solidFill>
                  <a:srgbClr val="FF0000"/>
                </a:solidFill>
              </a:rPr>
              <a:t>11/7</a:t>
            </a:r>
            <a:r>
              <a:rPr lang="en">
                <a:solidFill>
                  <a:srgbClr val="FF0000"/>
                </a:solidFill>
              </a:rPr>
              <a:t> 23:59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Submit your code and Makefile (optional) to eeclass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You can use lab-sobel-opt-judge for pre-check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61" name="Google Shape;16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Techniques that can further optimize a CUDA program </a:t>
            </a:r>
            <a:endParaRPr sz="1700"/>
          </a:p>
          <a:p>
            <a:pPr indent="-2730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700"/>
              <a:buFont typeface="Bitter"/>
              <a:buChar char="❖"/>
            </a:pPr>
            <a:r>
              <a:rPr lang="en" sz="1700"/>
              <a:t>Coalesced Memory Access</a:t>
            </a:r>
            <a:endParaRPr sz="1700"/>
          </a:p>
          <a:p>
            <a:pPr indent="-2730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700"/>
              <a:buChar char="❖"/>
            </a:pPr>
            <a:r>
              <a:rPr lang="en" sz="1700"/>
              <a:t>Lower Precision</a:t>
            </a:r>
            <a:endParaRPr sz="1700"/>
          </a:p>
          <a:p>
            <a:pPr indent="-27305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700"/>
              <a:buChar char="❖"/>
            </a:pPr>
            <a:r>
              <a:rPr lang="en" sz="1700"/>
              <a:t>Shared Memory</a:t>
            </a:r>
            <a:endParaRPr sz="1700"/>
          </a:p>
          <a:p>
            <a:pPr indent="-273050" lvl="1" marL="914400" rtl="0" algn="l">
              <a:spcBef>
                <a:spcPts val="600"/>
              </a:spcBef>
              <a:spcAft>
                <a:spcPts val="0"/>
              </a:spcAft>
              <a:buSzPts val="700"/>
              <a:buChar char="❖"/>
            </a:pPr>
            <a:r>
              <a:rPr lang="en" sz="1700"/>
              <a:t>Multiple Blocks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Lab4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Coalesced Memory Access</a:t>
            </a:r>
            <a:endParaRPr/>
          </a:p>
        </p:txBody>
      </p:sp>
      <p:sp>
        <p:nvSpPr>
          <p:cNvPr id="167" name="Google Shape;167;p39"/>
          <p:cNvSpPr txBox="1"/>
          <p:nvPr>
            <p:ph idx="1" type="body"/>
          </p:nvPr>
        </p:nvSpPr>
        <p:spPr>
          <a:xfrm>
            <a:off x="311700" y="1152476"/>
            <a:ext cx="8520600" cy="4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 short,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Concurrent memory accesses in a warp should be continuous</a:t>
            </a: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GPU has L2 (32 bytes), L1 (128 bytes) cache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If memory accesses in a warp are continuous, it can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merge memory requests from all threads into a single memory request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utilize the cache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Details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CUDA Best Practices</a:t>
            </a:r>
            <a:endParaRPr/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475" y="1832525"/>
            <a:ext cx="4167050" cy="11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en">
                <a:solidFill>
                  <a:srgbClr val="FF0000"/>
                </a:solidFill>
              </a:rPr>
              <a:t>If each thread compute a single row  -&gt; 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Failed to combine requests into one request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4" name="Google Shape;1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without Coalesced Memory</a:t>
            </a:r>
            <a:endParaRPr/>
          </a:p>
        </p:txBody>
      </p:sp>
      <p:graphicFrame>
        <p:nvGraphicFramePr>
          <p:cNvPr id="175" name="Google Shape;175;p40"/>
          <p:cNvGraphicFramePr/>
          <p:nvPr/>
        </p:nvGraphicFramePr>
        <p:xfrm>
          <a:off x="2558100" y="2357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84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4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176" name="Google Shape;176;p40"/>
          <p:cNvGraphicFramePr/>
          <p:nvPr/>
        </p:nvGraphicFramePr>
        <p:xfrm>
          <a:off x="6723925" y="183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40"/>
          <p:cNvGraphicFramePr/>
          <p:nvPr/>
        </p:nvGraphicFramePr>
        <p:xfrm>
          <a:off x="6723925" y="23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40"/>
          <p:cNvGraphicFramePr/>
          <p:nvPr/>
        </p:nvGraphicFramePr>
        <p:xfrm>
          <a:off x="6723925" y="27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Google Shape;179;p40"/>
          <p:cNvGraphicFramePr/>
          <p:nvPr/>
        </p:nvGraphicFramePr>
        <p:xfrm>
          <a:off x="6723925" y="326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40"/>
          <p:cNvSpPr txBox="1"/>
          <p:nvPr/>
        </p:nvSpPr>
        <p:spPr>
          <a:xfrm>
            <a:off x="7193825" y="1859375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0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1" name="Google Shape;181;p40"/>
          <p:cNvSpPr txBox="1"/>
          <p:nvPr/>
        </p:nvSpPr>
        <p:spPr>
          <a:xfrm>
            <a:off x="7193825" y="23575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2" name="Google Shape;182;p40"/>
          <p:cNvSpPr txBox="1"/>
          <p:nvPr/>
        </p:nvSpPr>
        <p:spPr>
          <a:xfrm>
            <a:off x="7193825" y="28274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2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3" name="Google Shape;183;p40"/>
          <p:cNvSpPr txBox="1"/>
          <p:nvPr/>
        </p:nvSpPr>
        <p:spPr>
          <a:xfrm>
            <a:off x="7193825" y="32973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3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184" name="Google Shape;184;p40"/>
          <p:cNvSpPr txBox="1"/>
          <p:nvPr/>
        </p:nvSpPr>
        <p:spPr>
          <a:xfrm>
            <a:off x="172750" y="1994975"/>
            <a:ext cx="17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view of an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40"/>
          <p:cNvSpPr txBox="1"/>
          <p:nvPr/>
        </p:nvSpPr>
        <p:spPr>
          <a:xfrm>
            <a:off x="2255700" y="1729775"/>
            <a:ext cx="6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3397325" y="1729775"/>
            <a:ext cx="6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4841350" y="1729775"/>
            <a:ext cx="7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8" name="Google Shape;188;p40"/>
          <p:cNvCxnSpPr/>
          <p:nvPr/>
        </p:nvCxnSpPr>
        <p:spPr>
          <a:xfrm>
            <a:off x="2558100" y="2058100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40"/>
          <p:cNvCxnSpPr/>
          <p:nvPr/>
        </p:nvCxnSpPr>
        <p:spPr>
          <a:xfrm>
            <a:off x="3699725" y="2058100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40"/>
          <p:cNvCxnSpPr/>
          <p:nvPr/>
        </p:nvCxnSpPr>
        <p:spPr>
          <a:xfrm>
            <a:off x="5238050" y="2058100"/>
            <a:ext cx="0" cy="299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40"/>
          <p:cNvSpPr txBox="1"/>
          <p:nvPr/>
        </p:nvSpPr>
        <p:spPr>
          <a:xfrm>
            <a:off x="172750" y="3587825"/>
            <a:ext cx="21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view of an memory access pattern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2" name="Google Shape;192;p40"/>
          <p:cNvGraphicFramePr/>
          <p:nvPr/>
        </p:nvGraphicFramePr>
        <p:xfrm>
          <a:off x="519050" y="45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40"/>
          <p:cNvSpPr txBox="1"/>
          <p:nvPr/>
        </p:nvSpPr>
        <p:spPr>
          <a:xfrm>
            <a:off x="1438125" y="4064900"/>
            <a:ext cx="123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(N-1) x 3 - 2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40"/>
          <p:cNvSpPr/>
          <p:nvPr/>
        </p:nvSpPr>
        <p:spPr>
          <a:xfrm rot="-5400000">
            <a:off x="1978425" y="4034875"/>
            <a:ext cx="149700" cy="768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❖"/>
            </a:pPr>
            <a:r>
              <a:rPr lang="en">
                <a:solidFill>
                  <a:srgbClr val="FF0000"/>
                </a:solidFill>
              </a:rPr>
              <a:t>The accesses can be combined into a single request</a:t>
            </a:r>
            <a:br>
              <a:rPr lang="en">
                <a:solidFill>
                  <a:srgbClr val="FF0000"/>
                </a:solidFill>
              </a:rPr>
            </a:br>
            <a:r>
              <a:rPr lang="en">
                <a:solidFill>
                  <a:srgbClr val="FF0000"/>
                </a:solidFill>
              </a:rPr>
              <a:t>if we change the access pattern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Coalesced Memory Access</a:t>
            </a:r>
            <a:endParaRPr/>
          </a:p>
        </p:txBody>
      </p:sp>
      <p:graphicFrame>
        <p:nvGraphicFramePr>
          <p:cNvPr id="201" name="Google Shape;201;p41"/>
          <p:cNvGraphicFramePr/>
          <p:nvPr/>
        </p:nvGraphicFramePr>
        <p:xfrm>
          <a:off x="1983475" y="197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4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41"/>
          <p:cNvSpPr txBox="1"/>
          <p:nvPr/>
        </p:nvSpPr>
        <p:spPr>
          <a:xfrm>
            <a:off x="6286500" y="3979675"/>
            <a:ext cx="2624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3 bytes * 32 threads = 96 bytes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1445650" y="1971650"/>
            <a:ext cx="6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41"/>
          <p:cNvSpPr txBox="1"/>
          <p:nvPr/>
        </p:nvSpPr>
        <p:spPr>
          <a:xfrm>
            <a:off x="172750" y="3587825"/>
            <a:ext cx="21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view of an memory access pattern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5" name="Google Shape;205;p41"/>
          <p:cNvGraphicFramePr/>
          <p:nvPr/>
        </p:nvGraphicFramePr>
        <p:xfrm>
          <a:off x="519050" y="455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B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G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Bitter"/>
                          <a:ea typeface="Bitter"/>
                          <a:cs typeface="Bitter"/>
                          <a:sym typeface="Bitter"/>
                        </a:rPr>
                        <a:t>R</a:t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41"/>
          <p:cNvSpPr txBox="1"/>
          <p:nvPr/>
        </p:nvSpPr>
        <p:spPr>
          <a:xfrm>
            <a:off x="0" y="1863950"/>
            <a:ext cx="171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view of an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7" name="Google Shape;207;p41"/>
          <p:cNvGraphicFramePr/>
          <p:nvPr/>
        </p:nvGraphicFramePr>
        <p:xfrm>
          <a:off x="6723925" y="1831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208;p41"/>
          <p:cNvGraphicFramePr/>
          <p:nvPr/>
        </p:nvGraphicFramePr>
        <p:xfrm>
          <a:off x="6723925" y="232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Google Shape;209;p41"/>
          <p:cNvGraphicFramePr/>
          <p:nvPr/>
        </p:nvGraphicFramePr>
        <p:xfrm>
          <a:off x="6723925" y="2799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41"/>
          <p:cNvGraphicFramePr/>
          <p:nvPr/>
        </p:nvGraphicFramePr>
        <p:xfrm>
          <a:off x="6723925" y="326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382850"/>
              </a:tblGrid>
              <a:tr h="38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41"/>
          <p:cNvSpPr txBox="1"/>
          <p:nvPr/>
        </p:nvSpPr>
        <p:spPr>
          <a:xfrm>
            <a:off x="7193825" y="1859375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0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12" name="Google Shape;212;p41"/>
          <p:cNvSpPr txBox="1"/>
          <p:nvPr/>
        </p:nvSpPr>
        <p:spPr>
          <a:xfrm>
            <a:off x="7193825" y="23575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1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7193825" y="28274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2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14" name="Google Shape;214;p41"/>
          <p:cNvSpPr txBox="1"/>
          <p:nvPr/>
        </p:nvSpPr>
        <p:spPr>
          <a:xfrm>
            <a:off x="7193825" y="3297300"/>
            <a:ext cx="15057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tter"/>
                <a:ea typeface="Bitter"/>
                <a:cs typeface="Bitter"/>
                <a:sym typeface="Bitter"/>
              </a:rPr>
              <a:t>threadIdx.x = 3</a:t>
            </a:r>
            <a:endParaRPr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1445650" y="2327650"/>
            <a:ext cx="6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1388225" y="3167900"/>
            <a:ext cx="6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 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41"/>
          <p:cNvSpPr txBox="1"/>
          <p:nvPr/>
        </p:nvSpPr>
        <p:spPr>
          <a:xfrm rot="5400000">
            <a:off x="1465450" y="2672075"/>
            <a:ext cx="5652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…..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41"/>
          <p:cNvSpPr txBox="1"/>
          <p:nvPr/>
        </p:nvSpPr>
        <p:spPr>
          <a:xfrm>
            <a:off x="1353250" y="4008150"/>
            <a:ext cx="27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Threads in the same warp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41"/>
          <p:cNvSpPr/>
          <p:nvPr/>
        </p:nvSpPr>
        <p:spPr>
          <a:xfrm rot="-5400000">
            <a:off x="2755600" y="2178625"/>
            <a:ext cx="149700" cy="4480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</a:pPr>
            <a:r>
              <a:rPr lang="en"/>
              <a:t>Mixed-Precision</a:t>
            </a:r>
            <a:endParaRPr/>
          </a:p>
        </p:txBody>
      </p:sp>
      <p:sp>
        <p:nvSpPr>
          <p:cNvPr id="225" name="Google Shape;22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2000"/>
              <a:t>Lower the precision of variables could reduce the computing time and also the computing accuracy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2200"/>
              <a:t>Try to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800"/>
              <a:t>Use float to replace double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800"/>
              <a:t>Use fp16 to replace float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/>
              <a:t>Make sure using lower precision does not corrupt the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</a:pPr>
            <a:r>
              <a:rPr lang="en"/>
              <a:t>Shared Memory</a:t>
            </a:r>
            <a:endParaRPr/>
          </a:p>
        </p:txBody>
      </p:sp>
      <p:sp>
        <p:nvSpPr>
          <p:cNvPr id="231" name="Google Shape;231;p43"/>
          <p:cNvSpPr txBox="1"/>
          <p:nvPr>
            <p:ph idx="1" type="body"/>
          </p:nvPr>
        </p:nvSpPr>
        <p:spPr>
          <a:xfrm>
            <a:off x="311700" y="1322200"/>
            <a:ext cx="8706600" cy="3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/>
              <a:t>Shared memory can greatly reduce the access time of a </a:t>
            </a:r>
            <a:r>
              <a:rPr lang="en">
                <a:solidFill>
                  <a:srgbClr val="FF0000"/>
                </a:solidFill>
              </a:rPr>
              <a:t>reused data item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057400"/>
            <a:ext cx="1828799" cy="839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3025381"/>
            <a:ext cx="1828800" cy="842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556" y="4069594"/>
            <a:ext cx="1848933" cy="82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0" y="3573052"/>
            <a:ext cx="2871417" cy="132426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p43"/>
          <p:cNvGraphicFramePr/>
          <p:nvPr/>
        </p:nvGraphicFramePr>
        <p:xfrm>
          <a:off x="5357663" y="2098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{88B290D7-40EF-4770-975A-C5555459FC69}</a:tableStyleId>
              </a:tblPr>
              <a:tblGrid>
                <a:gridCol w="382850"/>
              </a:tblGrid>
              <a:tr h="28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8575" marB="6857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237" name="Google Shape;237;p43"/>
          <p:cNvSpPr txBox="1"/>
          <p:nvPr/>
        </p:nvSpPr>
        <p:spPr>
          <a:xfrm>
            <a:off x="5867400" y="2144925"/>
            <a:ext cx="2373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Required data by t0</a:t>
            </a:r>
            <a:endParaRPr sz="140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238" name="Google Shape;238;p43"/>
          <p:cNvGraphicFramePr/>
          <p:nvPr/>
        </p:nvGraphicFramePr>
        <p:xfrm>
          <a:off x="5357663" y="24460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{88B290D7-40EF-4770-975A-C5555459FC69}</a:tableStyleId>
              </a:tblPr>
              <a:tblGrid>
                <a:gridCol w="382850"/>
              </a:tblGrid>
              <a:tr h="28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8575" marB="6857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39" name="Google Shape;239;p43"/>
          <p:cNvSpPr txBox="1"/>
          <p:nvPr/>
        </p:nvSpPr>
        <p:spPr>
          <a:xfrm>
            <a:off x="5867400" y="2487825"/>
            <a:ext cx="2373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Required data by t1</a:t>
            </a:r>
            <a:endParaRPr sz="140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240" name="Google Shape;240;p43"/>
          <p:cNvGraphicFramePr/>
          <p:nvPr/>
        </p:nvGraphicFramePr>
        <p:xfrm>
          <a:off x="5357663" y="28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{88B290D7-40EF-4770-975A-C5555459FC69}</a:tableStyleId>
              </a:tblPr>
              <a:tblGrid>
                <a:gridCol w="382850"/>
              </a:tblGrid>
              <a:tr h="28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8575" marB="6857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43"/>
          <p:cNvSpPr txBox="1"/>
          <p:nvPr/>
        </p:nvSpPr>
        <p:spPr>
          <a:xfrm>
            <a:off x="5903738" y="2830725"/>
            <a:ext cx="2373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Required data by t31</a:t>
            </a:r>
            <a:endParaRPr sz="140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graphicFrame>
        <p:nvGraphicFramePr>
          <p:cNvPr id="242" name="Google Shape;242;p43"/>
          <p:cNvGraphicFramePr/>
          <p:nvPr/>
        </p:nvGraphicFramePr>
        <p:xfrm>
          <a:off x="5357662" y="3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{88B290D7-40EF-4770-975A-C5555459FC69}</a:tableStyleId>
              </a:tblPr>
              <a:tblGrid>
                <a:gridCol w="382850"/>
              </a:tblGrid>
              <a:tr h="28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68575" marB="68575" marR="91425" marL="91425">
                    <a:solidFill>
                      <a:srgbClr val="DAD2E9"/>
                    </a:solidFill>
                  </a:tcPr>
                </a:tc>
              </a:tr>
            </a:tbl>
          </a:graphicData>
        </a:graphic>
      </p:graphicFrame>
      <p:sp>
        <p:nvSpPr>
          <p:cNvPr id="243" name="Google Shape;243;p43"/>
          <p:cNvSpPr txBox="1"/>
          <p:nvPr/>
        </p:nvSpPr>
        <p:spPr>
          <a:xfrm>
            <a:off x="5979825" y="3143250"/>
            <a:ext cx="23736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Shared data by t0 ~ t31</a:t>
            </a:r>
            <a:endParaRPr sz="1400">
              <a:solidFill>
                <a:srgbClr val="000000"/>
              </a:solidFill>
              <a:latin typeface="Bitter"/>
              <a:ea typeface="Bitter"/>
              <a:cs typeface="Bitter"/>
              <a:sym typeface="Bitter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3352799" y="2098335"/>
            <a:ext cx="892800" cy="2873700"/>
          </a:xfrm>
          <a:prstGeom prst="rightBrace">
            <a:avLst>
              <a:gd fmla="val 8333" name="adj1"/>
              <a:gd fmla="val 71130" name="adj2"/>
            </a:avLst>
          </a:prstGeom>
          <a:noFill/>
          <a:ln cap="flat" cmpd="sng" w="9525">
            <a:solidFill>
              <a:srgbClr val="3234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Shared Memory in Sobel</a:t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Move the required data into shared memory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Compute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Update shared memory</a:t>
            </a:r>
            <a:endParaRPr/>
          </a:p>
        </p:txBody>
      </p:sp>
      <p:graphicFrame>
        <p:nvGraphicFramePr>
          <p:cNvPr id="251" name="Google Shape;251;p44"/>
          <p:cNvGraphicFramePr/>
          <p:nvPr/>
        </p:nvGraphicFramePr>
        <p:xfrm>
          <a:off x="1529625" y="2217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{113D93D9-CF71-4164-AC52-30B1A9F001EA}</a:tableStyleId>
              </a:tblPr>
              <a:tblGrid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  <a:gridCol w="439925"/>
              </a:tblGrid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t0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t1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...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Bitter"/>
                          <a:ea typeface="Bitter"/>
                          <a:cs typeface="Bitter"/>
                          <a:sym typeface="Bitter"/>
                        </a:rPr>
                        <a:t>t31</a:t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  <a:tr h="37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Bitter"/>
                        <a:ea typeface="Bitter"/>
                        <a:cs typeface="Bitter"/>
                        <a:sym typeface="Bit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Bitter"/>
              <a:buNone/>
            </a:pPr>
            <a:r>
              <a:rPr lang="en"/>
              <a:t>Multiple Blocks</a:t>
            </a:r>
            <a:endParaRPr/>
          </a:p>
        </p:txBody>
      </p:sp>
      <p:sp>
        <p:nvSpPr>
          <p:cNvPr id="257" name="Google Shape;257;p45"/>
          <p:cNvSpPr txBox="1"/>
          <p:nvPr>
            <p:ph idx="1" type="body"/>
          </p:nvPr>
        </p:nvSpPr>
        <p:spPr>
          <a:xfrm>
            <a:off x="311700" y="1152475"/>
            <a:ext cx="8862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 sz="2000"/>
              <a:t>The number of threads per block is limited comparing to the number of blocks per grid.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❖"/>
            </a:pPr>
            <a:r>
              <a:rPr lang="en" sz="1800">
                <a:solidFill>
                  <a:srgbClr val="FF0000"/>
                </a:solidFill>
              </a:rPr>
              <a:t>Therefore, we can launch more blocks for the higher level of parallelism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❖"/>
            </a:pPr>
            <a:r>
              <a:rPr lang="en" sz="1800"/>
              <a:t>E.g., Break the computation into multiple </a:t>
            </a:r>
            <a:r>
              <a:rPr lang="en" sz="1800">
                <a:solidFill>
                  <a:srgbClr val="FF0000"/>
                </a:solidFill>
              </a:rPr>
              <a:t>blocks with the size of 32 x 32</a:t>
            </a:r>
            <a:endParaRPr sz="2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itter"/>
              <a:buChar char="❖"/>
            </a:pPr>
            <a:r>
              <a:rPr lang="en" sz="2000"/>
              <a:t>Denoting the x, y coordinate of a pixel by threadIdx and blockIdx</a:t>
            </a:r>
            <a:endParaRPr sz="20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❖"/>
            </a:pPr>
            <a:r>
              <a:rPr lang="en" sz="1800"/>
              <a:t>E.g., </a:t>
            </a:r>
            <a:r>
              <a:rPr lang="en" sz="1800">
                <a:solidFill>
                  <a:srgbClr val="FF0000"/>
                </a:solidFill>
              </a:rPr>
              <a:t>int x=blockIdx*blockDim+threadIdx;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itter"/>
              <a:buChar char="❖"/>
            </a:pPr>
            <a:r>
              <a:rPr b="1" lang="en" sz="1800">
                <a:solidFill>
                  <a:srgbClr val="FF0000"/>
                </a:solidFill>
              </a:rPr>
              <a:t>Hint: you should choose the right indexing method to ensure coalesced memory access</a:t>
            </a:r>
            <a:endParaRPr b="1" sz="18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pic>
        <p:nvPicPr>
          <p:cNvPr id="258" name="Google Shape;25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2657467"/>
            <a:ext cx="55245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