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 SemiBold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  <p:embeddedFont>
      <p:font typeface="Montserrat Medium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SemiBold-bold.fntdata"/><Relationship Id="rId21" Type="http://schemas.openxmlformats.org/officeDocument/2006/relationships/font" Target="fonts/MontserratSemiBold-regular.fntdata"/><Relationship Id="rId24" Type="http://schemas.openxmlformats.org/officeDocument/2006/relationships/font" Target="fonts/MontserratSemiBold-boldItalic.fntdata"/><Relationship Id="rId23" Type="http://schemas.openxmlformats.org/officeDocument/2006/relationships/font" Target="fonts/MontserratSemiBold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Medium-italic.fntdata"/><Relationship Id="rId30" Type="http://schemas.openxmlformats.org/officeDocument/2006/relationships/font" Target="fonts/MontserratMedium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MontserratMedium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0f0c327e33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g20f0c327e33_0_332:notes"/>
          <p:cNvSpPr/>
          <p:nvPr>
            <p:ph idx="2" type="sldImg"/>
          </p:nvPr>
        </p:nvSpPr>
        <p:spPr>
          <a:xfrm>
            <a:off x="-2441232" y="685800"/>
            <a:ext cx="11741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79a1fe1af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79a1fe1af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79a1fe1af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79a1fe1af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79a1fe1af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79a1fe1af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79a1fe1af1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79a1fe1af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79a1fe1af1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79a1fe1af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79a1fe1af1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79a1fe1af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ebff97953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2ebff97953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79a1fe1af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279a1fe1af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79a1fe1af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79a1fe1af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79a1fe1af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79a1fe1af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79a1fe1af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79a1fe1af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79a1fe1af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79a1fe1af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79a1fe1af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79a1fe1af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79a1fe1af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79a1fe1af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 Medium"/>
              <a:buNone/>
              <a:defRPr sz="5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Comic Sans MS"/>
              <a:buNone/>
              <a:defRPr sz="2800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6" name="Google Shape;16;p3"/>
          <p:cNvSpPr/>
          <p:nvPr/>
        </p:nvSpPr>
        <p:spPr>
          <a:xfrm rot="179647">
            <a:off x="-25629" y="-338326"/>
            <a:ext cx="9195252" cy="996153"/>
          </a:xfrm>
          <a:prstGeom prst="rect">
            <a:avLst/>
          </a:prstGeom>
          <a:solidFill>
            <a:srgbClr val="939596"/>
          </a:solidFill>
          <a:ln cap="flat" cmpd="sng" w="9525">
            <a:solidFill>
              <a:srgbClr val="9395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●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○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■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○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■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○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■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6" name="Google Shape;26;p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Font typeface="Montserrat SemiBold"/>
              <a:buNone/>
              <a:defRPr sz="42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Montserrat SemiBold"/>
              <a:buNone/>
              <a:defRPr sz="42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Montserrat SemiBold"/>
              <a:buNone/>
              <a:defRPr sz="42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Montserrat SemiBold"/>
              <a:buNone/>
              <a:defRPr sz="42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Montserrat SemiBold"/>
              <a:buNone/>
              <a:defRPr sz="42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Montserrat SemiBold"/>
              <a:buNone/>
              <a:defRPr sz="42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Montserrat SemiBold"/>
              <a:buNone/>
              <a:defRPr sz="42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Montserrat SemiBold"/>
              <a:buNone/>
              <a:defRPr sz="42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Montserrat SemiBold"/>
              <a:buNone/>
              <a:defRPr sz="42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●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○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■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○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■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○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■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mic Sans MS"/>
              <a:buNone/>
              <a:defRPr sz="2100"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" type="body"/>
          </p:nvPr>
        </p:nvSpPr>
        <p:spPr>
          <a:xfrm>
            <a:off x="628651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0" type="dt"/>
          </p:nvPr>
        </p:nvSpPr>
        <p:spPr>
          <a:xfrm>
            <a:off x="628651" y="4767264"/>
            <a:ext cx="205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1" type="ftr"/>
          </p:nvPr>
        </p:nvSpPr>
        <p:spPr>
          <a:xfrm>
            <a:off x="3028951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6457951" y="4767264"/>
            <a:ext cx="205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SemiBold"/>
              <a:buNone/>
              <a:defRPr sz="2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Medium"/>
              <a:buChar char="●"/>
              <a:defRPr sz="18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ctrTitle"/>
          </p:nvPr>
        </p:nvSpPr>
        <p:spPr>
          <a:xfrm>
            <a:off x="311700" y="1536500"/>
            <a:ext cx="85206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zh-TW"/>
              <a:t>OpenACC</a:t>
            </a:r>
            <a:endParaRPr/>
          </a:p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zh-TW" sz="5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Tutorial</a:t>
            </a:r>
            <a:endParaRPr/>
          </a:p>
        </p:txBody>
      </p:sp>
      <p:sp>
        <p:nvSpPr>
          <p:cNvPr id="44" name="Google Shape;44;p9"/>
          <p:cNvSpPr txBox="1"/>
          <p:nvPr/>
        </p:nvSpPr>
        <p:spPr>
          <a:xfrm>
            <a:off x="311700" y="38972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FEFE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OpenACC Directive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152475"/>
            <a:ext cx="800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zh-TW">
                <a:solidFill>
                  <a:schemeClr val="dk1"/>
                </a:solidFill>
              </a:rPr>
              <a:t>#pragma acc </a:t>
            </a:r>
            <a:r>
              <a:rPr lang="zh-TW">
                <a:solidFill>
                  <a:srgbClr val="FF0000"/>
                </a:solidFill>
              </a:rPr>
              <a:t>kernels</a:t>
            </a:r>
            <a:endParaRPr>
              <a:solidFill>
                <a:srgbClr val="38761D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All actions are decided by the compiler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You can also include the sequential code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537" y="2378026"/>
            <a:ext cx="5113423" cy="234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OpenACC Directive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152475"/>
            <a:ext cx="800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>
                <a:solidFill>
                  <a:schemeClr val="dk1"/>
                </a:solidFill>
              </a:rPr>
              <a:t>#pragma acc </a:t>
            </a:r>
            <a:r>
              <a:rPr lang="zh-TW">
                <a:solidFill>
                  <a:srgbClr val="FF0000"/>
                </a:solidFill>
              </a:rPr>
              <a:t>kernels </a:t>
            </a:r>
            <a:r>
              <a:rPr lang="zh-TW">
                <a:solidFill>
                  <a:srgbClr val="4A86E8"/>
                </a:solidFill>
              </a:rPr>
              <a:t>loop independent</a:t>
            </a:r>
            <a:endParaRPr>
              <a:solidFill>
                <a:srgbClr val="4A86E8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zh-TW">
                <a:solidFill>
                  <a:srgbClr val="000000"/>
                </a:solidFill>
              </a:rPr>
              <a:t>Tell the compiler that this loop can be safely parallelized, and force parallelization of it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6061" y="2295250"/>
            <a:ext cx="5480376" cy="2361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Data Management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152475"/>
            <a:ext cx="8009100" cy="3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>
                <a:solidFill>
                  <a:schemeClr val="dk1"/>
                </a:solidFill>
              </a:rPr>
              <a:t>#pragma acc data copy(...)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>
                <a:solidFill>
                  <a:schemeClr val="dk1"/>
                </a:solidFill>
              </a:rPr>
              <a:t>Copy the data into the GPU and copy the data back to the CPU after the parallel region ends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zh-TW">
                <a:solidFill>
                  <a:schemeClr val="dk1"/>
                </a:solidFill>
              </a:rPr>
              <a:t>#pragma acc data copyin(...)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zh-TW">
                <a:solidFill>
                  <a:schemeClr val="dk1"/>
                </a:solidFill>
              </a:rPr>
              <a:t>Copy the data into the GPU and delete the data on the GPU after the parallel region ends.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zh-TW">
                <a:solidFill>
                  <a:schemeClr val="dk1"/>
                </a:solidFill>
              </a:rPr>
              <a:t>#pragma acc data copyout(...)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zh-TW">
                <a:solidFill>
                  <a:schemeClr val="dk1"/>
                </a:solidFill>
              </a:rPr>
              <a:t>Copy the data back to the CPU and delete the data on the GPU after the parallel region ends.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zh-TW">
                <a:solidFill>
                  <a:schemeClr val="dk1"/>
                </a:solidFill>
              </a:rPr>
              <a:t>#pragma acc data create(...)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zh-TW">
                <a:solidFill>
                  <a:schemeClr val="dk1"/>
                </a:solidFill>
              </a:rPr>
              <a:t>Declare a space on the GPU without performing any copying operations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zh-TW">
                <a:solidFill>
                  <a:schemeClr val="dk1"/>
                </a:solidFill>
              </a:rPr>
              <a:t>When there are variables for temporary storage, using this clause eliminates the need to copy in and out.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5696425" y="445025"/>
            <a:ext cx="33177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You can copy only part of the data</a:t>
            </a:r>
            <a:endParaRPr sz="12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#pragma acc parallel loop copy(A[1:N-2])</a:t>
            </a:r>
            <a:endParaRPr sz="12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Management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152475"/>
            <a:ext cx="8009100" cy="3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#pragma acc data copy(A[0:N])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#pragma acc parallel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	#pragma acc loop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	for(int i = 0; i &lt; N; i++) A[i] = 0;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3350" y="1846825"/>
            <a:ext cx="4338948" cy="144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Loop Optimization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152475"/>
            <a:ext cx="8009100" cy="3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zh-TW">
                <a:solidFill>
                  <a:schemeClr val="dk1"/>
                </a:solidFill>
              </a:rPr>
              <a:t>#pragma acc parallel loop </a:t>
            </a:r>
            <a:r>
              <a:rPr lang="zh-TW">
                <a:solidFill>
                  <a:srgbClr val="188038"/>
                </a:solidFill>
              </a:rPr>
              <a:t>collapse(...)</a:t>
            </a:r>
            <a:endParaRPr>
              <a:solidFill>
                <a:srgbClr val="188038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zh-TW">
                <a:solidFill>
                  <a:schemeClr val="dk1"/>
                </a:solidFill>
              </a:rPr>
              <a:t>Can be used in tightly nested loops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zh-TW">
                <a:solidFill>
                  <a:schemeClr val="dk1"/>
                </a:solidFill>
              </a:rPr>
              <a:t>collapse can flatten loops and turn multiple loops into one large parallel loop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chemeClr val="dk1"/>
                </a:solidFill>
              </a:rPr>
              <a:t>#pragma acc parallel loop collapse( 2 )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chemeClr val="dk1"/>
                </a:solidFill>
              </a:rPr>
              <a:t>for(int j = 0; j &lt; M; j++) { 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chemeClr val="dk1"/>
                </a:solidFill>
              </a:rPr>
              <a:t>for(int k = 0; k &lt; Q; k++) { </a:t>
            </a:r>
            <a:endParaRPr sz="17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chemeClr val="dk1"/>
                </a:solidFill>
              </a:rPr>
              <a:t>&lt; loop code &gt; 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chemeClr val="dk1"/>
                </a:solidFill>
              </a:rPr>
              <a:t>}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700">
                <a:solidFill>
                  <a:schemeClr val="dk1"/>
                </a:solidFill>
              </a:rPr>
              <a:t>} 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30" name="Google Shape;130;p22"/>
          <p:cNvSpPr txBox="1"/>
          <p:nvPr/>
        </p:nvSpPr>
        <p:spPr>
          <a:xfrm>
            <a:off x="4497300" y="2628675"/>
            <a:ext cx="4646700" cy="20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TIP1: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When the outer loop is too small, flattening the loop can increase GPU usage.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Loop Optimization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11700" y="1152475"/>
            <a:ext cx="8009100" cy="3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zh-TW">
                <a:solidFill>
                  <a:schemeClr val="dk1"/>
                </a:solidFill>
              </a:rPr>
              <a:t>#pragma acc parallel loop tile(x, y)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zh-TW">
                <a:solidFill>
                  <a:schemeClr val="dk1"/>
                </a:solidFill>
              </a:rPr>
              <a:t>Calculate loop break for multiple tiles (blocks)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#pragma acc parallel loop tile( 32, 32 )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for(int j = 0; j &lt; 128; j++) {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for(int k = 0; k &lt; 128; k++) { 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&lt; loop code &gt;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}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solidFill>
                  <a:schemeClr val="dk1"/>
                </a:solidFill>
              </a:rPr>
              <a:t>} 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37" name="Google Shape;137;p23"/>
          <p:cNvSpPr txBox="1"/>
          <p:nvPr/>
        </p:nvSpPr>
        <p:spPr>
          <a:xfrm>
            <a:off x="4497300" y="2628675"/>
            <a:ext cx="4646700" cy="20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TIP1: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Try to make the tile size a multiple of 32. The threads in a worker and vector of Nvidia GPU are executed in units of 32.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TIP2: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Do not use tiles larger than 32*32, because in NVIDIA GPU, the maximum number of threads in a gang is 1024 (32*32)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 is OpenACC</a:t>
            </a:r>
            <a:endParaRPr/>
          </a:p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1152475"/>
            <a:ext cx="800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zh-TW">
                <a:latin typeface="Montserrat"/>
                <a:ea typeface="Montserrat"/>
                <a:cs typeface="Montserrat"/>
                <a:sym typeface="Montserrat"/>
              </a:rPr>
              <a:t>Open Acc</a:t>
            </a:r>
            <a:r>
              <a:rPr lang="zh-TW"/>
              <a:t>elerators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Through various </a:t>
            </a:r>
            <a:r>
              <a:rPr b="1" lang="zh-TW">
                <a:latin typeface="Montserrat"/>
                <a:ea typeface="Montserrat"/>
                <a:cs typeface="Montserrat"/>
                <a:sym typeface="Montserrat"/>
              </a:rPr>
              <a:t>compiler directives</a:t>
            </a:r>
            <a:r>
              <a:rPr lang="zh-TW"/>
              <a:t> to write GPU code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Lower the technical barriers to GPU programming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 is OpenACC</a:t>
            </a:r>
            <a:endParaRPr/>
          </a:p>
        </p:txBody>
      </p:sp>
      <p:pic>
        <p:nvPicPr>
          <p:cNvPr id="56" name="Google Shape;5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927" y="1179775"/>
            <a:ext cx="5574151" cy="366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CUDA</a:t>
            </a:r>
            <a:endParaRPr/>
          </a:p>
        </p:txBody>
      </p:sp>
      <p:sp>
        <p:nvSpPr>
          <p:cNvPr id="62" name="Google Shape;62;p12"/>
          <p:cNvSpPr txBox="1"/>
          <p:nvPr>
            <p:ph idx="1" type="body"/>
          </p:nvPr>
        </p:nvSpPr>
        <p:spPr>
          <a:xfrm>
            <a:off x="311700" y="1152475"/>
            <a:ext cx="800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CudaMalloc(...): Declare memory on the GPU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CudaMemcpy(...): Move data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functionname&lt;&lt;&lt;thread, blocks&gt;&gt;&gt;(...): Write your own Cuda Kernel Function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=&gt; High entry barrier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OpenACC</a:t>
            </a:r>
            <a:endParaRPr/>
          </a:p>
        </p:txBody>
      </p:sp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311700" y="1152475"/>
            <a:ext cx="800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No need to declare the memory on the device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#pragma acc data copy(...): You can move data with a simple clause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You can directly use parallel region to port to the GPU.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=&gt; Easy to use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OpenACC </a:t>
            </a:r>
            <a:r>
              <a:rPr lang="zh-TW"/>
              <a:t>Directive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152475"/>
            <a:ext cx="800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#pragma acc </a:t>
            </a:r>
            <a:r>
              <a:rPr lang="zh-TW">
                <a:solidFill>
                  <a:srgbClr val="FF0000"/>
                </a:solidFill>
              </a:rPr>
              <a:t>&lt;directive&gt;</a:t>
            </a:r>
            <a:r>
              <a:rPr lang="zh-TW"/>
              <a:t> </a:t>
            </a:r>
            <a:r>
              <a:rPr lang="zh-TW">
                <a:solidFill>
                  <a:srgbClr val="4A86E8"/>
                </a:solidFill>
              </a:rPr>
              <a:t>&lt;clause&gt;</a:t>
            </a:r>
            <a:endParaRPr>
              <a:solidFill>
                <a:srgbClr val="4A86E8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#pragma is a compiler hint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acc tells the compiler that this is the OpenACC pragma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>
                <a:solidFill>
                  <a:srgbClr val="FF0000"/>
                </a:solidFill>
              </a:rPr>
              <a:t>directive</a:t>
            </a:r>
            <a:r>
              <a:rPr lang="zh-TW"/>
              <a:t> is what OpenACC tells the compiler to indicate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>
                <a:solidFill>
                  <a:srgbClr val="4A86E8"/>
                </a:solidFill>
              </a:rPr>
              <a:t>clause</a:t>
            </a:r>
            <a:r>
              <a:rPr lang="zh-TW"/>
              <a:t> is an instruction for OpenACC to supplement or optimize the directive.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OpenACC Directive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152475"/>
            <a:ext cx="800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#pragma acc </a:t>
            </a:r>
            <a:r>
              <a:rPr lang="zh-TW">
                <a:solidFill>
                  <a:srgbClr val="FF0000"/>
                </a:solidFill>
              </a:rPr>
              <a:t>parallel</a:t>
            </a:r>
            <a:endParaRPr>
              <a:solidFill>
                <a:srgbClr val="4A86E8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parallel tells the compiler that this code should be </a:t>
            </a:r>
            <a:r>
              <a:rPr b="1" lang="zh-TW">
                <a:latin typeface="Montserrat"/>
                <a:ea typeface="Montserrat"/>
                <a:cs typeface="Montserrat"/>
                <a:sym typeface="Montserrat"/>
              </a:rPr>
              <a:t>redundantly parallelized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125" y="2451350"/>
            <a:ext cx="4260300" cy="1719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3900" y="2451362"/>
            <a:ext cx="4260300" cy="2039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OpenACC Directive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152475"/>
            <a:ext cx="800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#pragma acc </a:t>
            </a:r>
            <a:r>
              <a:rPr lang="zh-TW">
                <a:solidFill>
                  <a:srgbClr val="FF0000"/>
                </a:solidFill>
              </a:rPr>
              <a:t>parallel </a:t>
            </a:r>
            <a:r>
              <a:rPr lang="zh-TW">
                <a:solidFill>
                  <a:srgbClr val="4A86E8"/>
                </a:solidFill>
              </a:rPr>
              <a:t>loop</a:t>
            </a:r>
            <a:endParaRPr>
              <a:solidFill>
                <a:srgbClr val="4A86E8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>
                <a:solidFill>
                  <a:srgbClr val="4A86E8"/>
                </a:solidFill>
              </a:rPr>
              <a:t>loop</a:t>
            </a:r>
            <a:r>
              <a:rPr lang="zh-TW"/>
              <a:t> tells the compiler that this loop needs to be parallelized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It also tells the compiler that this loop can be safely parallelized.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7754" y="2491630"/>
            <a:ext cx="4876984" cy="2437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OpenACC Directive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152475"/>
            <a:ext cx="800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#pragma acc </a:t>
            </a:r>
            <a:r>
              <a:rPr lang="zh-TW">
                <a:solidFill>
                  <a:srgbClr val="FF0000"/>
                </a:solidFill>
              </a:rPr>
              <a:t>parallel </a:t>
            </a:r>
            <a:r>
              <a:rPr lang="zh-TW">
                <a:solidFill>
                  <a:srgbClr val="4A86E8"/>
                </a:solidFill>
              </a:rPr>
              <a:t>loop </a:t>
            </a:r>
            <a:r>
              <a:rPr lang="zh-TW">
                <a:solidFill>
                  <a:srgbClr val="38761D"/>
                </a:solidFill>
              </a:rPr>
              <a:t>reduction(&lt;operation&gt;:&lt;target&gt;)</a:t>
            </a:r>
            <a:endParaRPr>
              <a:solidFill>
                <a:srgbClr val="4A86E8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Char char="-"/>
            </a:pPr>
            <a:r>
              <a:rPr lang="zh-TW">
                <a:solidFill>
                  <a:srgbClr val="188038"/>
                </a:solidFill>
              </a:rPr>
              <a:t>reduction</a:t>
            </a:r>
            <a:r>
              <a:rPr lang="zh-TW">
                <a:solidFill>
                  <a:srgbClr val="4A86E8"/>
                </a:solidFill>
              </a:rPr>
              <a:t> </a:t>
            </a:r>
            <a:r>
              <a:rPr lang="zh-TW">
                <a:solidFill>
                  <a:srgbClr val="000000"/>
                </a:solidFill>
              </a:rPr>
              <a:t>tells the compiler that a target is to be reduced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zh-TW">
                <a:solidFill>
                  <a:srgbClr val="000000"/>
                </a:solidFill>
              </a:rPr>
              <a:t>reduce: perform global operations on the selected target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int sum = 0;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#pragma acc parallel loop reduction(+:sum)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for(int i = 0, i &lt; N, i++) sum += i;</a:t>
            </a:r>
            <a:endParaRPr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EEEEEE"/>
      </a:lt2>
      <a:accent1>
        <a:srgbClr val="F4CC1F"/>
      </a:accent1>
      <a:accent2>
        <a:srgbClr val="000000"/>
      </a:accent2>
      <a:accent3>
        <a:srgbClr val="939596"/>
      </a:accent3>
      <a:accent4>
        <a:srgbClr val="FFAB40"/>
      </a:accent4>
      <a:accent5>
        <a:srgbClr val="0097A7"/>
      </a:accent5>
      <a:accent6>
        <a:srgbClr val="F4CC1F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