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65A2F-C412-4B2F-9EEF-49A527D58BA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93E36-033C-471C-8356-5B9F1992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94CF0-FEDE-4D70-BC2D-B3B54B8150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A7B5E-AA2C-3525-DF12-8B2BCF0A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B9B12B-8EA8-530E-1623-42ADF4EF9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C40FD-5AEB-D910-7EDE-1D737FEFC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F4319-D7F6-63C8-D6DE-5B9EB61AB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94CF0-FEDE-4D70-BC2D-B3B54B8150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B79CD-4515-39CF-4DBA-D17D92DA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AD2E5-5703-9649-5E43-798DAEE2F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C9D96-8B45-84ED-5E59-9C9B1121A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FE0A1-F8FF-EC07-C7CB-68B38B15C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94CF0-FEDE-4D70-BC2D-B3B54B8150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6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B101-87BC-FE26-F9BC-C15CEA55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A546F-2E1E-F6D4-1C3B-7A3826905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11DD6-BF90-B587-2DA5-4DB45367A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90501-AB14-54DD-EBF2-C3DF4CB5E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94CF0-FEDE-4D70-BC2D-B3B54B8150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9576-8736-545B-5904-CC0D4674A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672BE-40B7-718B-6616-4014657F4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39DF1-99C1-68AC-4001-6AF0902BA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CDCC6-04AC-1423-BB9C-5DF75110A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94CF0-FEDE-4D70-BC2D-B3B54B8150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0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07595-766F-7D2F-B2AD-D5440A1E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01241D-5C8A-B9C4-8EC2-DE76546D9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FFA30-114C-87B5-0BD1-844C11B19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F77AA-BD2C-3983-B785-FB0B7577C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94CF0-FEDE-4D70-BC2D-B3B54B8150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A21FC-7079-D783-2BDC-8F4136BC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1E0FE-3227-5D7F-B8B2-9A3B4A8AE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16652-C300-D435-FC23-55F2A773F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383-3C62-592F-5AA5-F58F96124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94CF0-FEDE-4D70-BC2D-B3B54B8150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1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D672-28B5-AB44-AB11-72A16AB3D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E1AEB-CFB5-6DCD-81DE-CC6649FDB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B908-0A55-8CBA-E347-10985866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6E7B-3605-7776-693A-9BDE3C35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925F-1C28-7DDA-14DE-65EB588F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9653-8BE2-7466-AE4A-A753AE44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9D4E2-CBB6-5A5E-4907-D86F1C09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0DF8-A9A5-677F-713A-A6A6A73E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11DE-2A23-9554-D22F-E0D59A70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A97A2-DE5A-43C3-62C0-CDBAEC57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0EDE9-CC55-E34A-667C-3D662BAD6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5BA07-8335-7C17-F009-B8A69BAB1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A45A-4F15-9281-BD64-25DF990A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C4A0-D88A-8057-609A-EA437F4B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FA63-CE9A-8384-EDBB-3AE40E20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956-4DAA-E4C5-08BD-3103D8AA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2026-CE95-B651-60AC-F766AD5B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E42C-DC5F-A425-5085-FDEF8FA9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DD8A-B93A-6E5F-5BCF-315731F0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61D3-3786-1586-313D-3C22C16D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2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46B7-1EF3-C83F-7B05-6ED40C8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24D8-DEFE-7A25-D409-C9B6FFAA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EA46-4802-BF79-AF66-15C1291C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6DBF-AA56-5D28-CC41-C9703FAA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97E1-2DEB-A89D-CDC0-88B9EA56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D404-7009-D4F1-EEE1-6D9B4E2E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4912-B909-7838-609A-D677CA5E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18CC5-8EBB-10B6-563D-234D3AC0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2F43D-4108-4ABF-5A4B-C1CF58A6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0934C-93E3-7D1F-59A7-61E3626B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F5704-0C7C-CE9C-DB71-2AD128C8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7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D167-C87E-3176-BD66-4CAFB3A8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DADF-B9E7-5957-60B5-82CEE2CD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1AFBA-C582-7A9D-4354-C4474F4CF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9D0CC-CEB4-68FA-8AC7-D38579D10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1CB9D-6B09-EE73-DA87-66513A8BB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69CE4-33FF-9126-C69F-B3D87E2D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5E518-D423-9DFF-08FA-D2E32F4E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EAE5D-F930-FE49-CBAE-692E29D9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06A2-1982-BDF7-EE4B-97D9010D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23AF0-FFA1-4C81-0E38-85DA0049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AA307-2F0E-EE02-000B-1254EE44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32725-91E5-5DBC-357E-12ACB4A7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43C55-0D28-4C26-D7A1-92CA7626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35D23-2B89-8312-9A2C-C823F281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203B9-2DE2-A08D-888D-E448B67E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A2F4-42A3-A7DD-B4B8-09BFED0F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182C-3EEC-8279-6FE4-40641D9CB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6A207-AB8D-B7A2-934A-591898F8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41C44-37FC-2C46-B0BA-9F5034B5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06832-C785-C2A0-6A07-748B49E8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E8F63-41EA-235D-4B07-BA1E795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9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590-27D5-F2A3-50A3-8376D71AA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64523-269A-78CA-C016-EB6C220D7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5F313-61F0-13F9-12D3-472EEE1A4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AD85-B742-909F-F453-76722892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0A35-08A6-6078-DA25-E631B05B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2913-C7FE-91E9-DB34-47EF9927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AEF62-0625-8322-852B-B34C9909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AA444-EBFE-7D00-38A6-D730FB8B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46C6-7BD1-01EC-EA59-C0EED4983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FB93F-B279-4FBA-923C-6F478D1094D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228C-B919-9F41-5E0D-2A75A420A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4711-8F80-2D1A-9FEA-2DBB5AF7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68817-4DB0-4643-89FC-C57ED5BA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0A762-C0F3-1D05-B5CA-B78926596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83061A-7C9A-2906-ECC8-41B665C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FA20E-2AFA-2E27-C06B-221EFD8F1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9423"/>
            <a:ext cx="10515600" cy="3927539"/>
          </a:xfrm>
        </p:spPr>
        <p:txBody>
          <a:bodyPr>
            <a:normAutofit/>
          </a:bodyPr>
          <a:lstStyle/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We Think | Business &amp; Technology Insights | Accenture">
            <a:extLst>
              <a:ext uri="{FF2B5EF4-FFF2-40B4-BE49-F238E27FC236}">
                <a16:creationId xmlns:a16="http://schemas.microsoft.com/office/drawing/2014/main" id="{60896CDD-33B7-1ACF-29E1-C6029FFB5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34459" r="-976" b="32940"/>
          <a:stretch/>
        </p:blipFill>
        <p:spPr bwMode="auto">
          <a:xfrm>
            <a:off x="97971" y="1"/>
            <a:ext cx="12094029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2EBE4-A85B-F04F-5A61-FBF828D9095F}"/>
              </a:ext>
            </a:extLst>
          </p:cNvPr>
          <p:cNvSpPr txBox="1"/>
          <p:nvPr/>
        </p:nvSpPr>
        <p:spPr>
          <a:xfrm>
            <a:off x="2574496" y="2105561"/>
            <a:ext cx="799596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 </a:t>
            </a:r>
            <a:r>
              <a:rPr lang="en-US" sz="3600" b="1" i="0" u="none" strike="noStrike" baseline="0" dirty="0">
                <a:solidFill>
                  <a:srgbClr val="538235"/>
                </a:solidFill>
                <a:latin typeface="Graphik" panose="020B0503030202060203" pitchFamily="34" charset="0"/>
              </a:rPr>
              <a:t>Internship Journey–Accenture    	</a:t>
            </a:r>
            <a:r>
              <a:rPr lang="en-US" sz="2400" b="1" i="0" u="none" strike="noStrike" baseline="0" dirty="0">
                <a:solidFill>
                  <a:srgbClr val="538235"/>
                </a:solidFill>
                <a:latin typeface="Graphik" panose="020B0503030202060203" pitchFamily="34" charset="0"/>
              </a:rPr>
              <a:t>(J.P. Morgan Chase Project)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Graphik" panose="020B0503030202060203" pitchFamily="34" charset="0"/>
              </a:rPr>
              <a:t>           Internship Duration: 25th April 2025 – 20th June 2025</a:t>
            </a:r>
            <a:endParaRPr lang="en-US" sz="2400" dirty="0">
              <a:solidFill>
                <a:schemeClr val="tx2"/>
              </a:solidFill>
              <a:latin typeface="Graphik" panose="020B050303020206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78045-76CC-D251-CB32-A46D496E9DB9}"/>
              </a:ext>
            </a:extLst>
          </p:cNvPr>
          <p:cNvSpPr txBox="1"/>
          <p:nvPr/>
        </p:nvSpPr>
        <p:spPr>
          <a:xfrm>
            <a:off x="8023860" y="4892040"/>
            <a:ext cx="356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raphik" panose="020B0503030202060203" pitchFamily="34" charset="0"/>
              </a:rPr>
              <a:t>-Katta Narasimha Prasad</a:t>
            </a:r>
          </a:p>
        </p:txBody>
      </p:sp>
    </p:spTree>
    <p:extLst>
      <p:ext uri="{BB962C8B-B14F-4D97-AF65-F5344CB8AC3E}">
        <p14:creationId xmlns:p14="http://schemas.microsoft.com/office/powerpoint/2010/main" val="153687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0DA51-383A-4B10-4215-69264DE43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07D5E5-9B0B-C7AC-809B-3D9409BA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79490-654F-FCCE-8A6E-AE2EEEB68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216" y="2808157"/>
            <a:ext cx="3129751" cy="3368805"/>
          </a:xfrm>
        </p:spPr>
        <p:txBody>
          <a:bodyPr>
            <a:normAutofit/>
          </a:bodyPr>
          <a:lstStyle/>
          <a:p>
            <a:pPr algn="just"/>
            <a:endParaRPr lang="en-US" sz="1800" b="1" dirty="0">
              <a:solidFill>
                <a:schemeClr val="tx2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b="0" i="0" u="none" strike="noStrike" cap="none" dirty="0">
              <a:solidFill>
                <a:srgbClr val="4A4A45"/>
              </a:solidFill>
              <a:latin typeface="Graphik" panose="020B0503030202060203" pitchFamily="34" charset="0"/>
              <a:ea typeface="Lato"/>
              <a:cs typeface="Lato"/>
              <a:sym typeface="Lato"/>
            </a:endParaRPr>
          </a:p>
          <a:p>
            <a:r>
              <a:rPr lang="en-US" sz="1800" b="0" i="0" u="none" strike="noStrike" cap="none" dirty="0">
                <a:solidFill>
                  <a:schemeClr val="accent3"/>
                </a:solidFill>
                <a:latin typeface="Graphik" panose="020B0503030202060203" pitchFamily="34" charset="0"/>
                <a:ea typeface="Lato"/>
                <a:cs typeface="Lato"/>
                <a:sym typeface="Lato"/>
              </a:rPr>
              <a:t>B.Tech in Computer Science and </a:t>
            </a:r>
            <a:r>
              <a:rPr lang="en-US" sz="1800" i="0" u="none" strike="noStrike" cap="none" dirty="0">
                <a:solidFill>
                  <a:schemeClr val="accent3"/>
                </a:solidFill>
                <a:latin typeface="Graphik" panose="020B0503030202060203" pitchFamily="34" charset="0"/>
                <a:ea typeface="Lato"/>
                <a:cs typeface="Lato"/>
                <a:sym typeface="Lato"/>
              </a:rPr>
              <a:t>Engineering</a:t>
            </a:r>
            <a:r>
              <a:rPr lang="en-US" sz="1800" b="0" i="0" u="none" strike="noStrike" cap="none" dirty="0">
                <a:solidFill>
                  <a:schemeClr val="accent3"/>
                </a:solidFill>
                <a:latin typeface="Graphik" panose="020B0503030202060203" pitchFamily="34" charset="0"/>
                <a:ea typeface="Lato"/>
                <a:cs typeface="Lato"/>
                <a:sym typeface="Lato"/>
              </a:rPr>
              <a:t> (</a:t>
            </a: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ea typeface="Lato"/>
                <a:cs typeface="Lato"/>
                <a:sym typeface="Lato"/>
              </a:rPr>
              <a:t>CGPA 9.13</a:t>
            </a:r>
            <a:r>
              <a:rPr lang="en-US" sz="1800" b="0" i="0" u="none" strike="noStrike" cap="none" dirty="0">
                <a:solidFill>
                  <a:schemeClr val="accent3"/>
                </a:solidFill>
                <a:latin typeface="Graphik" panose="020B0503030202060203" pitchFamily="34" charset="0"/>
                <a:ea typeface="Lato"/>
                <a:cs typeface="Lato"/>
                <a:sym typeface="Lato"/>
              </a:rPr>
              <a:t>)</a:t>
            </a:r>
          </a:p>
          <a:p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ea typeface="Lato"/>
                <a:cs typeface="Lato"/>
                <a:sym typeface="Lato"/>
              </a:rPr>
              <a:t>Saveetha School of Engineering(2021-2025)</a:t>
            </a:r>
            <a:endParaRPr lang="en-US" sz="1800" b="0" i="0" u="none" strike="noStrike" cap="none" dirty="0">
              <a:solidFill>
                <a:schemeClr val="accent3"/>
              </a:solidFill>
              <a:latin typeface="Graphik" panose="020B0503030202060203" pitchFamily="34" charset="0"/>
            </a:endParaRPr>
          </a:p>
          <a:p>
            <a:pPr algn="just"/>
            <a:endParaRPr lang="en-US" sz="1800" b="1" dirty="0">
              <a:solidFill>
                <a:schemeClr val="tx2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We Think | Business &amp; Technology Insights | Accenture">
            <a:extLst>
              <a:ext uri="{FF2B5EF4-FFF2-40B4-BE49-F238E27FC236}">
                <a16:creationId xmlns:a16="http://schemas.microsoft.com/office/drawing/2014/main" id="{AD3A4A0C-5FF7-6E69-F203-30E8410DD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34459" r="-976" b="32940"/>
          <a:stretch/>
        </p:blipFill>
        <p:spPr bwMode="auto">
          <a:xfrm>
            <a:off x="97971" y="1"/>
            <a:ext cx="12094029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90B756-BE98-E10F-1B3E-A287A8719CC9}"/>
              </a:ext>
            </a:extLst>
          </p:cNvPr>
          <p:cNvSpPr txBox="1"/>
          <p:nvPr/>
        </p:nvSpPr>
        <p:spPr>
          <a:xfrm>
            <a:off x="606552" y="1895480"/>
            <a:ext cx="7995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 </a:t>
            </a:r>
            <a:r>
              <a:rPr lang="en-US" sz="3200" i="0" u="none" strike="noStrike" baseline="0" dirty="0">
                <a:solidFill>
                  <a:srgbClr val="538235"/>
                </a:solidFill>
                <a:latin typeface="Graphik" panose="020B0503030202060203" pitchFamily="34" charset="0"/>
              </a:rPr>
              <a:t>About Me</a:t>
            </a:r>
            <a:endParaRPr lang="en-US" sz="3200" dirty="0">
              <a:latin typeface="Graphik" panose="020B0503030202060203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A0B08E-AFA0-B68A-562C-0ECD7415F4C4}"/>
              </a:ext>
            </a:extLst>
          </p:cNvPr>
          <p:cNvSpPr txBox="1">
            <a:spLocks/>
          </p:cNvSpPr>
          <p:nvPr/>
        </p:nvSpPr>
        <p:spPr>
          <a:xfrm>
            <a:off x="838200" y="2808158"/>
            <a:ext cx="3173730" cy="336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chemeClr val="tx2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Education</a:t>
            </a:r>
          </a:p>
          <a:p>
            <a:pPr algn="just"/>
            <a:endParaRPr lang="en-US" sz="1800" b="1" dirty="0">
              <a:solidFill>
                <a:schemeClr val="tx2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610B78-863A-ECAC-6F46-503FC8D4AC2E}"/>
              </a:ext>
            </a:extLst>
          </p:cNvPr>
          <p:cNvSpPr txBox="1">
            <a:spLocks/>
          </p:cNvSpPr>
          <p:nvPr/>
        </p:nvSpPr>
        <p:spPr>
          <a:xfrm>
            <a:off x="4103914" y="2808157"/>
            <a:ext cx="3461984" cy="336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chemeClr val="tx2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Technical Skills</a:t>
            </a:r>
          </a:p>
          <a:p>
            <a:pPr algn="just"/>
            <a:endParaRPr lang="en-US" sz="1800" b="1" dirty="0">
              <a:solidFill>
                <a:schemeClr val="tx2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Programming: Python, SQL, Java</a:t>
            </a:r>
          </a:p>
          <a:p>
            <a:pPr algn="just"/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Oracle Cloud Infrastructure Generative AI</a:t>
            </a:r>
          </a:p>
          <a:p>
            <a:pPr algn="just"/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Google Cloud Computing Foundations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0472AC-031D-7175-E411-275893E0D9DD}"/>
              </a:ext>
            </a:extLst>
          </p:cNvPr>
          <p:cNvSpPr txBox="1">
            <a:spLocks/>
          </p:cNvSpPr>
          <p:nvPr/>
        </p:nvSpPr>
        <p:spPr>
          <a:xfrm>
            <a:off x="7793845" y="2799962"/>
            <a:ext cx="3173730" cy="3368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chemeClr val="tx2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Work Experience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Student Intern - Python Internship</a:t>
            </a:r>
          </a:p>
          <a:p>
            <a:pPr algn="just"/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Focused on data types, NumPy, Pandas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9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604A-7CE6-E84E-75A5-F065510C1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3DE10F-0D3D-1726-C5B6-5FB71776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11B01-429F-B431-C72D-39C11C9DA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08158"/>
            <a:ext cx="10619232" cy="2477074"/>
          </a:xfrm>
        </p:spPr>
        <p:txBody>
          <a:bodyPr>
            <a:normAutofit/>
          </a:bodyPr>
          <a:lstStyle/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We Think | Business &amp; Technology Insights | Accenture">
            <a:extLst>
              <a:ext uri="{FF2B5EF4-FFF2-40B4-BE49-F238E27FC236}">
                <a16:creationId xmlns:a16="http://schemas.microsoft.com/office/drawing/2014/main" id="{46A46067-B39B-E266-B1E8-6AF5A911A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34459" r="-976" b="32940"/>
          <a:stretch/>
        </p:blipFill>
        <p:spPr bwMode="auto">
          <a:xfrm>
            <a:off x="97971" y="1"/>
            <a:ext cx="12094029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8A358E-8435-B56E-C7D2-C31C56F15D96}"/>
              </a:ext>
            </a:extLst>
          </p:cNvPr>
          <p:cNvSpPr txBox="1"/>
          <p:nvPr/>
        </p:nvSpPr>
        <p:spPr>
          <a:xfrm>
            <a:off x="606552" y="1895480"/>
            <a:ext cx="7995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 </a:t>
            </a:r>
            <a:r>
              <a:rPr lang="en-US" sz="3200" i="0" u="none" strike="noStrike" baseline="0" dirty="0">
                <a:solidFill>
                  <a:srgbClr val="538235"/>
                </a:solidFill>
                <a:latin typeface="Graphik" panose="020B0503030202060203" pitchFamily="34" charset="0"/>
              </a:rPr>
              <a:t>Introduction</a:t>
            </a:r>
            <a:endParaRPr lang="en-US" sz="3200" dirty="0">
              <a:latin typeface="Graphik" panose="020B0503030202060203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142FFD6-D43D-A81E-116F-74715542A2CC}"/>
              </a:ext>
            </a:extLst>
          </p:cNvPr>
          <p:cNvSpPr txBox="1">
            <a:spLocks/>
          </p:cNvSpPr>
          <p:nvPr/>
        </p:nvSpPr>
        <p:spPr>
          <a:xfrm>
            <a:off x="838200" y="2603367"/>
            <a:ext cx="10162032" cy="4058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Offered as “</a:t>
            </a:r>
            <a:r>
              <a:rPr lang="en-US" sz="1800" i="0" dirty="0">
                <a:solidFill>
                  <a:schemeClr val="accent1"/>
                </a:solidFill>
                <a:effectLst/>
                <a:latin typeface="Graphik" panose="020B0503030202060203" pitchFamily="34" charset="0"/>
                <a:cs typeface="Times New Roman" panose="02020603050405020304" pitchFamily="18" charset="0"/>
              </a:rPr>
              <a:t>Packaged App Development Associate</a:t>
            </a:r>
            <a:r>
              <a:rPr lang="en-US" sz="1800" i="0" dirty="0">
                <a:solidFill>
                  <a:schemeClr val="accent3"/>
                </a:solidFill>
                <a:effectLst/>
                <a:latin typeface="Graphik" panose="020B0503030202060203" pitchFamily="34" charset="0"/>
                <a:cs typeface="Times New Roman" panose="02020603050405020304" pitchFamily="18" charset="0"/>
              </a:rPr>
              <a:t>” and received “</a:t>
            </a: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ATCI 8th Semester Internship Program 2025”.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Underwent training in “</a:t>
            </a:r>
            <a:r>
              <a:rPr lang="en-US" sz="1800" dirty="0">
                <a:solidFill>
                  <a:schemeClr val="accent1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Delivery Fundamentals</a:t>
            </a: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: Core Concepts and Practices v2.0”for a week in “studyatlkm” portal.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Covered SDLC, Agile, DevOps and had taken “Primer Assessment”.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2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 Key Takeaways:</a:t>
            </a:r>
          </a:p>
          <a:p>
            <a:pPr marL="347472" marR="0" lvl="0" indent="-347472" algn="just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Graphik" panose="020B0503030202060203" pitchFamily="34" charset="0"/>
                <a:cs typeface="Times New Roman" panose="02020603050405020304" pitchFamily="18" charset="0"/>
              </a:rPr>
              <a:t>SDLC provides a systematic framework, while Agile adds adaptability through iterative cycles and continuous feedback.</a:t>
            </a:r>
          </a:p>
          <a:p>
            <a:pPr marL="347472" marR="0" lvl="0" indent="-347472" algn="just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Graphik" panose="020B0503030202060203" pitchFamily="34" charset="0"/>
                <a:cs typeface="Times New Roman" panose="02020603050405020304" pitchFamily="18" charset="0"/>
              </a:rPr>
              <a:t>DevOps enhances Agile by automating builds, testing, and deployments, enabling quicker and more stable releases.</a:t>
            </a:r>
          </a:p>
          <a:p>
            <a:pPr marL="347472" marR="0" lvl="0" indent="-347472" algn="just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Graphik" panose="020B0503030202060203" pitchFamily="34" charset="0"/>
                <a:cs typeface="Times New Roman" panose="02020603050405020304" pitchFamily="18" charset="0"/>
              </a:rPr>
              <a:t>All three emphasize strong teamwork, regular communication, and ongoing refinement to ensure high-quality software.</a:t>
            </a:r>
          </a:p>
          <a:p>
            <a:pPr algn="just"/>
            <a:endParaRPr lang="en-US" sz="1800" b="1" dirty="0">
              <a:solidFill>
                <a:schemeClr val="tx2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2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accent3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7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733A4-283D-2EBE-96EA-8E41306A5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8272D-B76F-4916-9BFF-9B3085B0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3803-5E0C-417E-58C0-CB1B16C03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08158"/>
            <a:ext cx="10619232" cy="2477074"/>
          </a:xfrm>
        </p:spPr>
        <p:txBody>
          <a:bodyPr>
            <a:normAutofit/>
          </a:bodyPr>
          <a:lstStyle/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We Think | Business &amp; Technology Insights | Accenture">
            <a:extLst>
              <a:ext uri="{FF2B5EF4-FFF2-40B4-BE49-F238E27FC236}">
                <a16:creationId xmlns:a16="http://schemas.microsoft.com/office/drawing/2014/main" id="{711B584C-3668-4D1D-2FA1-7405FEB17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34459" r="-976" b="32940"/>
          <a:stretch/>
        </p:blipFill>
        <p:spPr bwMode="auto">
          <a:xfrm>
            <a:off x="97971" y="1"/>
            <a:ext cx="12094029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99789-AC3A-9E23-07AC-AFBEBED16CB8}"/>
              </a:ext>
            </a:extLst>
          </p:cNvPr>
          <p:cNvSpPr txBox="1"/>
          <p:nvPr/>
        </p:nvSpPr>
        <p:spPr>
          <a:xfrm>
            <a:off x="734568" y="1895480"/>
            <a:ext cx="11000232" cy="425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 </a:t>
            </a:r>
            <a:r>
              <a:rPr lang="en-US" sz="3200" i="0" u="none" strike="noStrike" baseline="0" dirty="0">
                <a:solidFill>
                  <a:srgbClr val="538235"/>
                </a:solidFill>
                <a:latin typeface="Graphik" panose="020B0503030202060203" pitchFamily="34" charset="0"/>
              </a:rPr>
              <a:t>Virtual Internship</a:t>
            </a:r>
            <a:endParaRPr lang="en-US" dirty="0">
              <a:solidFill>
                <a:srgbClr val="538235"/>
              </a:solidFill>
              <a:latin typeface="Graphik" panose="020B0503030202060203" pitchFamily="34" charset="0"/>
            </a:endParaRPr>
          </a:p>
          <a:p>
            <a:endParaRPr lang="en-US" i="0" u="none" strike="noStrike" baseline="0" dirty="0">
              <a:solidFill>
                <a:srgbClr val="538235"/>
              </a:solidFill>
              <a:latin typeface="Graphik" panose="020B0503030202060203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Allocated to “</a:t>
            </a:r>
            <a:r>
              <a:rPr lang="en-US" dirty="0">
                <a:solidFill>
                  <a:schemeClr val="accent1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Big Data and Hadoop for ATCI Stream</a:t>
            </a:r>
            <a:r>
              <a:rPr lang="en-US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” in Udacity platform.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Covered concepts such as SQL, Relational and Non-Relational Databases, Python, Data      Architecture Foundations, Designing Data Systems, Big Data Systems, Spark and Data Lakes.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Attended weekly live sessions.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Projects:</a:t>
            </a:r>
          </a:p>
          <a:p>
            <a:pPr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Explore US Bikeshare Data </a:t>
            </a:r>
          </a:p>
          <a:p>
            <a:pPr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Design a Data Warehouse for Reporting and OLAP</a:t>
            </a:r>
          </a:p>
          <a:p>
            <a:pPr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STEDI Human Balance Analytics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3974D27-5A30-29B0-3CCE-44194744F61F}"/>
              </a:ext>
            </a:extLst>
          </p:cNvPr>
          <p:cNvSpPr txBox="1">
            <a:spLocks/>
          </p:cNvSpPr>
          <p:nvPr/>
        </p:nvSpPr>
        <p:spPr>
          <a:xfrm>
            <a:off x="838200" y="2808158"/>
            <a:ext cx="10162032" cy="160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AC3E0-63ED-9B34-7D6D-458C96F87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93B11C-9509-CFBB-A425-7BC066E9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DA4A0-AF64-AEF6-6BC0-BB704B89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08158"/>
            <a:ext cx="4218432" cy="2477074"/>
          </a:xfrm>
        </p:spPr>
        <p:txBody>
          <a:bodyPr>
            <a:normAutofit/>
          </a:bodyPr>
          <a:lstStyle/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We Think | Business &amp; Technology Insights | Accenture">
            <a:extLst>
              <a:ext uri="{FF2B5EF4-FFF2-40B4-BE49-F238E27FC236}">
                <a16:creationId xmlns:a16="http://schemas.microsoft.com/office/drawing/2014/main" id="{1D1E4B67-46F5-5177-BD2C-CA116C180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34459" r="-976" b="32940"/>
          <a:stretch/>
        </p:blipFill>
        <p:spPr bwMode="auto">
          <a:xfrm>
            <a:off x="97971" y="1"/>
            <a:ext cx="12094029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DE6EF-E867-4E80-CC21-5A8BC6AF6DCB}"/>
              </a:ext>
            </a:extLst>
          </p:cNvPr>
          <p:cNvSpPr txBox="1"/>
          <p:nvPr/>
        </p:nvSpPr>
        <p:spPr>
          <a:xfrm>
            <a:off x="478536" y="1801026"/>
            <a:ext cx="7995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 </a:t>
            </a:r>
            <a:r>
              <a:rPr lang="en-US" sz="3200" i="0" u="none" strike="noStrike" baseline="0" dirty="0">
                <a:solidFill>
                  <a:srgbClr val="538235"/>
                </a:solidFill>
                <a:latin typeface="Graphik" panose="020B0503030202060203" pitchFamily="34" charset="0"/>
              </a:rPr>
              <a:t>GitHub Copilot</a:t>
            </a:r>
            <a:endParaRPr lang="en-US" sz="3200" dirty="0">
              <a:latin typeface="Graphik" panose="020B0503030202060203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BBDAB29-1A44-E028-9F3E-A6C415E20A60}"/>
              </a:ext>
            </a:extLst>
          </p:cNvPr>
          <p:cNvSpPr txBox="1">
            <a:spLocks/>
          </p:cNvSpPr>
          <p:nvPr/>
        </p:nvSpPr>
        <p:spPr>
          <a:xfrm>
            <a:off x="838200" y="2808158"/>
            <a:ext cx="10162032" cy="160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0988-2EB5-CCCD-AC2D-CDC8825E9AE7}"/>
              </a:ext>
            </a:extLst>
          </p:cNvPr>
          <p:cNvSpPr txBox="1">
            <a:spLocks/>
          </p:cNvSpPr>
          <p:nvPr/>
        </p:nvSpPr>
        <p:spPr>
          <a:xfrm>
            <a:off x="813816" y="2713704"/>
            <a:ext cx="4443984" cy="3355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Graphik" panose="020B0503030202060203" pitchFamily="34" charset="0"/>
              </a:rPr>
              <a:t>What I Learned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  <a:latin typeface="Graphik" panose="020B0503030202060203" pitchFamily="34" charset="0"/>
            </a:endParaRP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Understood how Copilot suggests real-time code completions using AI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Learned to write efficient prompts to guide Copilot’s suggestions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Explored integration of Copilot with VS Code and GitHub repositories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D57DC95-1519-467E-3126-F2158658C4F8}"/>
              </a:ext>
            </a:extLst>
          </p:cNvPr>
          <p:cNvSpPr txBox="1">
            <a:spLocks/>
          </p:cNvSpPr>
          <p:nvPr/>
        </p:nvSpPr>
        <p:spPr>
          <a:xfrm>
            <a:off x="6281056" y="2738941"/>
            <a:ext cx="4443984" cy="33552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Graphik" panose="020B0503030202060203" pitchFamily="34" charset="0"/>
              </a:rPr>
              <a:t>What I Implemented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  <a:latin typeface="Graphik" panose="020B0503030202060203" pitchFamily="34" charset="0"/>
            </a:endParaRP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Used Copilot to auto-generate code for Python and Java projects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Applied Copilot in debugging and optimizing existing code snippets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Rapidly prototyped functions for projects</a:t>
            </a:r>
          </a:p>
        </p:txBody>
      </p:sp>
    </p:spTree>
    <p:extLst>
      <p:ext uri="{BB962C8B-B14F-4D97-AF65-F5344CB8AC3E}">
        <p14:creationId xmlns:p14="http://schemas.microsoft.com/office/powerpoint/2010/main" val="11262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BC339-75FC-28D1-0076-BA13D1B32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8D310-268A-6713-47B8-B1270E6E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47566-EAAF-3179-36E4-A96238682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08158"/>
            <a:ext cx="10619232" cy="2477074"/>
          </a:xfrm>
        </p:spPr>
        <p:txBody>
          <a:bodyPr>
            <a:normAutofit/>
          </a:bodyPr>
          <a:lstStyle/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We Think | Business &amp; Technology Insights | Accenture">
            <a:extLst>
              <a:ext uri="{FF2B5EF4-FFF2-40B4-BE49-F238E27FC236}">
                <a16:creationId xmlns:a16="http://schemas.microsoft.com/office/drawing/2014/main" id="{4B289846-9805-5FCE-F366-54B5A6566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34459" r="-976" b="32940"/>
          <a:stretch/>
        </p:blipFill>
        <p:spPr bwMode="auto">
          <a:xfrm>
            <a:off x="97971" y="1"/>
            <a:ext cx="12094029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32842C-D250-5141-3FB9-4509E05B0E66}"/>
              </a:ext>
            </a:extLst>
          </p:cNvPr>
          <p:cNvSpPr txBox="1"/>
          <p:nvPr/>
        </p:nvSpPr>
        <p:spPr>
          <a:xfrm>
            <a:off x="350520" y="1895480"/>
            <a:ext cx="7995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Graphik" panose="020B0503030202060203" pitchFamily="34" charset="0"/>
              </a:rPr>
              <a:t> </a:t>
            </a:r>
            <a:r>
              <a:rPr lang="en-US" sz="3200" i="0" u="none" strike="noStrike" baseline="0" dirty="0">
                <a:solidFill>
                  <a:srgbClr val="538235"/>
                </a:solidFill>
                <a:latin typeface="Graphik" panose="020B0503030202060203" pitchFamily="34" charset="0"/>
              </a:rPr>
              <a:t>PlayWright Automation Project</a:t>
            </a:r>
            <a:endParaRPr lang="en-US" sz="3200" dirty="0">
              <a:latin typeface="Graphik" panose="020B0503030202060203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40D8C8A-4159-8834-D013-5B5F0F6D47AB}"/>
              </a:ext>
            </a:extLst>
          </p:cNvPr>
          <p:cNvSpPr txBox="1">
            <a:spLocks/>
          </p:cNvSpPr>
          <p:nvPr/>
        </p:nvSpPr>
        <p:spPr>
          <a:xfrm>
            <a:off x="838200" y="2808158"/>
            <a:ext cx="10162032" cy="160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B3F9-9620-FD97-F79E-8ED1974C1124}"/>
              </a:ext>
            </a:extLst>
          </p:cNvPr>
          <p:cNvSpPr txBox="1">
            <a:spLocks/>
          </p:cNvSpPr>
          <p:nvPr/>
        </p:nvSpPr>
        <p:spPr>
          <a:xfrm>
            <a:off x="734568" y="2713703"/>
            <a:ext cx="4784490" cy="3893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Graphik" panose="020B0503030202060203" pitchFamily="34" charset="0"/>
              </a:rPr>
              <a:t>What I Learned</a:t>
            </a:r>
            <a:endParaRPr lang="en-US" sz="1800" dirty="0">
              <a:solidFill>
                <a:schemeClr val="tx2"/>
              </a:solidFill>
              <a:latin typeface="Graphik" panose="020B0503030202060203" pitchFamily="34" charset="0"/>
            </a:endParaRP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Grasped Playwright basics with Java</a:t>
            </a: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Wrote and organized test cases efficiently</a:t>
            </a: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Gained hands-on browser automation experience</a:t>
            </a: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Improved debugging via test reports</a:t>
            </a:r>
          </a:p>
          <a:p>
            <a:pPr marL="285750" lvl="1" indent="-285750" algn="just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Understood the role of locators and timing in UI automation.</a:t>
            </a:r>
            <a:endParaRPr lang="en-US" sz="1800" dirty="0">
              <a:solidFill>
                <a:schemeClr val="tx2"/>
              </a:solidFill>
              <a:latin typeface="Graphik" panose="020B0503030202060203" pitchFamily="34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2E7FFED-42DC-1050-53EE-DA4DB1331465}"/>
              </a:ext>
            </a:extLst>
          </p:cNvPr>
          <p:cNvSpPr txBox="1">
            <a:spLocks/>
          </p:cNvSpPr>
          <p:nvPr/>
        </p:nvSpPr>
        <p:spPr>
          <a:xfrm>
            <a:off x="6079454" y="2738940"/>
            <a:ext cx="5024410" cy="3868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Graphik" panose="020B0503030202060203" pitchFamily="34" charset="0"/>
              </a:rPr>
              <a:t>What I Implemented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Automate web testing on DemoBlaze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Browser selection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Registration test case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Verify Homepage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Login functionality Test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Search Product Functionality</a:t>
            </a:r>
          </a:p>
          <a:p>
            <a:pPr marL="285750" lvl="1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3"/>
                </a:solidFill>
                <a:latin typeface="Graphik" panose="020B0503030202060203" pitchFamily="34" charset="0"/>
              </a:rPr>
              <a:t>Add to Cart Functionality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tx2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1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D84A-6900-096D-5C43-C08EDAA1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We Think | Business &amp; Technology Insights | Accenture">
            <a:extLst>
              <a:ext uri="{FF2B5EF4-FFF2-40B4-BE49-F238E27FC236}">
                <a16:creationId xmlns:a16="http://schemas.microsoft.com/office/drawing/2014/main" id="{7D76DC1E-3839-DE9A-12E5-2E1CF84D7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34459" r="-976" b="32940"/>
          <a:stretch/>
        </p:blipFill>
        <p:spPr bwMode="auto">
          <a:xfrm>
            <a:off x="97971" y="1"/>
            <a:ext cx="12094029" cy="1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429D12C1-3D38-F02D-35F1-E01F96D63937}"/>
              </a:ext>
            </a:extLst>
          </p:cNvPr>
          <p:cNvSpPr txBox="1">
            <a:spLocks/>
          </p:cNvSpPr>
          <p:nvPr/>
        </p:nvSpPr>
        <p:spPr>
          <a:xfrm>
            <a:off x="838200" y="2808158"/>
            <a:ext cx="10162032" cy="160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3A42BF-6B0B-F892-C16A-9ECDE08CA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768" y="3272854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Graphik" panose="020B050303020206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88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403</Words>
  <Application>Microsoft Office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Graphik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Thakkar, Deepak</dc:creator>
  <cp:lastModifiedBy>Prasad, Katta Narasimha</cp:lastModifiedBy>
  <cp:revision>21</cp:revision>
  <dcterms:created xsi:type="dcterms:W3CDTF">2025-06-04T06:28:34Z</dcterms:created>
  <dcterms:modified xsi:type="dcterms:W3CDTF">2025-06-06T05:20:17Z</dcterms:modified>
</cp:coreProperties>
</file>