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1" r:id="rId3"/>
    <p:sldId id="267" r:id="rId4"/>
    <p:sldId id="262" r:id="rId5"/>
    <p:sldId id="263" r:id="rId6"/>
    <p:sldId id="264" r:id="rId7"/>
    <p:sldId id="265" r:id="rId8"/>
    <p:sldId id="268" r:id="rId9"/>
    <p:sldId id="266" r:id="rId10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rPr>
            <a:t>資料說明</a:t>
          </a:r>
          <a:endParaRPr lang="zh-tw" sz="3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9225C73-1633-42F1-AB3B-7CB183E5F8B8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分類目標</a:t>
          </a:r>
          <a:endParaRPr lang="zh-tw" sz="3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C383F32-22E8-4F62-A3E0-BDC3D5F48992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rPr>
            <a:t>結果</a:t>
          </a:r>
          <a:endParaRPr lang="zh-tw" sz="3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ScaleX="100869" custLinFactNeighborX="-459" custLinFactNeighborY="-38598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LinFactNeighborX="-133" custLinFactNeighborY="-38626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 custLinFactNeighborX="760" custLinFactNeighborY="-38598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265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52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8968" y="2337662"/>
          <a:ext cx="3007157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3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資料說明</a:t>
          </a:r>
          <a:endParaRPr lang="zh-tw" sz="3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968" y="2337662"/>
        <a:ext cx="3007157" cy="810000"/>
      </dsp:txXfrm>
    </dsp:sp>
    <dsp:sp modelId="{BCD8CDD9-0C56-4401-ADB1-8B48DAB2C96F}">
      <dsp:nvSpPr>
        <dsp:cNvPr id="0" name=""/>
        <dsp:cNvSpPr/>
      </dsp:nvSpPr>
      <dsp:spPr>
        <a:xfrm>
          <a:off x="4132872" y="265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20434" y="652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47563" y="2337435"/>
          <a:ext cx="298125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3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分類目標</a:t>
          </a:r>
          <a:endParaRPr lang="zh-tw" sz="3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547563" y="2337435"/>
        <a:ext cx="2981250" cy="810000"/>
      </dsp:txXfrm>
    </dsp:sp>
    <dsp:sp modelId="{FF93E135-77D6-48A0-8871-9BC93D705D06}">
      <dsp:nvSpPr>
        <dsp:cNvPr id="0" name=""/>
        <dsp:cNvSpPr/>
      </dsp:nvSpPr>
      <dsp:spPr>
        <a:xfrm>
          <a:off x="7635841" y="265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23403" y="652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77149" y="2337662"/>
          <a:ext cx="298125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3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結果</a:t>
          </a:r>
          <a:endParaRPr lang="zh-tw" sz="3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077149" y="2337662"/>
        <a:ext cx="2981250" cy="81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A7418C-1A37-4630-8C30-B2836F55C532}" type="datetime1">
              <a:rPr lang="zh-TW" altLang="en-US" smtClean="0"/>
              <a:t>2021/1/12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916EA9-9B8C-4B06-BBDB-07A75F4AF607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矩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矩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矩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日期版面配置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D9EAB54-90A7-4427-8D5D-1517AC1256FE}" type="datetime1">
              <a:rPr lang="zh-TW" altLang="en-US" smtClean="0"/>
              <a:t>2021/1/12</a:t>
            </a:fld>
            <a:endParaRPr lang="en-US" dirty="0"/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E064CC-B997-463F-949D-526814740EEF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128EAF-448F-42C4-BB03-9B0CC8E0C77B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847876-3A2B-49FA-B396-40048599C954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矩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矩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矩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fld id="{294347CA-4B58-4AEE-8DA6-4E2B096FC96F}" type="datetime1">
              <a:rPr lang="zh-TW" altLang="en-US" smtClean="0"/>
              <a:t>2021/1/12</a:t>
            </a:fld>
            <a:endParaRPr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CCF91B-17D2-4072-B2E9-D16F58DFD8EB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51C41F-D9A3-457D-A3FA-0A5DBEF4266B}" type="datetime1">
              <a:rPr lang="zh-TW" altLang="en-US" smtClean="0"/>
              <a:t>2021/1/12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183BB-2861-4A80-80A6-2C9B82653C78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6085DB-A18D-4659-BA29-412FA9C45839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453BEA6C-00E9-40EA-A338-3A3492325C3F}" type="datetime1">
              <a:rPr lang="zh-TW" altLang="en-US" smtClean="0"/>
              <a:t>2021/1/12</a:t>
            </a:fld>
            <a:endParaRPr 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27CC67-2DD7-42FE-B417-D6036783A853}" type="datetime1">
              <a:rPr lang="zh-TW" altLang="en-US" smtClean="0"/>
              <a:t>2021/1/12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l"/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6C11105-4E24-4682-A6F5-E2BADE4D0872}" type="datetime1">
              <a:rPr lang="zh-TW" altLang="en-US" smtClean="0"/>
              <a:t>2021/1/12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ojim.com/" TargetMode="External"/><Relationship Id="rId2" Type="http://schemas.openxmlformats.org/officeDocument/2006/relationships/hyperlink" Target="https://rpubs.com/skydome20/R-Note14-SVM-SV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xiami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標誌特寫&#10;&#10;自動產生的描述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-62199" y="10"/>
            <a:ext cx="12191979" cy="6857990"/>
          </a:xfrm>
          <a:prstGeom prst="rect">
            <a:avLst/>
          </a:prstGeom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170094"/>
            <a:ext cx="4775075" cy="1173742"/>
          </a:xfrm>
        </p:spPr>
        <p:txBody>
          <a:bodyPr rtlCol="0">
            <a:normAutofit/>
          </a:bodyPr>
          <a:lstStyle/>
          <a:p>
            <a:pPr algn="l" rtl="0"/>
            <a:r>
              <a:rPr lang="en-US" altLang="zh-TW" sz="4400" dirty="0">
                <a:solidFill>
                  <a:schemeClr val="tx1"/>
                </a:solidFill>
              </a:rPr>
              <a:t>Data </a:t>
            </a:r>
            <a:r>
              <a:rPr lang="en-US" altLang="zh-TW" sz="4400" dirty="0" err="1">
                <a:solidFill>
                  <a:schemeClr val="tx1"/>
                </a:solidFill>
              </a:rPr>
              <a:t>SciencE</a:t>
            </a:r>
            <a:endParaRPr lang="zh-tw" sz="24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888183"/>
            <a:ext cx="4775075" cy="795681"/>
          </a:xfrm>
        </p:spPr>
        <p:txBody>
          <a:bodyPr rtlCol="0">
            <a:normAutofit fontScale="77500" lnSpcReduction="20000"/>
          </a:bodyPr>
          <a:lstStyle/>
          <a:p>
            <a:pPr algn="r">
              <a:spcAft>
                <a:spcPts val="600"/>
              </a:spcAft>
            </a:pPr>
            <a:r>
              <a:rPr lang="en-US" altLang="zh-TW" sz="1400" dirty="0">
                <a:solidFill>
                  <a:schemeClr val="tx1"/>
                </a:solidFill>
              </a:rPr>
              <a:t>106703003</a:t>
            </a:r>
            <a:r>
              <a:rPr lang="zh-TW" altLang="en-US" sz="1400" dirty="0">
                <a:solidFill>
                  <a:schemeClr val="tx1"/>
                </a:solidFill>
              </a:rPr>
              <a:t>陳岳紘</a:t>
            </a:r>
            <a:r>
              <a:rPr lang="en-US" altLang="zh-TW" sz="1400" dirty="0">
                <a:solidFill>
                  <a:schemeClr val="tx1"/>
                </a:solidFill>
              </a:rPr>
              <a:t>106703004</a:t>
            </a:r>
            <a:r>
              <a:rPr lang="zh-TW" altLang="en-US" sz="1400" dirty="0">
                <a:solidFill>
                  <a:schemeClr val="tx1"/>
                </a:solidFill>
              </a:rPr>
              <a:t>蔣翰宗</a:t>
            </a:r>
            <a:endParaRPr lang="zh-tw" altLang="zh-TW" sz="1400" dirty="0">
              <a:solidFill>
                <a:schemeClr val="tx1"/>
              </a:solidFill>
            </a:endParaRPr>
          </a:p>
          <a:p>
            <a:pPr algn="r">
              <a:spcAft>
                <a:spcPts val="600"/>
              </a:spcAft>
            </a:pPr>
            <a:r>
              <a:rPr lang="en-US" altLang="zh-TW" sz="1400" dirty="0">
                <a:solidFill>
                  <a:schemeClr val="tx1"/>
                </a:solidFill>
              </a:rPr>
              <a:t>106703024</a:t>
            </a:r>
            <a:r>
              <a:rPr lang="zh-TW" altLang="en-US" sz="1400" dirty="0">
                <a:solidFill>
                  <a:schemeClr val="tx1"/>
                </a:solidFill>
              </a:rPr>
              <a:t>吳奇峰</a:t>
            </a:r>
            <a:r>
              <a:rPr lang="en-US" altLang="zh-TW" sz="1400" dirty="0">
                <a:solidFill>
                  <a:schemeClr val="tx1"/>
                </a:solidFill>
              </a:rPr>
              <a:t>106703028</a:t>
            </a:r>
            <a:r>
              <a:rPr lang="zh-TW" altLang="en-US" sz="1400" dirty="0">
                <a:solidFill>
                  <a:schemeClr val="tx1"/>
                </a:solidFill>
              </a:rPr>
              <a:t>劉煥澤</a:t>
            </a:r>
            <a:endParaRPr lang="zh-tw" altLang="zh-TW" sz="1400" dirty="0">
              <a:solidFill>
                <a:schemeClr val="tx1"/>
              </a:solidFill>
            </a:endParaRPr>
          </a:p>
          <a:p>
            <a:pPr algn="r">
              <a:spcAft>
                <a:spcPts val="600"/>
              </a:spcAft>
            </a:pPr>
            <a:r>
              <a:rPr lang="en-US" altLang="zh-TW" sz="1400" dirty="0">
                <a:solidFill>
                  <a:schemeClr val="tx1"/>
                </a:solidFill>
              </a:rPr>
              <a:t>106703033</a:t>
            </a:r>
            <a:r>
              <a:rPr lang="zh-TW" altLang="en-US" sz="1400" dirty="0">
                <a:solidFill>
                  <a:schemeClr val="tx1"/>
                </a:solidFill>
              </a:rPr>
              <a:t>謝宇星</a:t>
            </a:r>
            <a:r>
              <a:rPr lang="en-US" altLang="zh-TW" sz="1400" dirty="0">
                <a:solidFill>
                  <a:schemeClr val="tx1"/>
                </a:solidFill>
              </a:rPr>
              <a:t>106703052</a:t>
            </a:r>
            <a:r>
              <a:rPr lang="zh-TW" altLang="en-US" sz="1400" dirty="0">
                <a:solidFill>
                  <a:schemeClr val="tx1"/>
                </a:solidFill>
              </a:rPr>
              <a:t>陳冠盛</a:t>
            </a:r>
            <a:endParaRPr lang="zh-tw" altLang="zh-TW" sz="14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zh-tw" altLang="zh-TW" sz="1400" dirty="0">
              <a:solidFill>
                <a:schemeClr val="tx1"/>
              </a:solidFill>
            </a:endParaRPr>
          </a:p>
          <a:p>
            <a:pPr rtl="0">
              <a:spcAft>
                <a:spcPts val="600"/>
              </a:spcAft>
            </a:pPr>
            <a:endParaRPr lang="zh-tw" sz="1400" dirty="0">
              <a:solidFill>
                <a:schemeClr val="tx1"/>
              </a:solidFill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BBA8793-5481-48DD-A5BD-37E69B25540C}"/>
              </a:ext>
            </a:extLst>
          </p:cNvPr>
          <p:cNvSpPr txBox="1">
            <a:spLocks/>
          </p:cNvSpPr>
          <p:nvPr/>
        </p:nvSpPr>
        <p:spPr>
          <a:xfrm>
            <a:off x="5953109" y="2586221"/>
            <a:ext cx="4428020" cy="885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r"/>
            <a:br>
              <a:rPr lang="en-US" altLang="zh-TW" sz="4400" dirty="0">
                <a:solidFill>
                  <a:schemeClr val="tx1"/>
                </a:solidFill>
              </a:rPr>
            </a:br>
            <a:r>
              <a:rPr lang="en-US" altLang="zh-TW" sz="2400" dirty="0">
                <a:solidFill>
                  <a:schemeClr val="tx1"/>
                </a:solidFill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歌曲在敘事情緒上的自動分類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5480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0DF66A-777F-4972-95C5-B458B388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2B915F-4100-4338-9175-F3B74951F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24292E"/>
                </a:solidFill>
                <a:latin typeface="-apple-system"/>
              </a:rPr>
              <a:t>資料來源：</a:t>
            </a:r>
            <a:endParaRPr lang="en-US" altLang="zh-TW" sz="24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魔鏡歌詞網 → 歌名、歌詞、作詞者、作曲者、發行年代、演唱者性別</a:t>
            </a:r>
            <a:endParaRPr lang="en-US" altLang="zh-TW" sz="22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蝦米音樂網→ 歌名、收藏頻率、情感種類</a:t>
            </a:r>
            <a:endParaRPr lang="en-US" altLang="zh-TW" sz="2200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24292E"/>
                </a:solidFill>
                <a:latin typeface="-apple-system"/>
              </a:rPr>
              <a:t>資料前處理：</a:t>
            </a:r>
            <a:endParaRPr lang="en-US" altLang="zh-TW" sz="24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歌名：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Word2Vec 200</a:t>
            </a: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維</a:t>
            </a:r>
            <a:endParaRPr lang="en-US" altLang="zh-TW" sz="22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歌詞：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Word2Vec 400</a:t>
            </a:r>
            <a:r>
              <a:rPr lang="zh-TW" altLang="en-US" sz="2200">
                <a:solidFill>
                  <a:srgbClr val="24292E"/>
                </a:solidFill>
                <a:latin typeface="-apple-system"/>
              </a:rPr>
              <a:t>維 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/</a:t>
            </a: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TW" sz="2200" dirty="0" err="1">
                <a:solidFill>
                  <a:srgbClr val="24292E"/>
                </a:solidFill>
                <a:latin typeface="-apple-system"/>
              </a:rPr>
              <a:t>Tf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 – </a:t>
            </a:r>
            <a:r>
              <a:rPr lang="en-US" altLang="zh-TW" sz="2200" dirty="0" err="1">
                <a:solidFill>
                  <a:srgbClr val="24292E"/>
                </a:solidFill>
                <a:latin typeface="-apple-system"/>
              </a:rPr>
              <a:t>Idf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→ 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SVD</a:t>
            </a: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降維至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500</a:t>
            </a: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維</a:t>
            </a:r>
            <a:endParaRPr lang="en-US" altLang="zh-TW" sz="22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性別：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One-Hot-Encoding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年代：維基百科音樂史年代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(1~6)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06F73B-1DBA-4C43-8D2C-1D5F02E8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2021/1/12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7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FF48DE-E440-400C-92D2-E4439880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資料說明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963837-ADA6-4E29-8B16-5DE8465B3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77036"/>
            <a:ext cx="10058400" cy="367570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001_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中文資料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.csv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：歌曲的</a:t>
            </a:r>
            <a:r>
              <a:rPr lang="zh-TW" altLang="en-US" sz="2400" dirty="0">
                <a:solidFill>
                  <a:srgbClr val="24292E"/>
                </a:solidFill>
                <a:latin typeface="-apple-system"/>
              </a:rPr>
              <a:t>原始資料</a:t>
            </a:r>
            <a:endParaRPr lang="en-US" altLang="zh-TW" sz="2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包含歌名、歌詞、分類、作詞者、作曲者、發行年份與收藏頻率。</a:t>
            </a:r>
            <a:endParaRPr lang="en-US" altLang="zh-TW" sz="16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altLang="zh-TW" sz="1600" dirty="0">
              <a:solidFill>
                <a:srgbClr val="24292E"/>
              </a:solidFill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zh-TW" altLang="en-US" sz="16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002_w2vDim400_1215.csv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：將原始資料進行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word embedding</a:t>
            </a:r>
            <a:endParaRPr lang="en-US" altLang="zh-TW" sz="2400" dirty="0">
              <a:solidFill>
                <a:srgbClr val="24292E"/>
              </a:solidFill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將歌詞透過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word2vec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進行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word embedding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取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400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維。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003_tfidf_0110.csv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：在資料處理中加入</a:t>
            </a:r>
            <a:r>
              <a:rPr lang="en-US" altLang="zh-TW" sz="2400" dirty="0" err="1">
                <a:solidFill>
                  <a:srgbClr val="24292E"/>
                </a:solidFill>
                <a:latin typeface="-apple-system"/>
              </a:rPr>
              <a:t>tf_idf</a:t>
            </a:r>
            <a:r>
              <a:rPr lang="zh-TW" altLang="en-US" sz="2400" dirty="0">
                <a:solidFill>
                  <a:srgbClr val="24292E"/>
                </a:solidFill>
                <a:latin typeface="-apple-system"/>
              </a:rPr>
              <a:t>，並以</a:t>
            </a:r>
            <a:r>
              <a:rPr lang="en-US" altLang="zh-TW" sz="2400" dirty="0">
                <a:solidFill>
                  <a:srgbClr val="24292E"/>
                </a:solidFill>
                <a:latin typeface="-apple-system"/>
              </a:rPr>
              <a:t>SVD</a:t>
            </a:r>
            <a:r>
              <a:rPr lang="zh-TW" altLang="en-US" sz="2400" dirty="0">
                <a:solidFill>
                  <a:srgbClr val="24292E"/>
                </a:solidFill>
                <a:latin typeface="-apple-system"/>
              </a:rPr>
              <a:t>進行降維</a:t>
            </a:r>
            <a:endParaRPr lang="en-US" altLang="zh-TW" sz="2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將歌名透過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word2vec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進行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word embedding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取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400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維、歌詞透過</a:t>
            </a:r>
            <a:r>
              <a:rPr lang="en-US" altLang="zh-TW" sz="1600" b="0" i="0" dirty="0" err="1">
                <a:solidFill>
                  <a:srgbClr val="24292E"/>
                </a:solidFill>
                <a:effectLst/>
                <a:latin typeface="-apple-system"/>
              </a:rPr>
              <a:t>tf-idf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進行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word embedding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後透過</a:t>
            </a:r>
            <a:r>
              <a:rPr lang="en-US" altLang="zh-TW" sz="1600" b="0" i="0" dirty="0" err="1">
                <a:solidFill>
                  <a:srgbClr val="24292E"/>
                </a:solidFill>
                <a:effectLst/>
                <a:latin typeface="-apple-system"/>
              </a:rPr>
              <a:t>svd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降維至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200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，另有新增歌曲的情感分數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(Valence, Arousal)2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維。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AAE954-72E7-4B55-A24C-8C9865F8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2021/1/12</a:t>
            </a:fld>
            <a:endParaRPr lang="en-US"/>
          </a:p>
        </p:txBody>
      </p:sp>
      <p:pic>
        <p:nvPicPr>
          <p:cNvPr id="6" name="圖片 5" descr="一張含有 桌 的圖片&#10;&#10;自動產生的描述">
            <a:extLst>
              <a:ext uri="{FF2B5EF4-FFF2-40B4-BE49-F238E27FC236}">
                <a16:creationId xmlns:a16="http://schemas.microsoft.com/office/drawing/2014/main" id="{B3B6121E-D716-48A7-8D73-BF4F813B08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5" b="86565"/>
          <a:stretch/>
        </p:blipFill>
        <p:spPr>
          <a:xfrm>
            <a:off x="1514038" y="3129167"/>
            <a:ext cx="9163924" cy="59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A78B8B-9B3A-4BBD-A67D-2D46E84B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分類目標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63190B-0139-43DC-8F87-57AF31CF5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Encourage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勵志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Family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親情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Friend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友情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Love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愛情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E1B6E4-96C1-4498-AAEA-EE9B8A0B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2021/1/12</a:t>
            </a:fld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342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32C5C-3B48-4DCA-AECF-BB4CAA51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986B5B-D6AE-480E-AC25-901371B00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 Model : 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全猜一樣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74320" lvl="1" indent="0">
              <a:buNone/>
            </a:pP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Encourage:0.418</a:t>
            </a:r>
          </a:p>
          <a:p>
            <a:pPr marL="274320" lvl="1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C0AE3A-C5CF-4BEA-81CD-89762417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2021/1/12</a:t>
            </a:fld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3B2424D3-D382-41C4-B552-644196236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66523"/>
              </p:ext>
            </p:extLst>
          </p:nvPr>
        </p:nvGraphicFramePr>
        <p:xfrm>
          <a:off x="4935207" y="3146613"/>
          <a:ext cx="2810300" cy="2597971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793240">
                  <a:extLst>
                    <a:ext uri="{9D8B030D-6E8A-4147-A177-3AD203B41FA5}">
                      <a16:colId xmlns:a16="http://schemas.microsoft.com/office/drawing/2014/main" val="2333697918"/>
                    </a:ext>
                  </a:extLst>
                </a:gridCol>
                <a:gridCol w="1057968">
                  <a:extLst>
                    <a:ext uri="{9D8B030D-6E8A-4147-A177-3AD203B41FA5}">
                      <a16:colId xmlns:a16="http://schemas.microsoft.com/office/drawing/2014/main" val="2670858264"/>
                    </a:ext>
                  </a:extLst>
                </a:gridCol>
                <a:gridCol w="959092">
                  <a:extLst>
                    <a:ext uri="{9D8B030D-6E8A-4147-A177-3AD203B41FA5}">
                      <a16:colId xmlns:a16="http://schemas.microsoft.com/office/drawing/2014/main" val="1639393996"/>
                    </a:ext>
                  </a:extLst>
                </a:gridCol>
              </a:tblGrid>
              <a:tr h="4034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Training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71386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12687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573142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21433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56421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7488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Ave.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532817"/>
                  </a:ext>
                </a:extLst>
              </a:tr>
            </a:tbl>
          </a:graphicData>
        </a:graphic>
      </p:graphicFrame>
      <p:graphicFrame>
        <p:nvGraphicFramePr>
          <p:cNvPr id="11" name="表格 7">
            <a:extLst>
              <a:ext uri="{FF2B5EF4-FFF2-40B4-BE49-F238E27FC236}">
                <a16:creationId xmlns:a16="http://schemas.microsoft.com/office/drawing/2014/main" id="{687DA69F-95CB-4025-967B-8E27648FF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938572"/>
              </p:ext>
            </p:extLst>
          </p:nvPr>
        </p:nvGraphicFramePr>
        <p:xfrm>
          <a:off x="8314900" y="3146613"/>
          <a:ext cx="2810300" cy="2597971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793240">
                  <a:extLst>
                    <a:ext uri="{9D8B030D-6E8A-4147-A177-3AD203B41FA5}">
                      <a16:colId xmlns:a16="http://schemas.microsoft.com/office/drawing/2014/main" val="2333697918"/>
                    </a:ext>
                  </a:extLst>
                </a:gridCol>
                <a:gridCol w="1057968">
                  <a:extLst>
                    <a:ext uri="{9D8B030D-6E8A-4147-A177-3AD203B41FA5}">
                      <a16:colId xmlns:a16="http://schemas.microsoft.com/office/drawing/2014/main" val="2670858264"/>
                    </a:ext>
                  </a:extLst>
                </a:gridCol>
                <a:gridCol w="959092">
                  <a:extLst>
                    <a:ext uri="{9D8B030D-6E8A-4147-A177-3AD203B41FA5}">
                      <a16:colId xmlns:a16="http://schemas.microsoft.com/office/drawing/2014/main" val="1639393996"/>
                    </a:ext>
                  </a:extLst>
                </a:gridCol>
              </a:tblGrid>
              <a:tr h="4034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Training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71386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12687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573142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21433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56421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7488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Ave.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532817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44139174-1216-447C-91CB-AE28E00194A5}"/>
              </a:ext>
            </a:extLst>
          </p:cNvPr>
          <p:cNvSpPr txBox="1"/>
          <p:nvPr/>
        </p:nvSpPr>
        <p:spPr>
          <a:xfrm>
            <a:off x="5999698" y="2569121"/>
            <a:ext cx="97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668591E-E1AA-4C6F-9845-926DAD4DF049}"/>
              </a:ext>
            </a:extLst>
          </p:cNvPr>
          <p:cNvSpPr txBox="1"/>
          <p:nvPr/>
        </p:nvSpPr>
        <p:spPr>
          <a:xfrm>
            <a:off x="9379391" y="2569121"/>
            <a:ext cx="106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3812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A6402E-B8BB-449F-8C74-9B4DA84F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B5C4FB-DF37-4701-87F3-8319416B7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資料前處理挑戰：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結巴斷詞 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V.S. CKIP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斷詞 → 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CKIP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斷詞效果較佳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 V.S. </a:t>
            </a:r>
            <a:r>
              <a:rPr lang="en-US" altLang="zh-TW" sz="2400" b="0" i="0" dirty="0" err="1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Tf-Idf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→ 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選用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</a:t>
            </a:r>
            <a:r>
              <a:rPr lang="zh-TW" altLang="en-US" sz="24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效果較佳</a:t>
            </a:r>
            <a:endParaRPr lang="en-US" altLang="zh-TW" sz="2400" b="0" i="0" dirty="0">
              <a:solidFill>
                <a:srgbClr val="24292E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是否有很明顯的進步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沒到非常明顯，從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0.418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0.54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左右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最具挑戰的部分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資料本身並非非常平均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歌詞轉換成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時，是否真的能當作好的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</a:t>
            </a: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9ADB8B-427B-4094-8026-5E0179BF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2021/1/12</a:t>
            </a:fld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711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2662DA-7199-4B7E-9178-2F33AAFC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A1102E-BABC-433F-8D37-75558634A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u="none" strike="noStrike" dirty="0">
                <a:solidFill>
                  <a:srgbClr val="24292E"/>
                </a:solidFill>
                <a:effectLst/>
                <a:latin typeface="-apple-system"/>
                <a:hlinkClick r:id="rId2"/>
              </a:rPr>
              <a:t>https://rpubs.com/skydome20/R-Note14-SVM-SVR</a:t>
            </a:r>
            <a:endParaRPr lang="en-US" altLang="zh-TW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https://mojim.com/</a:t>
            </a:r>
            <a:endParaRPr lang="en-US" altLang="zh-TW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https://www.xiami.com/</a:t>
            </a:r>
            <a:endParaRPr lang="en-US" altLang="zh-TW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24292E"/>
                </a:solidFill>
                <a:effectLst/>
                <a:latin typeface="-apple-system"/>
              </a:rPr>
              <a:t>https://www.pinterest.com/pin/79235274673581414/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24292E"/>
                </a:solidFill>
                <a:effectLst/>
                <a:latin typeface="-apple-system"/>
              </a:rPr>
              <a:t>Packages</a:t>
            </a:r>
            <a:r>
              <a:rPr lang="zh-TW" altLang="en-US" b="0" i="0" dirty="0">
                <a:solidFill>
                  <a:srgbClr val="24292E"/>
                </a:solidFill>
                <a:effectLst/>
                <a:latin typeface="-apple-system"/>
              </a:rPr>
              <a:t>：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b="0" i="0" dirty="0" err="1">
                <a:solidFill>
                  <a:srgbClr val="24292E"/>
                </a:solidFill>
                <a:effectLst/>
                <a:latin typeface="-apple-system"/>
              </a:rPr>
              <a:t>kknn</a:t>
            </a:r>
            <a:endParaRPr lang="en-US" altLang="zh-TW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24292E"/>
                </a:solidFill>
                <a:effectLst/>
                <a:latin typeface="-apple-system"/>
              </a:rPr>
              <a:t>caret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24292E"/>
                </a:solidFill>
                <a:effectLst/>
                <a:latin typeface="-apple-system"/>
              </a:rPr>
              <a:t>e1071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D5BF14-AC37-408C-946F-1ECEB727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2021/1/12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72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9DF9B9-FDFA-481D-948E-5EEE00AC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2021/1/12</a:t>
            </a:fld>
            <a:endParaRPr lang="en-US"/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03299BAD-61C3-404D-A4CC-7C8F77184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4" y="622487"/>
            <a:ext cx="7096126" cy="5322094"/>
          </a:xfrm>
          <a:prstGeom prst="rect">
            <a:avLst/>
          </a:prstGeom>
          <a:effectLst>
            <a:glow>
              <a:schemeClr val="accent1">
                <a:alpha val="30000"/>
              </a:schemeClr>
            </a:glow>
            <a:softEdge rad="292100"/>
          </a:effectLst>
        </p:spPr>
      </p:pic>
    </p:spTree>
    <p:extLst>
      <p:ext uri="{BB962C8B-B14F-4D97-AF65-F5344CB8AC3E}">
        <p14:creationId xmlns:p14="http://schemas.microsoft.com/office/powerpoint/2010/main" val="4153582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9_TF78438558" id="{B22198C3-BD72-44A2-997F-14D793BFA363}" vid="{07B9720E-645E-4AB5-B14C-E751A8DA5D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{F2C2B44A-F002-4FB0-9927-73189E97884C}tf78438558_win32</Template>
  <TotalTime>43</TotalTime>
  <Words>426</Words>
  <Application>Microsoft Office PowerPoint</Application>
  <PresentationFormat>寬螢幕</PresentationFormat>
  <Paragraphs>107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0" baseType="lpstr">
      <vt:lpstr>-apple-system</vt:lpstr>
      <vt:lpstr>Microsoft JhengHei UI</vt:lpstr>
      <vt:lpstr>微軟正黑體</vt:lpstr>
      <vt:lpstr>新細明體</vt:lpstr>
      <vt:lpstr>標楷體</vt:lpstr>
      <vt:lpstr>Arial</vt:lpstr>
      <vt:lpstr>Calibri</vt:lpstr>
      <vt:lpstr>Century Gothic</vt:lpstr>
      <vt:lpstr>Garamond</vt:lpstr>
      <vt:lpstr>Wingdings</vt:lpstr>
      <vt:lpstr>SavonVTI</vt:lpstr>
      <vt:lpstr>Data SciencE</vt:lpstr>
      <vt:lpstr>歌曲在敘事情緒上的自動分類</vt:lpstr>
      <vt:lpstr>資料前處理</vt:lpstr>
      <vt:lpstr>資料說明</vt:lpstr>
      <vt:lpstr>分類目標</vt:lpstr>
      <vt:lpstr>模型</vt:lpstr>
      <vt:lpstr>總結</vt:lpstr>
      <vt:lpstr>參考資料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煥澤 劉</dc:creator>
  <cp:lastModifiedBy>翰宗 蔣</cp:lastModifiedBy>
  <cp:revision>14</cp:revision>
  <dcterms:created xsi:type="dcterms:W3CDTF">2021-01-11T12:34:51Z</dcterms:created>
  <dcterms:modified xsi:type="dcterms:W3CDTF">2021-01-11T16:27:25Z</dcterms:modified>
</cp:coreProperties>
</file>