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1" r:id="rId3"/>
    <p:sldId id="267" r:id="rId4"/>
    <p:sldId id="262" r:id="rId5"/>
    <p:sldId id="276" r:id="rId6"/>
    <p:sldId id="263" r:id="rId7"/>
    <p:sldId id="264" r:id="rId8"/>
    <p:sldId id="270" r:id="rId9"/>
    <p:sldId id="271" r:id="rId10"/>
    <p:sldId id="274" r:id="rId11"/>
    <p:sldId id="273" r:id="rId12"/>
    <p:sldId id="269" r:id="rId13"/>
    <p:sldId id="275" r:id="rId14"/>
    <p:sldId id="265" r:id="rId15"/>
    <p:sldId id="268" r:id="rId16"/>
    <p:sldId id="266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00869" custLinFactNeighborX="-459" custLinFactNeighborY="-3859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133" custLinFactNeighborY="-3862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X="760" custLinFactNeighborY="-38598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65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8968" y="2337662"/>
          <a:ext cx="3007157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968" y="2337662"/>
        <a:ext cx="3007157" cy="810000"/>
      </dsp:txXfrm>
    </dsp:sp>
    <dsp:sp modelId="{BCD8CDD9-0C56-4401-ADB1-8B48DAB2C96F}">
      <dsp:nvSpPr>
        <dsp:cNvPr id="0" name=""/>
        <dsp:cNvSpPr/>
      </dsp:nvSpPr>
      <dsp:spPr>
        <a:xfrm>
          <a:off x="4132872" y="265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20434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47563" y="2337435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563" y="2337435"/>
        <a:ext cx="2981250" cy="810000"/>
      </dsp:txXfrm>
    </dsp:sp>
    <dsp:sp modelId="{FF93E135-77D6-48A0-8871-9BC93D705D06}">
      <dsp:nvSpPr>
        <dsp:cNvPr id="0" name=""/>
        <dsp:cNvSpPr/>
      </dsp:nvSpPr>
      <dsp:spPr>
        <a:xfrm>
          <a:off x="7635841" y="265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23403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77149" y="2337662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77149" y="2337662"/>
        <a:ext cx="298125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2021/1/12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ojim.com/" TargetMode="External"/><Relationship Id="rId2" Type="http://schemas.openxmlformats.org/officeDocument/2006/relationships/hyperlink" Target="https://rpubs.com/skydome20/R-Note14-SVM-SV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iami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2199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70094"/>
            <a:ext cx="4775075" cy="1173742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TW" sz="4400" dirty="0">
                <a:solidFill>
                  <a:schemeClr val="tx1"/>
                </a:solidFill>
              </a:rPr>
              <a:t>Data </a:t>
            </a:r>
            <a:r>
              <a:rPr lang="en-US" altLang="zh-TW" sz="4400" dirty="0" err="1">
                <a:solidFill>
                  <a:schemeClr val="tx1"/>
                </a:solidFill>
              </a:rPr>
              <a:t>SciencE</a:t>
            </a:r>
            <a:endParaRPr lang="zh-tw" sz="2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88183"/>
            <a:ext cx="4775075" cy="795681"/>
          </a:xfrm>
        </p:spPr>
        <p:txBody>
          <a:bodyPr rtlCol="0">
            <a:normAutofit fontScale="77500" lnSpcReduction="20000"/>
          </a:bodyPr>
          <a:lstStyle/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106703003</a:t>
            </a:r>
            <a:r>
              <a:rPr lang="zh-TW" altLang="en-US" sz="1400" dirty="0">
                <a:solidFill>
                  <a:schemeClr val="tx1"/>
                </a:solidFill>
              </a:rPr>
              <a:t>陳岳紘</a:t>
            </a:r>
            <a:r>
              <a:rPr lang="en-US" altLang="zh-TW" sz="1400" dirty="0">
                <a:solidFill>
                  <a:schemeClr val="tx1"/>
                </a:solidFill>
              </a:rPr>
              <a:t>106703004</a:t>
            </a:r>
            <a:r>
              <a:rPr lang="zh-TW" altLang="en-US" sz="1400" dirty="0">
                <a:solidFill>
                  <a:schemeClr val="tx1"/>
                </a:solidFill>
              </a:rPr>
              <a:t>蔣翰宗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106703024</a:t>
            </a:r>
            <a:r>
              <a:rPr lang="zh-TW" altLang="en-US" sz="1400" dirty="0">
                <a:solidFill>
                  <a:schemeClr val="tx1"/>
                </a:solidFill>
              </a:rPr>
              <a:t>吳奇峰</a:t>
            </a:r>
            <a:r>
              <a:rPr lang="en-US" altLang="zh-TW" sz="1400" dirty="0">
                <a:solidFill>
                  <a:schemeClr val="tx1"/>
                </a:solidFill>
              </a:rPr>
              <a:t>106703028</a:t>
            </a:r>
            <a:r>
              <a:rPr lang="zh-TW" altLang="en-US" sz="1400" dirty="0">
                <a:solidFill>
                  <a:schemeClr val="tx1"/>
                </a:solidFill>
              </a:rPr>
              <a:t>劉煥澤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106703033</a:t>
            </a:r>
            <a:r>
              <a:rPr lang="zh-TW" altLang="en-US" sz="1400" dirty="0">
                <a:solidFill>
                  <a:schemeClr val="tx1"/>
                </a:solidFill>
              </a:rPr>
              <a:t>謝宇星</a:t>
            </a:r>
            <a:r>
              <a:rPr lang="en-US" altLang="zh-TW" sz="1400" dirty="0">
                <a:solidFill>
                  <a:schemeClr val="tx1"/>
                </a:solidFill>
              </a:rPr>
              <a:t>106703052</a:t>
            </a:r>
            <a:r>
              <a:rPr lang="zh-TW" altLang="en-US" sz="1400" dirty="0">
                <a:solidFill>
                  <a:schemeClr val="tx1"/>
                </a:solidFill>
              </a:rPr>
              <a:t>陳冠盛</a:t>
            </a:r>
            <a:endParaRPr lang="zh-tw" altLang="zh-TW" sz="1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zh-tw" altLang="zh-TW" sz="14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endParaRPr lang="zh-tw" sz="1400" dirty="0">
              <a:solidFill>
                <a:schemeClr val="tx1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BA8793-5481-48DD-A5BD-37E69B25540C}"/>
              </a:ext>
            </a:extLst>
          </p:cNvPr>
          <p:cNvSpPr txBox="1">
            <a:spLocks/>
          </p:cNvSpPr>
          <p:nvPr/>
        </p:nvSpPr>
        <p:spPr>
          <a:xfrm>
            <a:off x="5953109" y="2586221"/>
            <a:ext cx="4428020" cy="885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r"/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:KNN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9DC8A2-41F0-4B5C-89B1-EC244AD8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71" y="1921985"/>
            <a:ext cx="7331658" cy="40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132354-7843-4A6A-88DA-EB3E115AF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1921987"/>
            <a:ext cx="7414939" cy="40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1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5283A-76F7-44DE-B886-C165BDC0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視覺化圖表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8107ED-1B32-4FAF-A898-BCB85DF6C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475" y="1863272"/>
            <a:ext cx="4865156" cy="3849687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72571E-8F9C-4A21-AF61-204AF81B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E831BF9-A951-44D0-A79F-14E1FCFA7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02" y="1863272"/>
            <a:ext cx="3833496" cy="38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5283A-76F7-44DE-B886-C165BDC0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視覺化圖表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72571E-8F9C-4A21-AF61-204AF81B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086A3F0-06EE-49AC-BC9E-627A32CED839}"/>
              </a:ext>
            </a:extLst>
          </p:cNvPr>
          <p:cNvSpPr txBox="1"/>
          <p:nvPr/>
        </p:nvSpPr>
        <p:spPr>
          <a:xfrm>
            <a:off x="4844397" y="5846074"/>
            <a:ext cx="25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9E89C97-66C1-43FB-9BA7-B8E93290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92" y="1751443"/>
            <a:ext cx="10608816" cy="40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3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6402E-B8BB-449F-8C74-9B4DA84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5C4FB-DF37-4701-87F3-8319416B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資料前處理挑戰：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結巴斷詞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V.S. 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 →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斷詞效果較佳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 V.S. </a:t>
            </a:r>
            <a:r>
              <a:rPr lang="en-US" altLang="zh-TW" sz="2400" b="0" i="0" dirty="0" err="1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選用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效果較佳</a:t>
            </a:r>
            <a:endParaRPr lang="en-US" altLang="zh-TW" sz="2400" b="0" i="0" dirty="0">
              <a:solidFill>
                <a:srgbClr val="24292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是否有很明顯的進步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沒到非常明顯，從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0.418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0.54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最具挑戰的部分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資料本身並非非常平均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歌詞轉換成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時，是否真的能當作好的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ADB8B-427B-4094-8026-5E0179BF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711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662DA-7199-4B7E-9178-2F33AAFC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1102E-BABC-433F-8D37-75558634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https://rpubs.com/skydome20/R-Note14-SVM-SVR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https://mojim.com/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https://www.xiami.com/</a:t>
            </a:r>
            <a:endParaRPr lang="en-US" altLang="zh-TW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https://www.pinterest.com/pin/79235274673581414/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Packages</a:t>
            </a:r>
            <a:r>
              <a:rPr lang="zh-TW" altLang="en-US" b="0" i="0" dirty="0">
                <a:solidFill>
                  <a:srgbClr val="24292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4292E"/>
                </a:solidFill>
                <a:effectLst/>
                <a:latin typeface="-apple-system"/>
              </a:rPr>
              <a:t>kknn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caret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92E"/>
                </a:solidFill>
                <a:latin typeface="-apple-system"/>
              </a:rPr>
              <a:t>e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1071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24292E"/>
                </a:solidFill>
                <a:effectLst/>
                <a:latin typeface="-apple-system"/>
              </a:rPr>
              <a:t>ran</a:t>
            </a:r>
            <a:r>
              <a:rPr lang="en-US" altLang="zh-TW">
                <a:solidFill>
                  <a:srgbClr val="24292E"/>
                </a:solidFill>
                <a:latin typeface="-apple-system"/>
              </a:rPr>
              <a:t>domForest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D5BF14-AC37-408C-946F-1ECEB727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DF9B9-FDFA-481D-948E-5EEE00A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3299BAD-61C3-404D-A4CC-7C8F77184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622487"/>
            <a:ext cx="7096126" cy="5322094"/>
          </a:xfrm>
          <a:prstGeom prst="rect">
            <a:avLst/>
          </a:prstGeom>
          <a:effectLst>
            <a:glow>
              <a:schemeClr val="accent1">
                <a:alpha val="30000"/>
              </a:schemeClr>
            </a:glow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41535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歌曲在敘事情緒上的自動分類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5480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DF66A-777F-4972-95C5-B458B388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2B915F-4100-4338-9175-F3B74951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資料來源：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魔鏡歌詞網 → 歌名、歌詞、作詞者、作曲者、發行年代、演唱者性別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蝦米音樂網→ 歌名、收藏頻率、情感種類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資料前處理：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歌名：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Word2Vec 200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歌詞：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Word2Vec 400</a:t>
            </a:r>
            <a:r>
              <a:rPr lang="zh-TW" altLang="en-US" sz="2200">
                <a:solidFill>
                  <a:srgbClr val="24292E"/>
                </a:solidFill>
                <a:latin typeface="-apple-system"/>
              </a:rPr>
              <a:t>維 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Tf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– 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Idf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→ 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降維至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500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性別：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One-Hot-Encoding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年代：維基百科音樂史年代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(1~6)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06F73B-1DBA-4C43-8D2C-1D5F02E8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F48DE-E440-400C-92D2-E4439880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63837-ADA6-4E29-8B16-5DE8465B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7036"/>
            <a:ext cx="10058400" cy="36757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001_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中文資料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：歌曲的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原始資料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包含歌名、歌詞、分類、作詞者、作曲者、發行年份與收藏頻率。</a:t>
            </a:r>
            <a:endParaRPr lang="en-US" altLang="zh-TW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zh-TW" alt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002_w2vDim400_1215.csv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：將原始資料進行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將歌詞透過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003_tfidf_0110.csv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：在資料處理中加入</a:t>
            </a:r>
            <a:r>
              <a:rPr lang="en-US" altLang="zh-TW" sz="2400" dirty="0" err="1">
                <a:solidFill>
                  <a:srgbClr val="24292E"/>
                </a:solidFill>
                <a:latin typeface="-apple-system"/>
              </a:rPr>
              <a:t>tf_idf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，並以</a:t>
            </a:r>
            <a:r>
              <a:rPr lang="en-US" altLang="zh-TW" sz="24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進行降維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將歌名透過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維、歌詞透過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tf-idf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後透過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svd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降維至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200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，另有新增歌曲的情感分數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(Valence, Arousal)2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AAE954-72E7-4B55-A24C-8C9865F8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B3B6121E-D716-48A7-8D73-BF4F813B0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 b="86565"/>
          <a:stretch/>
        </p:blipFill>
        <p:spPr>
          <a:xfrm>
            <a:off x="1514038" y="3129167"/>
            <a:ext cx="9163924" cy="5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F48DE-E440-400C-92D2-E4439880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AAE954-72E7-4B55-A24C-8C9865F8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6D2F0A0-F0A0-43DE-B065-0B2491B9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7" y="1731012"/>
            <a:ext cx="9809825" cy="415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0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78B8B-9B3A-4BBD-A67D-2D46E84B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分類目標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3190B-0139-43DC-8F87-57AF31CF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勵志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Family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Friend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E1B6E4-96C1-4498-AAEA-EE9B8A0B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342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86B5B-D6AE-480E-AC25-901371B0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 Model :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全猜一樣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Encourage:0.418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381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分類模型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B2424D3-D382-41C4-B552-64419623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80355"/>
              </p:ext>
            </p:extLst>
          </p:nvPr>
        </p:nvGraphicFramePr>
        <p:xfrm>
          <a:off x="1413030" y="2791506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687DA69F-95CB-4025-967B-8E27648F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74531"/>
              </p:ext>
            </p:extLst>
          </p:nvPr>
        </p:nvGraphicFramePr>
        <p:xfrm>
          <a:off x="4792723" y="2791506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139174-1216-447C-91CB-AE28E00194A5}"/>
              </a:ext>
            </a:extLst>
          </p:cNvPr>
          <p:cNvSpPr txBox="1"/>
          <p:nvPr/>
        </p:nvSpPr>
        <p:spPr>
          <a:xfrm>
            <a:off x="2329104" y="2214014"/>
            <a:ext cx="97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68591E-E1AA-4C6F-9845-926DAD4DF049}"/>
              </a:ext>
            </a:extLst>
          </p:cNvPr>
          <p:cNvSpPr txBox="1"/>
          <p:nvPr/>
        </p:nvSpPr>
        <p:spPr>
          <a:xfrm>
            <a:off x="5667498" y="2214014"/>
            <a:ext cx="106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7">
            <a:extLst>
              <a:ext uri="{FF2B5EF4-FFF2-40B4-BE49-F238E27FC236}">
                <a16:creationId xmlns:a16="http://schemas.microsoft.com/office/drawing/2014/main" id="{F9067395-49A4-47B0-A2CA-735B06B7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73480"/>
              </p:ext>
            </p:extLst>
          </p:nvPr>
        </p:nvGraphicFramePr>
        <p:xfrm>
          <a:off x="8172416" y="2791506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8E1C6C-2F35-4B41-9DAD-E23812B64F53}"/>
              </a:ext>
            </a:extLst>
          </p:cNvPr>
          <p:cNvSpPr txBox="1"/>
          <p:nvPr/>
        </p:nvSpPr>
        <p:spPr>
          <a:xfrm>
            <a:off x="8461044" y="2244121"/>
            <a:ext cx="223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884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:SVM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BA239A6-5D71-420E-A0B9-3D014FF1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07" y="1921987"/>
            <a:ext cx="7374386" cy="40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00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{F2C2B44A-F002-4FB0-9927-73189E97884C}tf78438558_win32</Template>
  <TotalTime>72</TotalTime>
  <Words>492</Words>
  <Application>Microsoft Office PowerPoint</Application>
  <PresentationFormat>寬螢幕</PresentationFormat>
  <Paragraphs>145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-apple-system</vt:lpstr>
      <vt:lpstr>Microsoft JhengHei UI</vt:lpstr>
      <vt:lpstr>微軟正黑體</vt:lpstr>
      <vt:lpstr>新細明體</vt:lpstr>
      <vt:lpstr>標楷體</vt:lpstr>
      <vt:lpstr>Arial</vt:lpstr>
      <vt:lpstr>Calibri</vt:lpstr>
      <vt:lpstr>Century Gothic</vt:lpstr>
      <vt:lpstr>Garamond</vt:lpstr>
      <vt:lpstr>Wingdings</vt:lpstr>
      <vt:lpstr>SavonVTI</vt:lpstr>
      <vt:lpstr>Data SciencE</vt:lpstr>
      <vt:lpstr>歌曲在敘事情緒上的自動分類</vt:lpstr>
      <vt:lpstr>資料前處理</vt:lpstr>
      <vt:lpstr>資料說明</vt:lpstr>
      <vt:lpstr>資料說明</vt:lpstr>
      <vt:lpstr>分類目標</vt:lpstr>
      <vt:lpstr>分類模型</vt:lpstr>
      <vt:lpstr>分類模型</vt:lpstr>
      <vt:lpstr>訓練結果:SVM</vt:lpstr>
      <vt:lpstr>訓練結果:KNN</vt:lpstr>
      <vt:lpstr>訓練結果: Random Forest</vt:lpstr>
      <vt:lpstr>視覺化圖表</vt:lpstr>
      <vt:lpstr>視覺化圖表</vt:lpstr>
      <vt:lpstr>總結</vt:lpstr>
      <vt:lpstr>參考資料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煥澤 劉</dc:creator>
  <cp:lastModifiedBy>翰宗 蔣</cp:lastModifiedBy>
  <cp:revision>25</cp:revision>
  <dcterms:created xsi:type="dcterms:W3CDTF">2021-01-11T12:34:51Z</dcterms:created>
  <dcterms:modified xsi:type="dcterms:W3CDTF">2021-01-12T01:53:01Z</dcterms:modified>
</cp:coreProperties>
</file>