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8"/>
  </p:notesMasterIdLst>
  <p:sldIdLst>
    <p:sldId id="256" r:id="rId2"/>
    <p:sldId id="399" r:id="rId3"/>
    <p:sldId id="257" r:id="rId4"/>
    <p:sldId id="258" r:id="rId5"/>
    <p:sldId id="317" r:id="rId6"/>
    <p:sldId id="400" r:id="rId7"/>
    <p:sldId id="397" r:id="rId8"/>
    <p:sldId id="401" r:id="rId9"/>
    <p:sldId id="272" r:id="rId10"/>
    <p:sldId id="410" r:id="rId11"/>
    <p:sldId id="412" r:id="rId12"/>
    <p:sldId id="402" r:id="rId13"/>
    <p:sldId id="396" r:id="rId14"/>
    <p:sldId id="404" r:id="rId15"/>
    <p:sldId id="403" r:id="rId16"/>
    <p:sldId id="405" r:id="rId17"/>
    <p:sldId id="406" r:id="rId18"/>
    <p:sldId id="278" r:id="rId19"/>
    <p:sldId id="381" r:id="rId20"/>
    <p:sldId id="408" r:id="rId21"/>
    <p:sldId id="409" r:id="rId22"/>
    <p:sldId id="407" r:id="rId23"/>
    <p:sldId id="267" r:id="rId24"/>
    <p:sldId id="360" r:id="rId25"/>
    <p:sldId id="411" r:id="rId26"/>
    <p:sldId id="28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B53D30-5936-429C-815F-2986370C74EC}">
  <a:tblStyle styleId="{6CB53D30-5936-429C-815F-2986370C74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21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63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855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71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21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28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24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134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51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05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57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57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08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49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vesper305/article/details/4492704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vesper305/article/details/4492704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F878">
                <a:alpha val="9803"/>
              </a:srgbClr>
            </a:gs>
            <a:gs pos="55000">
              <a:srgbClr val="89CAD2">
                <a:alpha val="29803"/>
              </a:srgbClr>
            </a:gs>
            <a:gs pos="100000">
              <a:srgbClr val="F3C5FB"/>
            </a:gs>
          </a:gsLst>
          <a:lin ang="54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688592" y="3546988"/>
            <a:ext cx="8865140" cy="5304575"/>
            <a:chOff x="1688592" y="3429000"/>
            <a:chExt cx="8865140" cy="5304575"/>
          </a:xfrm>
        </p:grpSpPr>
        <p:sp>
          <p:nvSpPr>
            <p:cNvPr id="20" name="Google Shape;20;p3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-445662" y="1306429"/>
            <a:ext cx="13077793" cy="7896811"/>
            <a:chOff x="-445662" y="1188441"/>
            <a:chExt cx="13077793" cy="7896811"/>
          </a:xfrm>
        </p:grpSpPr>
        <p:sp>
          <p:nvSpPr>
            <p:cNvPr id="28" name="Google Shape;28;p3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-3325867" y="-1414243"/>
            <a:ext cx="18929166" cy="11126179"/>
            <a:chOff x="-3325867" y="-1532231"/>
            <a:chExt cx="18929166" cy="11126179"/>
          </a:xfrm>
        </p:grpSpPr>
        <p:sp>
          <p:nvSpPr>
            <p:cNvPr id="37" name="Google Shape;37;p3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-5607581" y="-4279373"/>
            <a:ext cx="23339777" cy="13752884"/>
            <a:chOff x="-5606446" y="-4342972"/>
            <a:chExt cx="23339777" cy="13752884"/>
          </a:xfrm>
        </p:grpSpPr>
        <p:sp>
          <p:nvSpPr>
            <p:cNvPr id="45" name="Google Shape;45;p3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3061310" y="4630880"/>
            <a:ext cx="6019342" cy="3710819"/>
            <a:chOff x="3061310" y="4630880"/>
            <a:chExt cx="6019342" cy="3710819"/>
          </a:xfrm>
        </p:grpSpPr>
        <p:sp>
          <p:nvSpPr>
            <p:cNvPr id="52" name="Google Shape;52;p3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-5914" y="2939169"/>
            <a:ext cx="12198828" cy="3133456"/>
            <a:chOff x="-21197" y="2691246"/>
            <a:chExt cx="12198828" cy="3133456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-14368" y="3652321"/>
              <a:ext cx="121919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JhengHei"/>
                  <a:sym typeface="Microsoft JhengHei"/>
                </a:rPr>
                <a:t>你（妳）想賺大錢嗎</a:t>
              </a:r>
              <a:r>
                <a:rPr lang="en-US" sz="4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JhengHei"/>
                  <a:sym typeface="Microsoft JhengHei"/>
                </a:rPr>
                <a:t>？</a:t>
              </a:r>
              <a:endParaRPr sz="4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-21197" y="2691246"/>
              <a:ext cx="121919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0" i="0" u="none" strike="noStrike" cap="none" dirty="0" err="1">
                  <a:solidFill>
                    <a:srgbClr val="E1EFD8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資料科學期末報告</a:t>
              </a:r>
              <a:endParaRPr sz="6600" b="0" i="0" u="none" strike="noStrike" cap="none" dirty="0">
                <a:solidFill>
                  <a:srgbClr val="E1EFD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-15283" y="4993705"/>
              <a:ext cx="12192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第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報告者：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許育誠</a:t>
              </a:r>
              <a:endParaRPr sz="28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E7A621-89C4-234A-8860-D9965E8C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69" y="854352"/>
            <a:ext cx="8356662" cy="57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資料來源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本框 4">
            <a:hlinkClick r:id="rId4"/>
            <a:extLst>
              <a:ext uri="{FF2B5EF4-FFF2-40B4-BE49-F238E27FC236}">
                <a16:creationId xmlns:a16="http://schemas.microsoft.com/office/drawing/2014/main" id="{A7EC80C6-DA70-E748-86F8-FDCE3E45A828}"/>
              </a:ext>
            </a:extLst>
          </p:cNvPr>
          <p:cNvSpPr txBox="1"/>
          <p:nvPr/>
        </p:nvSpPr>
        <p:spPr>
          <a:xfrm>
            <a:off x="10983074" y="6599565"/>
            <a:ext cx="1208925" cy="27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圖片來源：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FRED</a:t>
            </a:r>
            <a:endParaRPr lang="zh-TW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5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資料特徵因子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當地政府利率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當地政府債務佔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GDP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比例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當地政府利率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當地政府失業率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政治風險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各國外匯存底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等共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3847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資料前處理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1"/>
                </a:solidFill>
              </a:rPr>
              <a:t>資料進行應用時</a:t>
            </a:r>
            <a:r>
              <a:rPr lang="en-US" altLang="zh-TW" sz="3200" dirty="0">
                <a:solidFill>
                  <a:schemeClr val="tx1"/>
                </a:solidFill>
              </a:rPr>
              <a:t>…</a:t>
            </a:r>
          </a:p>
          <a:p>
            <a:endParaRPr lang="en-US" altLang="zh-TW" sz="32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solidFill>
                  <a:schemeClr val="tx1"/>
                </a:solidFill>
              </a:rPr>
              <a:t>格式上不一致性，煩人的字串被當數字，或反之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solidFill>
                  <a:schemeClr val="tx1"/>
                </a:solidFill>
              </a:rPr>
              <a:t>資料大小過於懸殊，產生浮點數誤差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TW" altLang="en-US" sz="3200" dirty="0">
                <a:solidFill>
                  <a:schemeClr val="tx1"/>
                </a:solidFill>
              </a:rPr>
              <a:t>莫名其妙地離群值</a:t>
            </a:r>
            <a:endParaRPr kumimoji="1" lang="en-US" altLang="zh-TW" sz="32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solidFill>
                  <a:schemeClr val="tx1"/>
                </a:solidFill>
              </a:rPr>
              <a:t>有</a:t>
            </a:r>
            <a:r>
              <a:rPr lang="en-US" altLang="zh-TW" sz="3200" dirty="0">
                <a:solidFill>
                  <a:schemeClr val="tx1"/>
                </a:solidFill>
              </a:rPr>
              <a:t>NA</a:t>
            </a:r>
            <a:r>
              <a:rPr lang="zh-TW" altLang="en-US" sz="3200" dirty="0">
                <a:solidFill>
                  <a:schemeClr val="tx1"/>
                </a:solidFill>
              </a:rPr>
              <a:t>值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資料前處理步驟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資料整合 ：將各項因子進行合併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資料清理 ：進行遺失值或離群值資料修補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資料轉換 ：資料正規化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資料切割 ：將資料切割成訓練與測試集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2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0CB340D-36CE-5B4E-AEB0-15486816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35" y="1129200"/>
            <a:ext cx="9094130" cy="5400000"/>
          </a:xfrm>
          <a:prstGeom prst="rect">
            <a:avLst/>
          </a:prstGeom>
        </p:spPr>
      </p:pic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資料前整合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857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資料清理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在信心水準</a:t>
            </a:r>
            <a:r>
              <a:rPr lang="en-US" altLang="zh-TW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99%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要求下，修正超出範圍的離群值。</a:t>
            </a:r>
            <a:endParaRPr lang="zh-TW" altLang="e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2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資料正規化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en" altLang="zh-TW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Z-Score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，將資料平均值設定為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、標準差設定為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，公式為（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Data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Mean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Standard Deviation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86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資料切割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TW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K-Fold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Cross Validation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來進行模型驗證。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52B970D-BDDF-4E48-8663-44898B0A88BF}"/>
              </a:ext>
            </a:extLst>
          </p:cNvPr>
          <p:cNvGrpSpPr/>
          <p:nvPr/>
        </p:nvGrpSpPr>
        <p:grpSpPr>
          <a:xfrm>
            <a:off x="695999" y="2889135"/>
            <a:ext cx="10800001" cy="2710122"/>
            <a:chOff x="689077" y="3072453"/>
            <a:chExt cx="10800001" cy="271012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221DD1-78A3-3B43-BC53-3C6A802E0F86}"/>
                </a:ext>
              </a:extLst>
            </p:cNvPr>
            <p:cNvSpPr/>
            <p:nvPr/>
          </p:nvSpPr>
          <p:spPr>
            <a:xfrm>
              <a:off x="689077" y="3072453"/>
              <a:ext cx="6479999" cy="54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訓練 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60%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7B2137-C627-6349-A43A-609A6BF6929F}"/>
                </a:ext>
              </a:extLst>
            </p:cNvPr>
            <p:cNvSpPr/>
            <p:nvPr/>
          </p:nvSpPr>
          <p:spPr>
            <a:xfrm>
              <a:off x="2849078" y="4157514"/>
              <a:ext cx="6480000" cy="54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訓練 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60%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A0C02CE-8B7E-1647-9FFD-C62BDE672FEE}"/>
                </a:ext>
              </a:extLst>
            </p:cNvPr>
            <p:cNvSpPr/>
            <p:nvPr/>
          </p:nvSpPr>
          <p:spPr>
            <a:xfrm>
              <a:off x="689078" y="4157514"/>
              <a:ext cx="2160000" cy="54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測試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20%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BFED9B1-6650-9140-BF88-090B4AD2EF84}"/>
                </a:ext>
              </a:extLst>
            </p:cNvPr>
            <p:cNvSpPr/>
            <p:nvPr/>
          </p:nvSpPr>
          <p:spPr>
            <a:xfrm>
              <a:off x="5009078" y="5242575"/>
              <a:ext cx="6480000" cy="54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訓練 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60%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6B1FA8-5B5F-F84E-865A-FB7B5E768475}"/>
                </a:ext>
              </a:extLst>
            </p:cNvPr>
            <p:cNvSpPr/>
            <p:nvPr/>
          </p:nvSpPr>
          <p:spPr>
            <a:xfrm>
              <a:off x="2849078" y="5242575"/>
              <a:ext cx="2160000" cy="54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測試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20%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63AEBCA-B480-C042-B7E8-AD2A665B0171}"/>
                </a:ext>
              </a:extLst>
            </p:cNvPr>
            <p:cNvSpPr/>
            <p:nvPr/>
          </p:nvSpPr>
          <p:spPr>
            <a:xfrm>
              <a:off x="689078" y="5242575"/>
              <a:ext cx="216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評估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20%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2A6ACFF-CA85-7543-B40F-6FD65E846656}"/>
                </a:ext>
              </a:extLst>
            </p:cNvPr>
            <p:cNvSpPr/>
            <p:nvPr/>
          </p:nvSpPr>
          <p:spPr>
            <a:xfrm>
              <a:off x="9329078" y="4157514"/>
              <a:ext cx="216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評估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20%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8E70E8-8A9B-3445-901C-49FDB0124D0C}"/>
                </a:ext>
              </a:extLst>
            </p:cNvPr>
            <p:cNvSpPr/>
            <p:nvPr/>
          </p:nvSpPr>
          <p:spPr>
            <a:xfrm>
              <a:off x="9329078" y="3072453"/>
              <a:ext cx="2160000" cy="54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測試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20%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B082F2-9EA7-B24D-A199-B1F21CEF9E15}"/>
                </a:ext>
              </a:extLst>
            </p:cNvPr>
            <p:cNvSpPr/>
            <p:nvPr/>
          </p:nvSpPr>
          <p:spPr>
            <a:xfrm>
              <a:off x="7169078" y="3072453"/>
              <a:ext cx="216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評估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20%</a:t>
              </a:r>
              <a:endPara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5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花1"/>
          <p:cNvGrpSpPr/>
          <p:nvPr/>
        </p:nvGrpSpPr>
        <p:grpSpPr>
          <a:xfrm rot="5400000">
            <a:off x="-1700592" y="2266627"/>
            <a:ext cx="4298715" cy="2444455"/>
            <a:chOff x="1859121" y="3429000"/>
            <a:chExt cx="8526317" cy="4848472"/>
          </a:xfrm>
        </p:grpSpPr>
        <p:sp>
          <p:nvSpPr>
            <p:cNvPr id="81" name="任意多边形 80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 86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花2"/>
          <p:cNvGrpSpPr/>
          <p:nvPr/>
        </p:nvGrpSpPr>
        <p:grpSpPr>
          <a:xfrm rot="5400000">
            <a:off x="-2454144" y="1596537"/>
            <a:ext cx="6552326" cy="3770642"/>
            <a:chOff x="-389727" y="1373451"/>
            <a:chExt cx="12996258" cy="7478907"/>
          </a:xfrm>
        </p:grpSpPr>
        <p:sp>
          <p:nvSpPr>
            <p:cNvPr id="73" name="任意多边形 72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花3"/>
          <p:cNvGrpSpPr/>
          <p:nvPr/>
        </p:nvGrpSpPr>
        <p:grpSpPr>
          <a:xfrm rot="5400000">
            <a:off x="-3203438" y="830511"/>
            <a:ext cx="9389700" cy="5361773"/>
            <a:chOff x="-3145042" y="-1532231"/>
            <a:chExt cx="18624069" cy="10634847"/>
          </a:xfrm>
        </p:grpSpPr>
        <p:sp>
          <p:nvSpPr>
            <p:cNvPr id="66" name="任意多边形 6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花4"/>
          <p:cNvGrpSpPr/>
          <p:nvPr/>
        </p:nvGrpSpPr>
        <p:grpSpPr>
          <a:xfrm rot="5400000">
            <a:off x="-3671988" y="93848"/>
            <a:ext cx="11514278" cy="6743327"/>
            <a:chOff x="-5343060" y="-4080015"/>
            <a:chExt cx="22838079" cy="13375101"/>
          </a:xfrm>
        </p:grpSpPr>
        <p:sp>
          <p:nvSpPr>
            <p:cNvPr id="60" name="任意多边形 59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5400000">
            <a:off x="-1370285" y="2528024"/>
            <a:ext cx="3111450" cy="1878175"/>
            <a:chOff x="2993439" y="4630880"/>
            <a:chExt cx="6171429" cy="3725279"/>
          </a:xfrm>
        </p:grpSpPr>
        <p:sp>
          <p:nvSpPr>
            <p:cNvPr id="51" name="任意多边形 50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635106" y="2837225"/>
            <a:ext cx="689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Bauhaus 93" panose="04030905020B02020C02" pitchFamily="82" charset="0"/>
                <a:ea typeface="STHupo" pitchFamily="2" charset="-122"/>
              </a:rPr>
              <a:t>PART </a:t>
            </a:r>
            <a:r>
              <a:rPr lang="en-US" altLang="zh-CN" sz="7200" b="1" dirty="0">
                <a:latin typeface="Bauhaus 93" panose="04030905020B02020C02" pitchFamily="82" charset="0"/>
                <a:ea typeface="方正兰亭超细黑简体" panose="02000000000000000000" pitchFamily="2" charset="-122"/>
              </a:rPr>
              <a:t>THREE</a:t>
            </a:r>
            <a:endParaRPr lang="zh-CN" altLang="en-US" sz="7200" b="1" dirty="0">
              <a:latin typeface="Bauhaus 93" panose="04030905020B02020C02" pitchFamily="82" charset="0"/>
              <a:ea typeface="方正兰亭超细黑简体" panose="02000000000000000000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 flipH="1">
            <a:off x="10088794" y="2292165"/>
            <a:ext cx="1540436" cy="1201662"/>
            <a:chOff x="491004" y="4154674"/>
            <a:chExt cx="945409" cy="740056"/>
          </a:xfrm>
        </p:grpSpPr>
        <p:grpSp>
          <p:nvGrpSpPr>
            <p:cNvPr id="90" name="组合 89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2" name="任意多边形 91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任意多边形 90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任意多边形 97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 98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850595" y="3860050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模型建立與評量</a:t>
            </a:r>
            <a:endParaRPr lang="zh-CN" alt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07598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檢視資料狀態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19253AB-9173-0E44-9002-59D0B9AE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09" y="684746"/>
            <a:ext cx="3892182" cy="612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67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F878">
                <a:alpha val="9803"/>
              </a:srgbClr>
            </a:gs>
            <a:gs pos="55000">
              <a:srgbClr val="89CAD2">
                <a:alpha val="29803"/>
              </a:srgbClr>
            </a:gs>
            <a:gs pos="100000">
              <a:srgbClr val="F3C5FB"/>
            </a:gs>
          </a:gsLst>
          <a:lin ang="54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688592" y="3546988"/>
            <a:ext cx="8865140" cy="5304575"/>
            <a:chOff x="1688592" y="3429000"/>
            <a:chExt cx="8865140" cy="5304575"/>
          </a:xfrm>
        </p:grpSpPr>
        <p:sp>
          <p:nvSpPr>
            <p:cNvPr id="20" name="Google Shape;20;p3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-445662" y="1306429"/>
            <a:ext cx="13077793" cy="7896811"/>
            <a:chOff x="-445662" y="1188441"/>
            <a:chExt cx="13077793" cy="7896811"/>
          </a:xfrm>
        </p:grpSpPr>
        <p:sp>
          <p:nvSpPr>
            <p:cNvPr id="28" name="Google Shape;28;p3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-3325867" y="-1414243"/>
            <a:ext cx="18929166" cy="11126179"/>
            <a:chOff x="-3325867" y="-1532231"/>
            <a:chExt cx="18929166" cy="11126179"/>
          </a:xfrm>
        </p:grpSpPr>
        <p:sp>
          <p:nvSpPr>
            <p:cNvPr id="37" name="Google Shape;37;p3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-5607581" y="-4279373"/>
            <a:ext cx="23339777" cy="13752884"/>
            <a:chOff x="-5606446" y="-4342972"/>
            <a:chExt cx="23339777" cy="13752884"/>
          </a:xfrm>
        </p:grpSpPr>
        <p:sp>
          <p:nvSpPr>
            <p:cNvPr id="45" name="Google Shape;45;p3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3061310" y="4630880"/>
            <a:ext cx="6019342" cy="3710819"/>
            <a:chOff x="3061310" y="4630880"/>
            <a:chExt cx="6019342" cy="3710819"/>
          </a:xfrm>
        </p:grpSpPr>
        <p:sp>
          <p:nvSpPr>
            <p:cNvPr id="52" name="Google Shape;52;p3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-5914" y="2939169"/>
            <a:ext cx="12198828" cy="3133456"/>
            <a:chOff x="-21197" y="2691246"/>
            <a:chExt cx="12198828" cy="3133456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-14368" y="3652321"/>
              <a:ext cx="121919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zh-TW" altLang="en-US" sz="4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美國與各國間的匯率預測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-21197" y="2691246"/>
              <a:ext cx="121919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0" i="0" u="none" strike="noStrike" cap="none" dirty="0" err="1">
                  <a:solidFill>
                    <a:srgbClr val="E1EFD8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資料科學期末報告</a:t>
              </a:r>
              <a:endParaRPr sz="6600" b="0" i="0" u="none" strike="noStrike" cap="none" dirty="0">
                <a:solidFill>
                  <a:srgbClr val="E1EFD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-15283" y="4993705"/>
              <a:ext cx="12192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第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報告者：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許育誠</a:t>
              </a:r>
              <a:endParaRPr sz="28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30981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檢視資料狀態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(2/2)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E980CD3-732E-4E41-B4F5-99F9C2388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24"/>
          <a:stretch/>
        </p:blipFill>
        <p:spPr>
          <a:xfrm>
            <a:off x="2976256" y="1175410"/>
            <a:ext cx="6239488" cy="54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15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採用模型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E7D552B-A4A3-E94F-AE98-CF472F12C180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線性回歸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xgboost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0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4AA05FEE-5C09-E449-B773-C1929D20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15" y="1043680"/>
            <a:ext cx="1063880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花1"/>
          <p:cNvGrpSpPr/>
          <p:nvPr/>
        </p:nvGrpSpPr>
        <p:grpSpPr>
          <a:xfrm rot="16200000">
            <a:off x="9527837" y="2219942"/>
            <a:ext cx="4298715" cy="2444455"/>
            <a:chOff x="1859121" y="3429000"/>
            <a:chExt cx="8526317" cy="4848472"/>
          </a:xfrm>
        </p:grpSpPr>
        <p:sp>
          <p:nvSpPr>
            <p:cNvPr id="38" name="任意多边形 37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花2"/>
          <p:cNvGrpSpPr/>
          <p:nvPr/>
        </p:nvGrpSpPr>
        <p:grpSpPr>
          <a:xfrm rot="16200000">
            <a:off x="8027779" y="1563845"/>
            <a:ext cx="6552326" cy="3770642"/>
            <a:chOff x="-389727" y="1373451"/>
            <a:chExt cx="12996258" cy="7478907"/>
          </a:xfrm>
        </p:grpSpPr>
        <p:sp>
          <p:nvSpPr>
            <p:cNvPr id="30" name="任意多边形 29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花3"/>
          <p:cNvGrpSpPr/>
          <p:nvPr/>
        </p:nvGrpSpPr>
        <p:grpSpPr>
          <a:xfrm rot="16200000">
            <a:off x="5939699" y="738740"/>
            <a:ext cx="9389700" cy="5361773"/>
            <a:chOff x="-3145042" y="-1532231"/>
            <a:chExt cx="18624069" cy="10634847"/>
          </a:xfrm>
        </p:grpSpPr>
        <p:sp>
          <p:nvSpPr>
            <p:cNvPr id="23" name="任意多边形 22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花4"/>
          <p:cNvGrpSpPr/>
          <p:nvPr/>
        </p:nvGrpSpPr>
        <p:grpSpPr>
          <a:xfrm rot="16200000">
            <a:off x="4283670" y="93849"/>
            <a:ext cx="11514278" cy="6743327"/>
            <a:chOff x="-5343060" y="-4080015"/>
            <a:chExt cx="22838079" cy="13375101"/>
          </a:xfrm>
        </p:grpSpPr>
        <p:sp>
          <p:nvSpPr>
            <p:cNvPr id="17" name="任意多边形 16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6200000">
            <a:off x="10384795" y="2524825"/>
            <a:ext cx="3111450" cy="1878175"/>
            <a:chOff x="2993439" y="4630880"/>
            <a:chExt cx="6171429" cy="3725279"/>
          </a:xfrm>
        </p:grpSpPr>
        <p:sp>
          <p:nvSpPr>
            <p:cNvPr id="8" name="任意多边形 7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660804" y="2855254"/>
            <a:ext cx="712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STHupo" pitchFamily="2" charset="-122"/>
                <a:ea typeface="STHupo" pitchFamily="2" charset="-122"/>
              </a:rPr>
              <a:t>PART FOUR</a:t>
            </a:r>
            <a:endParaRPr lang="zh-CN" altLang="en-US" sz="7200" b="1" dirty="0">
              <a:latin typeface="STHupo" pitchFamily="2" charset="-122"/>
              <a:ea typeface="STHupo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86086" y="2436679"/>
            <a:ext cx="1331917" cy="1230157"/>
            <a:chOff x="612714" y="5338808"/>
            <a:chExt cx="821284" cy="758537"/>
          </a:xfrm>
        </p:grpSpPr>
        <p:grpSp>
          <p:nvGrpSpPr>
            <p:cNvPr id="52" name="组合 51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56" name="任意多边形 55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" name="任意多边形 54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任意多边形 52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 59"/>
          <p:cNvSpPr/>
          <p:nvPr/>
        </p:nvSpPr>
        <p:spPr>
          <a:xfrm rot="18692382">
            <a:off x="5540964" y="-1497181"/>
            <a:ext cx="1510317" cy="257457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rot="14226372">
            <a:off x="2700467" y="5465292"/>
            <a:ext cx="1029667" cy="257457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6F4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425350" y="3863883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  <a:endParaRPr lang="zh-CN" alt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02546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1448" y="243648"/>
            <a:ext cx="681868" cy="629773"/>
            <a:chOff x="612714" y="5338808"/>
            <a:chExt cx="821284" cy="758537"/>
          </a:xfrm>
        </p:grpSpPr>
        <p:grpSp>
          <p:nvGrpSpPr>
            <p:cNvPr id="4" name="组合 3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任意多边形 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3213C-5162-D940-A415-D3519C011527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R-Square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的結果可以看出，結果非常的差，也發生過度擬合等問題，接下來的發展空間仍然非常的大。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1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1448" y="243648"/>
            <a:ext cx="681868" cy="629773"/>
            <a:chOff x="612714" y="5338808"/>
            <a:chExt cx="821284" cy="758537"/>
          </a:xfrm>
        </p:grpSpPr>
        <p:grpSp>
          <p:nvGrpSpPr>
            <p:cNvPr id="4" name="组合 3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任意多边形 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432A15-0FE6-2F4F-8FA3-77EA6DC230F0}"/>
              </a:ext>
            </a:extLst>
          </p:cNvPr>
          <p:cNvSpPr/>
          <p:nvPr/>
        </p:nvSpPr>
        <p:spPr>
          <a:xfrm>
            <a:off x="875015" y="2011239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DC7DCEB8-2451-7540-A5B0-726F66205A8E}"/>
              </a:ext>
            </a:extLst>
          </p:cNvPr>
          <p:cNvSpPr txBox="1"/>
          <p:nvPr/>
        </p:nvSpPr>
        <p:spPr>
          <a:xfrm>
            <a:off x="1238190" y="1887996"/>
            <a:ext cx="871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影響因子多，卻資料筆數少。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2E8720-A103-E240-9C53-8EABDC71A9C6}"/>
              </a:ext>
            </a:extLst>
          </p:cNvPr>
          <p:cNvSpPr/>
          <p:nvPr/>
        </p:nvSpPr>
        <p:spPr>
          <a:xfrm>
            <a:off x="894870" y="1304958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23">
            <a:extLst>
              <a:ext uri="{FF2B5EF4-FFF2-40B4-BE49-F238E27FC236}">
                <a16:creationId xmlns:a16="http://schemas.microsoft.com/office/drawing/2014/main" id="{544F787A-0FF0-134D-BC34-CBE763886ED3}"/>
              </a:ext>
            </a:extLst>
          </p:cNvPr>
          <p:cNvSpPr txBox="1"/>
          <p:nvPr/>
        </p:nvSpPr>
        <p:spPr>
          <a:xfrm>
            <a:off x="1258046" y="1181715"/>
            <a:ext cx="871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自己野心太大。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564DF5-E874-F849-B1A9-CE727EFBB37C}"/>
              </a:ext>
            </a:extLst>
          </p:cNvPr>
          <p:cNvSpPr/>
          <p:nvPr/>
        </p:nvSpPr>
        <p:spPr>
          <a:xfrm>
            <a:off x="875015" y="2787794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3">
            <a:extLst>
              <a:ext uri="{FF2B5EF4-FFF2-40B4-BE49-F238E27FC236}">
                <a16:creationId xmlns:a16="http://schemas.microsoft.com/office/drawing/2014/main" id="{54AB14DC-4B2D-9B4D-8CA3-911C03D85194}"/>
              </a:ext>
            </a:extLst>
          </p:cNvPr>
          <p:cNvSpPr txBox="1"/>
          <p:nvPr/>
        </p:nvSpPr>
        <p:spPr>
          <a:xfrm>
            <a:off x="1238190" y="2664551"/>
            <a:ext cx="871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模型挑選及參數選擇數量少。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4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34"/>
          <p:cNvGrpSpPr/>
          <p:nvPr/>
        </p:nvGrpSpPr>
        <p:grpSpPr>
          <a:xfrm rot="10800000">
            <a:off x="1618247" y="-1800316"/>
            <a:ext cx="8865140" cy="5304575"/>
            <a:chOff x="1688592" y="3429000"/>
            <a:chExt cx="8865140" cy="5304575"/>
          </a:xfrm>
        </p:grpSpPr>
        <p:sp>
          <p:nvSpPr>
            <p:cNvPr id="582" name="Google Shape;582;p34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34"/>
          <p:cNvGrpSpPr/>
          <p:nvPr/>
        </p:nvGrpSpPr>
        <p:grpSpPr>
          <a:xfrm rot="10800000">
            <a:off x="-460152" y="-2151993"/>
            <a:ext cx="13077793" cy="7896811"/>
            <a:chOff x="-445662" y="1188441"/>
            <a:chExt cx="13077793" cy="7896811"/>
          </a:xfrm>
        </p:grpSpPr>
        <p:sp>
          <p:nvSpPr>
            <p:cNvPr id="590" name="Google Shape;590;p34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4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34"/>
          <p:cNvGrpSpPr/>
          <p:nvPr/>
        </p:nvGrpSpPr>
        <p:grpSpPr>
          <a:xfrm rot="10800000">
            <a:off x="-3431320" y="-2660689"/>
            <a:ext cx="18929166" cy="11126179"/>
            <a:chOff x="-3325867" y="-1532231"/>
            <a:chExt cx="18929166" cy="11126179"/>
          </a:xfrm>
        </p:grpSpPr>
        <p:sp>
          <p:nvSpPr>
            <p:cNvPr id="599" name="Google Shape;599;p34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Google Shape;606;p34"/>
          <p:cNvGrpSpPr/>
          <p:nvPr/>
        </p:nvGrpSpPr>
        <p:grpSpPr>
          <a:xfrm rot="10800000">
            <a:off x="-5561352" y="-2476653"/>
            <a:ext cx="23339777" cy="13752884"/>
            <a:chOff x="-5606446" y="-4342972"/>
            <a:chExt cx="23339777" cy="13752884"/>
          </a:xfrm>
        </p:grpSpPr>
        <p:sp>
          <p:nvSpPr>
            <p:cNvPr id="607" name="Google Shape;607;p34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3" name="Google Shape;613;p34"/>
          <p:cNvGrpSpPr/>
          <p:nvPr/>
        </p:nvGrpSpPr>
        <p:grpSpPr>
          <a:xfrm rot="10800000">
            <a:off x="3091327" y="-1290452"/>
            <a:ext cx="6019342" cy="3710819"/>
            <a:chOff x="3061310" y="4630880"/>
            <a:chExt cx="6019342" cy="3710819"/>
          </a:xfrm>
        </p:grpSpPr>
        <p:sp>
          <p:nvSpPr>
            <p:cNvPr id="614" name="Google Shape;614;p34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3" name="Google Shape;623;p34"/>
          <p:cNvSpPr txBox="1"/>
          <p:nvPr/>
        </p:nvSpPr>
        <p:spPr>
          <a:xfrm>
            <a:off x="0" y="2617462"/>
            <a:ext cx="12192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sz="9600" b="1">
              <a:solidFill>
                <a:srgbClr val="E1EF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4"/>
          <p:cNvSpPr txBox="1"/>
          <p:nvPr/>
        </p:nvSpPr>
        <p:spPr>
          <a:xfrm>
            <a:off x="0" y="4212881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謝謝你</a:t>
            </a:r>
            <a:r>
              <a:rPr lang="en-US" sz="24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妳</a:t>
            </a:r>
            <a:r>
              <a:rPr lang="en-US" sz="24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的聆聽</a:t>
            </a:r>
            <a:endParaRPr sz="24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8100000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 rot="-7619913">
            <a:off x="9548130" y="258919"/>
            <a:ext cx="4469539" cy="2674409"/>
            <a:chOff x="1688592" y="3429000"/>
            <a:chExt cx="8865140" cy="5304575"/>
          </a:xfrm>
        </p:grpSpPr>
        <p:sp>
          <p:nvSpPr>
            <p:cNvPr id="70" name="Google Shape;70;p4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 rot="-7619913">
            <a:off x="8114372" y="-96751"/>
            <a:ext cx="6593433" cy="3981337"/>
            <a:chOff x="-445662" y="1188441"/>
            <a:chExt cx="13077793" cy="7896811"/>
          </a:xfrm>
        </p:grpSpPr>
        <p:sp>
          <p:nvSpPr>
            <p:cNvPr id="78" name="Google Shape;78;p4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4"/>
          <p:cNvGrpSpPr/>
          <p:nvPr/>
        </p:nvGrpSpPr>
        <p:grpSpPr>
          <a:xfrm rot="-7619913">
            <a:off x="6180197" y="-593574"/>
            <a:ext cx="9543521" cy="5609488"/>
            <a:chOff x="-3325867" y="-1532231"/>
            <a:chExt cx="18929166" cy="11126179"/>
          </a:xfrm>
        </p:grpSpPr>
        <p:sp>
          <p:nvSpPr>
            <p:cNvPr id="87" name="Google Shape;87;p4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 rot="-7619913">
            <a:off x="4488254" y="-771100"/>
            <a:ext cx="11767219" cy="6933794"/>
            <a:chOff x="-5606446" y="-4342972"/>
            <a:chExt cx="23339777" cy="13752884"/>
          </a:xfrm>
        </p:grpSpPr>
        <p:sp>
          <p:nvSpPr>
            <p:cNvPr id="95" name="Google Shape;95;p4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 rot="-7619913">
            <a:off x="10396308" y="593805"/>
            <a:ext cx="3034772" cy="1870885"/>
            <a:chOff x="3061310" y="4630880"/>
            <a:chExt cx="6019342" cy="3710819"/>
          </a:xfrm>
        </p:grpSpPr>
        <p:sp>
          <p:nvSpPr>
            <p:cNvPr id="102" name="Google Shape;102;p4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4"/>
          <p:cNvSpPr txBox="1"/>
          <p:nvPr/>
        </p:nvSpPr>
        <p:spPr>
          <a:xfrm>
            <a:off x="671140" y="490164"/>
            <a:ext cx="567923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6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 rot="-3146482">
            <a:off x="869150" y="1661261"/>
            <a:ext cx="367072" cy="921255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4"/>
          <p:cNvGrpSpPr/>
          <p:nvPr/>
        </p:nvGrpSpPr>
        <p:grpSpPr>
          <a:xfrm>
            <a:off x="571240" y="2785685"/>
            <a:ext cx="921718" cy="827004"/>
            <a:chOff x="411095" y="2715645"/>
            <a:chExt cx="979078" cy="878469"/>
          </a:xfrm>
        </p:grpSpPr>
        <p:sp>
          <p:nvSpPr>
            <p:cNvPr id="114" name="Google Shape;114;p4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 txBox="1"/>
          <p:nvPr/>
        </p:nvSpPr>
        <p:spPr>
          <a:xfrm>
            <a:off x="1695408" y="1825970"/>
            <a:ext cx="54242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 sz="2400" b="1" dirty="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4B08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為什麼想做這個題目</a:t>
            </a:r>
            <a:r>
              <a:rPr lang="en-US" sz="1800" dirty="0">
                <a:solidFill>
                  <a:srgbClr val="F4B08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1800" dirty="0">
              <a:solidFill>
                <a:srgbClr val="F4B08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626530" y="2946972"/>
            <a:ext cx="54242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TW" altLang="en-US" sz="2400" b="1" dirty="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</a:p>
          <a:p>
            <a:pPr lvl="0"/>
            <a:r>
              <a:rPr lang="zh-TW" altLang="en-US" sz="1800" dirty="0">
                <a:solidFill>
                  <a:srgbClr val="F4B08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資料來源及用了哪些技巧修改資料</a:t>
            </a:r>
            <a:endParaRPr sz="1800" dirty="0">
              <a:solidFill>
                <a:srgbClr val="F4B08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8" name="Google Shape;118;p4"/>
          <p:cNvSpPr/>
          <p:nvPr/>
        </p:nvSpPr>
        <p:spPr>
          <a:xfrm rot="-8260251">
            <a:off x="6021878" y="5754428"/>
            <a:ext cx="1326876" cy="2024399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E3FBE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-9254031">
            <a:off x="10224407" y="5833229"/>
            <a:ext cx="417234" cy="139764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7F5E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rot="-4525829">
            <a:off x="6048282" y="-1458659"/>
            <a:ext cx="1108767" cy="2477348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B4983DE-6CFD-C644-8AF2-9500FFD6A47F}"/>
              </a:ext>
            </a:extLst>
          </p:cNvPr>
          <p:cNvGrpSpPr/>
          <p:nvPr/>
        </p:nvGrpSpPr>
        <p:grpSpPr>
          <a:xfrm>
            <a:off x="671140" y="4081462"/>
            <a:ext cx="920641" cy="720668"/>
            <a:chOff x="491004" y="4154674"/>
            <a:chExt cx="945409" cy="740056"/>
          </a:xfrm>
        </p:grpSpPr>
        <p:grpSp>
          <p:nvGrpSpPr>
            <p:cNvPr id="55" name="组合 49">
              <a:extLst>
                <a:ext uri="{FF2B5EF4-FFF2-40B4-BE49-F238E27FC236}">
                  <a16:creationId xmlns:a16="http://schemas.microsoft.com/office/drawing/2014/main" id="{1A0D3F0A-2179-A74F-96B0-D63A453CD9B8}"/>
                </a:ext>
              </a:extLst>
            </p:cNvPr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57" name="任意多边形 50">
                <a:extLst>
                  <a:ext uri="{FF2B5EF4-FFF2-40B4-BE49-F238E27FC236}">
                    <a16:creationId xmlns:a16="http://schemas.microsoft.com/office/drawing/2014/main" id="{FBE23352-F8D9-F249-A528-964E66B545E3}"/>
                  </a:ext>
                </a:extLst>
              </p:cNvPr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1">
                <a:extLst>
                  <a:ext uri="{FF2B5EF4-FFF2-40B4-BE49-F238E27FC236}">
                    <a16:creationId xmlns:a16="http://schemas.microsoft.com/office/drawing/2014/main" id="{5B95C4AD-16F5-BA4D-A3C4-AB4C6BCF3589}"/>
                  </a:ext>
                </a:extLst>
              </p:cNvPr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任意多边形 52">
              <a:extLst>
                <a:ext uri="{FF2B5EF4-FFF2-40B4-BE49-F238E27FC236}">
                  <a16:creationId xmlns:a16="http://schemas.microsoft.com/office/drawing/2014/main" id="{B26832C7-E00A-A142-B830-F07BB27E12C5}"/>
                </a:ext>
              </a:extLst>
            </p:cNvPr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66">
            <a:extLst>
              <a:ext uri="{FF2B5EF4-FFF2-40B4-BE49-F238E27FC236}">
                <a16:creationId xmlns:a16="http://schemas.microsoft.com/office/drawing/2014/main" id="{EE3D3567-0595-7E4E-98B8-1765149BEE6A}"/>
              </a:ext>
            </a:extLst>
          </p:cNvPr>
          <p:cNvSpPr txBox="1"/>
          <p:nvPr/>
        </p:nvSpPr>
        <p:spPr>
          <a:xfrm>
            <a:off x="1695408" y="4063466"/>
            <a:ext cx="5424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模型建立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與評量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探討模型的建立及評估好壞</a:t>
            </a:r>
            <a:endParaRPr lang="zh-CN" alt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0" name="组合 60">
            <a:extLst>
              <a:ext uri="{FF2B5EF4-FFF2-40B4-BE49-F238E27FC236}">
                <a16:creationId xmlns:a16="http://schemas.microsoft.com/office/drawing/2014/main" id="{0C52D0E0-0158-F64A-A635-E912892862A2}"/>
              </a:ext>
            </a:extLst>
          </p:cNvPr>
          <p:cNvGrpSpPr/>
          <p:nvPr/>
        </p:nvGrpSpPr>
        <p:grpSpPr>
          <a:xfrm>
            <a:off x="671130" y="5240206"/>
            <a:ext cx="821284" cy="758537"/>
            <a:chOff x="612714" y="5338808"/>
            <a:chExt cx="821284" cy="758537"/>
          </a:xfrm>
        </p:grpSpPr>
        <p:grpSp>
          <p:nvGrpSpPr>
            <p:cNvPr id="61" name="组合 54">
              <a:extLst>
                <a:ext uri="{FF2B5EF4-FFF2-40B4-BE49-F238E27FC236}">
                  <a16:creationId xmlns:a16="http://schemas.microsoft.com/office/drawing/2014/main" id="{9E8E4DC0-EA25-D74D-9209-534C19880E91}"/>
                </a:ext>
              </a:extLst>
            </p:cNvPr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3" name="组合 55">
                <a:extLst>
                  <a:ext uri="{FF2B5EF4-FFF2-40B4-BE49-F238E27FC236}">
                    <a16:creationId xmlns:a16="http://schemas.microsoft.com/office/drawing/2014/main" id="{3BEF9873-ABD3-8045-8127-159D113B0D71}"/>
                  </a:ext>
                </a:extLst>
              </p:cNvPr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65" name="任意多边形 57">
                  <a:extLst>
                    <a:ext uri="{FF2B5EF4-FFF2-40B4-BE49-F238E27FC236}">
                      <a16:creationId xmlns:a16="http://schemas.microsoft.com/office/drawing/2014/main" id="{B0C266BF-0FE6-0C41-BE32-AF1D739A1D2C}"/>
                    </a:ext>
                  </a:extLst>
                </p:cNvPr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任意多边形 58">
                  <a:extLst>
                    <a:ext uri="{FF2B5EF4-FFF2-40B4-BE49-F238E27FC236}">
                      <a16:creationId xmlns:a16="http://schemas.microsoft.com/office/drawing/2014/main" id="{9F101E2F-23D7-7A49-90DE-FFB58F2AF745}"/>
                    </a:ext>
                  </a:extLst>
                </p:cNvPr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任意多边形 56">
                <a:extLst>
                  <a:ext uri="{FF2B5EF4-FFF2-40B4-BE49-F238E27FC236}">
                    <a16:creationId xmlns:a16="http://schemas.microsoft.com/office/drawing/2014/main" id="{604E7207-9682-5449-945E-83AC6C08D19B}"/>
                  </a:ext>
                </a:extLst>
              </p:cNvPr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任意多边形 59">
              <a:extLst>
                <a:ext uri="{FF2B5EF4-FFF2-40B4-BE49-F238E27FC236}">
                  <a16:creationId xmlns:a16="http://schemas.microsoft.com/office/drawing/2014/main" id="{35EA803B-3187-D444-830E-6D4083072A5C}"/>
                </a:ext>
              </a:extLst>
            </p:cNvPr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文本框 67">
            <a:extLst>
              <a:ext uri="{FF2B5EF4-FFF2-40B4-BE49-F238E27FC236}">
                <a16:creationId xmlns:a16="http://schemas.microsoft.com/office/drawing/2014/main" id="{2ED4A999-ABAC-1742-94FB-9339D45B4973}"/>
              </a:ext>
            </a:extLst>
          </p:cNvPr>
          <p:cNvSpPr txBox="1"/>
          <p:nvPr/>
        </p:nvSpPr>
        <p:spPr>
          <a:xfrm>
            <a:off x="1738461" y="5196495"/>
            <a:ext cx="5424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結論與建議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270000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 rot="3230023">
            <a:off x="10397876" y="2071362"/>
            <a:ext cx="507058" cy="1272584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782031" y="2833527"/>
            <a:ext cx="55659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ONE</a:t>
            </a:r>
            <a:endParaRPr sz="7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 rot="5400000">
            <a:off x="-1900981" y="2151087"/>
            <a:ext cx="4469539" cy="2674409"/>
            <a:chOff x="1688592" y="3429000"/>
            <a:chExt cx="8865140" cy="5304575"/>
          </a:xfrm>
        </p:grpSpPr>
        <p:sp>
          <p:nvSpPr>
            <p:cNvPr id="128" name="Google Shape;128;p5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5400000">
            <a:off x="-2486769" y="1483543"/>
            <a:ext cx="6593433" cy="3981337"/>
            <a:chOff x="-445662" y="1188441"/>
            <a:chExt cx="13077793" cy="7896811"/>
          </a:xfrm>
        </p:grpSpPr>
        <p:sp>
          <p:nvSpPr>
            <p:cNvPr id="136" name="Google Shape;136;p5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 rot="5400000">
            <a:off x="-3404206" y="692398"/>
            <a:ext cx="9543521" cy="5609488"/>
            <a:chOff x="-3325867" y="-1532231"/>
            <a:chExt cx="18929166" cy="11126179"/>
          </a:xfrm>
        </p:grpSpPr>
        <p:sp>
          <p:nvSpPr>
            <p:cNvPr id="145" name="Google Shape;145;p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 rot="5400000">
            <a:off x="-3761117" y="-7706"/>
            <a:ext cx="11767220" cy="6933794"/>
            <a:chOff x="-5606446" y="-4342972"/>
            <a:chExt cx="23339777" cy="13752884"/>
          </a:xfrm>
        </p:grpSpPr>
        <p:sp>
          <p:nvSpPr>
            <p:cNvPr id="153" name="Google Shape;153;p5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 rot="5400000">
            <a:off x="-1328301" y="2527549"/>
            <a:ext cx="3034772" cy="1870885"/>
            <a:chOff x="3061310" y="4630880"/>
            <a:chExt cx="6019342" cy="3710819"/>
          </a:xfrm>
        </p:grpSpPr>
        <p:sp>
          <p:nvSpPr>
            <p:cNvPr id="160" name="Google Shape;160;p5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206715" y="3844097"/>
            <a:ext cx="5067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7CAA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 sz="2800" b="1" dirty="0">
              <a:solidFill>
                <a:srgbClr val="F7CAA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(1/4)</a:t>
            </a:r>
            <a:endParaRPr dirty="0"/>
          </a:p>
        </p:txBody>
      </p:sp>
      <p:sp>
        <p:nvSpPr>
          <p:cNvPr id="9" name="文本框 23">
            <a:extLst>
              <a:ext uri="{FF2B5EF4-FFF2-40B4-BE49-F238E27FC236}">
                <a16:creationId xmlns:a16="http://schemas.microsoft.com/office/drawing/2014/main" id="{BCFE2F7A-B523-C44D-9CEE-2A29D40CE90D}"/>
              </a:ext>
            </a:extLst>
          </p:cNvPr>
          <p:cNvSpPr txBox="1"/>
          <p:nvPr/>
        </p:nvSpPr>
        <p:spPr>
          <a:xfrm>
            <a:off x="0" y="292116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最近台積電股價破</a:t>
            </a:r>
            <a:r>
              <a:rPr lang="zh-CN" altLang="en-US" sz="4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五百五</a:t>
            </a:r>
          </a:p>
        </p:txBody>
      </p:sp>
    </p:spTree>
    <p:extLst>
      <p:ext uri="{BB962C8B-B14F-4D97-AF65-F5344CB8AC3E}">
        <p14:creationId xmlns:p14="http://schemas.microsoft.com/office/powerpoint/2010/main" val="34959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3F8D49-C4CF-A746-A938-8242DBD9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02" y="1039846"/>
            <a:ext cx="8009396" cy="5400000"/>
          </a:xfrm>
          <a:prstGeom prst="rect">
            <a:avLst/>
          </a:prstGeom>
        </p:spPr>
      </p:pic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(2/4)</a:t>
            </a:r>
            <a:endParaRPr dirty="0"/>
          </a:p>
        </p:txBody>
      </p:sp>
      <p:sp>
        <p:nvSpPr>
          <p:cNvPr id="9" name="文本框 4">
            <a:hlinkClick r:id="rId4"/>
            <a:extLst>
              <a:ext uri="{FF2B5EF4-FFF2-40B4-BE49-F238E27FC236}">
                <a16:creationId xmlns:a16="http://schemas.microsoft.com/office/drawing/2014/main" id="{FA9ACC73-B131-AF48-ACDC-32B026E5C7AD}"/>
              </a:ext>
            </a:extLst>
          </p:cNvPr>
          <p:cNvSpPr txBox="1"/>
          <p:nvPr/>
        </p:nvSpPr>
        <p:spPr>
          <a:xfrm>
            <a:off x="10674848" y="6599565"/>
            <a:ext cx="1517151" cy="27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圖片來源：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Yahoo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股票</a:t>
            </a:r>
          </a:p>
        </p:txBody>
      </p:sp>
    </p:spTree>
    <p:extLst>
      <p:ext uri="{BB962C8B-B14F-4D97-AF65-F5344CB8AC3E}">
        <p14:creationId xmlns:p14="http://schemas.microsoft.com/office/powerpoint/2010/main" val="1930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443BADD9-57C6-7F49-BA79-7AEC0F73665C}"/>
              </a:ext>
            </a:extLst>
          </p:cNvPr>
          <p:cNvGrpSpPr/>
          <p:nvPr/>
        </p:nvGrpSpPr>
        <p:grpSpPr>
          <a:xfrm>
            <a:off x="133741" y="1039846"/>
            <a:ext cx="11924518" cy="5400000"/>
            <a:chOff x="267482" y="1039846"/>
            <a:chExt cx="11924518" cy="5400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5BD09B2-F9B5-6B48-9DF0-B971DBAD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82" y="1039846"/>
              <a:ext cx="3862456" cy="5400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0C0BBE8-6968-8D40-8DB7-BBA1E64FA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3081" y="1039846"/>
              <a:ext cx="7868919" cy="5400000"/>
            </a:xfrm>
            <a:prstGeom prst="rect">
              <a:avLst/>
            </a:prstGeom>
          </p:spPr>
        </p:pic>
      </p:grpSp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(3/4)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8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(4/4)</a:t>
            </a:r>
            <a:endParaRPr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1BF82E-1223-5A41-92E2-8A3092936E68}"/>
              </a:ext>
            </a:extLst>
          </p:cNvPr>
          <p:cNvSpPr/>
          <p:nvPr/>
        </p:nvSpPr>
        <p:spPr>
          <a:xfrm>
            <a:off x="830248" y="948302"/>
            <a:ext cx="105315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機器學習不就是透過大數據找尋</a:t>
            </a:r>
            <a:r>
              <a:rPr lang="zh-TW" altLang="en-US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隱藏於數據之中的規則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。因此，本組希望透過機器學習技術，去預測未來一天的匯率，若預測價格扣掉手續費仍高於今日價格便買進、低於今日價格便賣出的投資方式進行理財規劃。</a:t>
            </a:r>
          </a:p>
        </p:txBody>
      </p:sp>
    </p:spTree>
    <p:extLst>
      <p:ext uri="{BB962C8B-B14F-4D97-AF65-F5344CB8AC3E}">
        <p14:creationId xmlns:p14="http://schemas.microsoft.com/office/powerpoint/2010/main" val="30139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9"/>
          <p:cNvGrpSpPr/>
          <p:nvPr/>
        </p:nvGrpSpPr>
        <p:grpSpPr>
          <a:xfrm rot="-5400000">
            <a:off x="9557402" y="2105528"/>
            <a:ext cx="4469539" cy="2674409"/>
            <a:chOff x="1688592" y="3429000"/>
            <a:chExt cx="8865140" cy="5304575"/>
          </a:xfrm>
        </p:grpSpPr>
        <p:sp>
          <p:nvSpPr>
            <p:cNvPr id="327" name="Google Shape;327;p19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19"/>
          <p:cNvGrpSpPr/>
          <p:nvPr/>
        </p:nvGrpSpPr>
        <p:grpSpPr>
          <a:xfrm rot="-5400000">
            <a:off x="8019296" y="1466145"/>
            <a:ext cx="6593433" cy="3981337"/>
            <a:chOff x="-445662" y="1188441"/>
            <a:chExt cx="13077793" cy="7896811"/>
          </a:xfrm>
        </p:grpSpPr>
        <p:sp>
          <p:nvSpPr>
            <p:cNvPr id="335" name="Google Shape;335;p19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19"/>
          <p:cNvGrpSpPr/>
          <p:nvPr/>
        </p:nvGrpSpPr>
        <p:grpSpPr>
          <a:xfrm rot="-5400000">
            <a:off x="5986646" y="629139"/>
            <a:ext cx="9543521" cy="5609488"/>
            <a:chOff x="-3325867" y="-1532231"/>
            <a:chExt cx="18929166" cy="11126179"/>
          </a:xfrm>
        </p:grpSpPr>
        <p:sp>
          <p:nvSpPr>
            <p:cNvPr id="344" name="Google Shape;344;p19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9"/>
          <p:cNvGrpSpPr/>
          <p:nvPr/>
        </p:nvGrpSpPr>
        <p:grpSpPr>
          <a:xfrm rot="-5400000">
            <a:off x="4119858" y="4936"/>
            <a:ext cx="11767220" cy="6933794"/>
            <a:chOff x="-5606446" y="-4342972"/>
            <a:chExt cx="23339777" cy="13752884"/>
          </a:xfrm>
        </p:grpSpPr>
        <p:sp>
          <p:nvSpPr>
            <p:cNvPr id="352" name="Google Shape;352;p19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9"/>
          <p:cNvGrpSpPr/>
          <p:nvPr/>
        </p:nvGrpSpPr>
        <p:grpSpPr>
          <a:xfrm rot="-5400000">
            <a:off x="10419489" y="2532591"/>
            <a:ext cx="3034772" cy="1870885"/>
            <a:chOff x="3061310" y="4630880"/>
            <a:chExt cx="6019342" cy="3710819"/>
          </a:xfrm>
        </p:grpSpPr>
        <p:sp>
          <p:nvSpPr>
            <p:cNvPr id="359" name="Google Shape;359;p19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19"/>
          <p:cNvSpPr txBox="1"/>
          <p:nvPr/>
        </p:nvSpPr>
        <p:spPr>
          <a:xfrm>
            <a:off x="1808403" y="2838676"/>
            <a:ext cx="589749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TWO</a:t>
            </a:r>
            <a:endParaRPr sz="7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19"/>
          <p:cNvGrpSpPr/>
          <p:nvPr/>
        </p:nvGrpSpPr>
        <p:grpSpPr>
          <a:xfrm>
            <a:off x="785042" y="2032577"/>
            <a:ext cx="1409128" cy="1264328"/>
            <a:chOff x="411095" y="2715645"/>
            <a:chExt cx="979078" cy="878469"/>
          </a:xfrm>
        </p:grpSpPr>
        <p:sp>
          <p:nvSpPr>
            <p:cNvPr id="370" name="Google Shape;370;p19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19"/>
          <p:cNvSpPr/>
          <p:nvPr/>
        </p:nvSpPr>
        <p:spPr>
          <a:xfrm rot="-2907618">
            <a:off x="5540964" y="-1497181"/>
            <a:ext cx="1510317" cy="257457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 rot="-7373628">
            <a:off x="2700467" y="5465292"/>
            <a:ext cx="1029667" cy="257457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6F4EE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2271243" y="3810076"/>
            <a:ext cx="5067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7CAA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  <a:endParaRPr sz="2800" b="1" dirty="0">
              <a:solidFill>
                <a:srgbClr val="F7CAA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4841771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15270</TotalTime>
  <Words>432</Words>
  <Application>Microsoft Macintosh PowerPoint</Application>
  <PresentationFormat>寬螢幕</PresentationFormat>
  <Paragraphs>81</Paragraphs>
  <Slides>26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微軟正黑體</vt:lpstr>
      <vt:lpstr>微軟正黑體</vt:lpstr>
      <vt:lpstr>微软雅黑</vt:lpstr>
      <vt:lpstr>微软雅黑</vt:lpstr>
      <vt:lpstr>STHupo</vt:lpstr>
      <vt:lpstr>Arial</vt:lpstr>
      <vt:lpstr>Bauhaus 93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Microsoft Office User</cp:lastModifiedBy>
  <cp:revision>135</cp:revision>
  <dcterms:modified xsi:type="dcterms:W3CDTF">2021-01-12T15:32:38Z</dcterms:modified>
</cp:coreProperties>
</file>