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8" r:id="rId11"/>
    <p:sldId id="265" r:id="rId12"/>
    <p:sldId id="267" r:id="rId13"/>
  </p:sldIdLst>
  <p:sldSz cx="9144000" cy="5143500" type="screen16x9"/>
  <p:notesSz cx="6858000" cy="9144000"/>
  <p:embeddedFontLst>
    <p:embeddedFont>
      <p:font typeface="Alfa Slab One" panose="02020500000000000000" charset="0"/>
      <p:regular r:id="rId15"/>
    </p:embeddedFont>
    <p:embeddedFont>
      <p:font typeface="Proxima Nova" panose="02020500000000000000"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2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4de1931b5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4de1931b5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b4de1931b5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b4de1931b5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b4de1931b5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b4de1931b5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b4e8acb6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b4e8acb6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b4de1931b5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b4de1931b5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b4f2302c3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b4f2302c3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b4f2302c33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b4f2302c33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b4f2302c33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b4f2302c33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4f2302c33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b4f2302c33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b4de1931b5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b4de1931b5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tsai00150.shinyapps.io/League-of-Legend-Analysis-and-Prediction/"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hyperlink" Target="https://www.rdocumentation.org/packages/e1071/versions/1.7-4/topics/svm" TargetMode="External"/><Relationship Id="rId3" Type="http://schemas.openxmlformats.org/officeDocument/2006/relationships/hyperlink" Target="https://shiny.rstudio.com/tutorial/" TargetMode="External"/><Relationship Id="rId7" Type="http://schemas.openxmlformats.org/officeDocument/2006/relationships/hyperlink" Target="https://www.rdocumentation.org/packages/randomForest/versions/4.6-14/topics/randomForest"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www.rdocumentation.org/packages/e1071/versions/1.7-3/topics/naiveBayes" TargetMode="External"/><Relationship Id="rId5" Type="http://schemas.openxmlformats.org/officeDocument/2006/relationships/hyperlink" Target="https://www.rdocumentation.org/packages/rpart/versions/4.1-15/topics/rpart" TargetMode="External"/><Relationship Id="rId4" Type="http://schemas.openxmlformats.org/officeDocument/2006/relationships/hyperlink" Target="https://developer.riotgames.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zh-TW"/>
              <a:t>League of Legends-</a:t>
            </a:r>
            <a:endParaRPr/>
          </a:p>
          <a:p>
            <a:pPr marL="0" lvl="0" indent="0" algn="ctr" rtl="0">
              <a:spcBef>
                <a:spcPts val="0"/>
              </a:spcBef>
              <a:spcAft>
                <a:spcPts val="0"/>
              </a:spcAft>
              <a:buNone/>
            </a:pPr>
            <a:r>
              <a:rPr lang="zh-TW"/>
              <a:t>Analysis and Prediction</a:t>
            </a:r>
            <a:endParaRPr/>
          </a:p>
        </p:txBody>
      </p:sp>
      <p:sp>
        <p:nvSpPr>
          <p:cNvPr id="57" name="Google Shape;57;p13"/>
          <p:cNvSpPr txBox="1">
            <a:spLocks noGrp="1"/>
          </p:cNvSpPr>
          <p:nvPr>
            <p:ph type="subTitle" idx="1"/>
          </p:nvPr>
        </p:nvSpPr>
        <p:spPr>
          <a:xfrm>
            <a:off x="311700" y="3165828"/>
            <a:ext cx="8520600" cy="18141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zh-TW"/>
              <a:t>第12組 </a:t>
            </a:r>
            <a:endParaRPr/>
          </a:p>
          <a:p>
            <a:pPr marL="0" lvl="0" indent="0" algn="ctr" rtl="0">
              <a:spcBef>
                <a:spcPts val="0"/>
              </a:spcBef>
              <a:spcAft>
                <a:spcPts val="0"/>
              </a:spcAft>
              <a:buNone/>
            </a:pPr>
            <a:r>
              <a:rPr lang="zh-TW"/>
              <a:t>106306032 資管四 楊存濬 </a:t>
            </a:r>
            <a:endParaRPr/>
          </a:p>
          <a:p>
            <a:pPr marL="0" lvl="0" indent="0" algn="ctr" rtl="0">
              <a:spcBef>
                <a:spcPts val="0"/>
              </a:spcBef>
              <a:spcAft>
                <a:spcPts val="0"/>
              </a:spcAft>
              <a:buNone/>
            </a:pPr>
            <a:r>
              <a:rPr lang="zh-TW"/>
              <a:t>106306069 資管四 汪君儫 </a:t>
            </a:r>
            <a:endParaRPr/>
          </a:p>
          <a:p>
            <a:pPr marL="0" lvl="0" indent="0" algn="ctr" rtl="0">
              <a:spcBef>
                <a:spcPts val="0"/>
              </a:spcBef>
              <a:spcAft>
                <a:spcPts val="0"/>
              </a:spcAft>
              <a:buNone/>
            </a:pPr>
            <a:r>
              <a:rPr lang="zh-TW"/>
              <a:t>106306076 資管四 謝采辰 </a:t>
            </a:r>
            <a:endParaRPr/>
          </a:p>
          <a:p>
            <a:pPr marL="0" lvl="0" indent="0" algn="ctr" rtl="0">
              <a:spcBef>
                <a:spcPts val="0"/>
              </a:spcBef>
              <a:spcAft>
                <a:spcPts val="0"/>
              </a:spcAft>
              <a:buNone/>
            </a:pPr>
            <a:r>
              <a:rPr lang="zh-TW"/>
              <a:t>108304056 統計二 陳岷逸</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E5E465-0D8C-4310-B02C-9AA7F6EAEC41}"/>
              </a:ext>
            </a:extLst>
          </p:cNvPr>
          <p:cNvSpPr>
            <a:spLocks noGrp="1"/>
          </p:cNvSpPr>
          <p:nvPr>
            <p:ph type="title"/>
          </p:nvPr>
        </p:nvSpPr>
        <p:spPr/>
        <p:txBody>
          <a:bodyPr>
            <a:normAutofit fontScale="90000"/>
          </a:bodyPr>
          <a:lstStyle/>
          <a:p>
            <a:r>
              <a:rPr lang="en-US" altLang="zh-TW" dirty="0"/>
              <a:t>Evaluation</a:t>
            </a:r>
            <a:endParaRPr lang="zh-TW" altLang="en-US" dirty="0"/>
          </a:p>
        </p:txBody>
      </p:sp>
      <p:sp>
        <p:nvSpPr>
          <p:cNvPr id="3" name="文字版面配置區 2">
            <a:extLst>
              <a:ext uri="{FF2B5EF4-FFF2-40B4-BE49-F238E27FC236}">
                <a16:creationId xmlns:a16="http://schemas.microsoft.com/office/drawing/2014/main" id="{909C0414-6033-4A2D-9C0B-E2C76D808116}"/>
              </a:ext>
            </a:extLst>
          </p:cNvPr>
          <p:cNvSpPr>
            <a:spLocks noGrp="1"/>
          </p:cNvSpPr>
          <p:nvPr>
            <p:ph type="body" idx="1"/>
          </p:nvPr>
        </p:nvSpPr>
        <p:spPr/>
        <p:txBody>
          <a:bodyPr/>
          <a:lstStyle/>
          <a:p>
            <a:r>
              <a:rPr lang="en-US" altLang="zh-TW" dirty="0"/>
              <a:t>Cross-validation</a:t>
            </a:r>
          </a:p>
          <a:p>
            <a:endParaRPr lang="en-US" altLang="zh-TW" dirty="0"/>
          </a:p>
          <a:p>
            <a:r>
              <a:rPr lang="en-US" altLang="zh-TW" dirty="0"/>
              <a:t>Accuracy</a:t>
            </a:r>
          </a:p>
          <a:p>
            <a:endParaRPr lang="en-US" altLang="zh-TW" dirty="0"/>
          </a:p>
          <a:p>
            <a:r>
              <a:rPr lang="en-US" altLang="zh-TW" dirty="0"/>
              <a:t>Area Under Curve (AUC)</a:t>
            </a:r>
          </a:p>
          <a:p>
            <a:endParaRPr lang="en-US" altLang="zh-TW" dirty="0"/>
          </a:p>
          <a:p>
            <a:r>
              <a:rPr lang="en-US" altLang="zh-TW" dirty="0"/>
              <a:t>Null model: assume blue team wins each match</a:t>
            </a:r>
          </a:p>
          <a:p>
            <a:endParaRPr lang="en-US" altLang="zh-TW" dirty="0"/>
          </a:p>
          <a:p>
            <a:endParaRPr lang="zh-TW" altLang="en-US" dirty="0"/>
          </a:p>
        </p:txBody>
      </p:sp>
    </p:spTree>
    <p:extLst>
      <p:ext uri="{BB962C8B-B14F-4D97-AF65-F5344CB8AC3E}">
        <p14:creationId xmlns:p14="http://schemas.microsoft.com/office/powerpoint/2010/main" val="516039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Result</a:t>
            </a:r>
            <a:endParaRPr/>
          </a:p>
        </p:txBody>
      </p:sp>
      <p:sp>
        <p:nvSpPr>
          <p:cNvPr id="125" name="Google Shape;125;p22"/>
          <p:cNvSpPr txBox="1">
            <a:spLocks noGrp="1"/>
          </p:cNvSpPr>
          <p:nvPr>
            <p:ph type="body" idx="1"/>
          </p:nvPr>
        </p:nvSpPr>
        <p:spPr>
          <a:xfrm>
            <a:off x="311700" y="1152475"/>
            <a:ext cx="8520600" cy="368422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zh-TW" dirty="0"/>
              <a:t>Reactive Visual Graphs via Shiny</a:t>
            </a:r>
            <a:r>
              <a:rPr lang="en-US" altLang="zh-TW" dirty="0"/>
              <a:t>: </a:t>
            </a:r>
            <a:endParaRPr dirty="0"/>
          </a:p>
          <a:p>
            <a:pPr marL="0" lvl="0" indent="0" algn="l" rtl="0">
              <a:spcBef>
                <a:spcPts val="1200"/>
              </a:spcBef>
              <a:spcAft>
                <a:spcPts val="0"/>
              </a:spcAft>
              <a:buNone/>
            </a:pPr>
            <a:r>
              <a:rPr lang="zh-TW" u="sng" dirty="0">
                <a:solidFill>
                  <a:schemeClr val="accent5"/>
                </a:solidFill>
                <a:hlinkClick r:id="rId3">
                  <a:extLst>
                    <a:ext uri="{A12FA001-AC4F-418D-AE19-62706E023703}">
                      <ahyp:hlinkClr xmlns:ahyp="http://schemas.microsoft.com/office/drawing/2018/hyperlinkcolor" val="tx"/>
                    </a:ext>
                  </a:extLst>
                </a:hlinkClick>
              </a:rPr>
              <a:t>https://tsai00150.shinyapps.io/League-of-Legend-Analysis-and-Prediction/</a:t>
            </a:r>
            <a:endParaRPr dirty="0"/>
          </a:p>
          <a:p>
            <a:pPr marL="0" lvl="0" indent="0">
              <a:buNone/>
            </a:pPr>
            <a:endParaRPr lang="en-US" altLang="zh-TW" dirty="0"/>
          </a:p>
          <a:p>
            <a:pPr marL="0" lvl="0" indent="0">
              <a:buNone/>
            </a:pPr>
            <a:r>
              <a:rPr lang="en-US" altLang="zh-TW" dirty="0"/>
              <a:t>Challenging part: </a:t>
            </a:r>
          </a:p>
          <a:p>
            <a:pPr marL="0" lvl="0" indent="0">
              <a:buNone/>
            </a:pPr>
            <a:r>
              <a:rPr lang="en-US" altLang="zh-TW" dirty="0"/>
              <a:t>Our data mainly uses the data from the professional players, so the condition and mindset might be different from casual players</a:t>
            </a:r>
          </a:p>
          <a:p>
            <a:pPr marL="0" lvl="0" indent="0">
              <a:buNone/>
            </a:pPr>
            <a:endParaRPr lang="en-US" altLang="zh-TW" dirty="0"/>
          </a:p>
          <a:p>
            <a:pPr marL="0" lvl="0" indent="0">
              <a:buNone/>
            </a:pPr>
            <a:r>
              <a:rPr lang="en-US" altLang="zh-TW" dirty="0"/>
              <a:t>Might require more features to make even more precise predictions in the future.</a:t>
            </a:r>
          </a:p>
          <a:p>
            <a:pPr marL="0" lvl="0" indent="0">
              <a:buNone/>
            </a:pPr>
            <a:endParaRPr lang="en-US" altLang="zh-TW" dirty="0"/>
          </a:p>
          <a:p>
            <a:pPr marL="0" lvl="0" indent="0">
              <a:buNone/>
            </a:pPr>
            <a:r>
              <a:rPr lang="en-US" altLang="zh-TW" dirty="0"/>
              <a:t>The limitation of data being able to acquire due to League of Legends official website.</a:t>
            </a:r>
          </a:p>
          <a:p>
            <a:pPr marL="0" lvl="0" indent="0" algn="l" rtl="0">
              <a:spcBef>
                <a:spcPts val="1200"/>
              </a:spcBef>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References</a:t>
            </a:r>
            <a:endParaRPr/>
          </a:p>
        </p:txBody>
      </p:sp>
      <p:sp>
        <p:nvSpPr>
          <p:cNvPr id="137" name="Google Shape;13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zh-TW"/>
              <a:t>Documentation:</a:t>
            </a:r>
            <a:endParaRPr/>
          </a:p>
          <a:p>
            <a:pPr marL="0" lvl="0" indent="0" algn="l" rtl="0">
              <a:spcBef>
                <a:spcPts val="1200"/>
              </a:spcBef>
              <a:spcAft>
                <a:spcPts val="0"/>
              </a:spcAft>
              <a:buNone/>
            </a:pPr>
            <a:r>
              <a:rPr lang="zh-TW" u="sng">
                <a:solidFill>
                  <a:schemeClr val="hlink"/>
                </a:solidFill>
                <a:hlinkClick r:id="rId3"/>
              </a:rPr>
              <a:t>https://shiny.rstudio.com/tutorial/</a:t>
            </a:r>
            <a:br>
              <a:rPr lang="zh-TW"/>
            </a:br>
            <a:r>
              <a:rPr lang="zh-TW" u="sng">
                <a:solidFill>
                  <a:schemeClr val="hlink"/>
                </a:solidFill>
                <a:hlinkClick r:id="rId4"/>
              </a:rPr>
              <a:t>https://developer.riotgames.com/</a:t>
            </a:r>
            <a:br>
              <a:rPr lang="zh-TW"/>
            </a:br>
            <a:r>
              <a:rPr lang="zh-TW" u="sng">
                <a:solidFill>
                  <a:schemeClr val="hlink"/>
                </a:solidFill>
                <a:hlinkClick r:id="rId5"/>
              </a:rPr>
              <a:t>https://www.rdocumentation.org/packages/rpart/versions/4.1-15/topics/rpart</a:t>
            </a:r>
            <a:br>
              <a:rPr lang="zh-TW"/>
            </a:br>
            <a:r>
              <a:rPr lang="zh-TW" u="sng">
                <a:solidFill>
                  <a:schemeClr val="hlink"/>
                </a:solidFill>
                <a:hlinkClick r:id="rId6"/>
              </a:rPr>
              <a:t>https://www.rdocumentation.org/packages/e1071/versions/1.7-3/topics/naiveBayes</a:t>
            </a:r>
            <a:br>
              <a:rPr lang="zh-TW"/>
            </a:br>
            <a:r>
              <a:rPr lang="zh-TW" u="sng">
                <a:solidFill>
                  <a:schemeClr val="hlink"/>
                </a:solidFill>
                <a:hlinkClick r:id="rId7"/>
              </a:rPr>
              <a:t>https://www.rdocumentation.org/packages/randomForest/versions/4.6-14/topics/randomForest</a:t>
            </a:r>
            <a:br>
              <a:rPr lang="zh-TW"/>
            </a:br>
            <a:r>
              <a:rPr lang="zh-TW" u="sng">
                <a:solidFill>
                  <a:schemeClr val="hlink"/>
                </a:solidFill>
                <a:hlinkClick r:id="rId8"/>
              </a:rPr>
              <a:t>https://www.rdocumentation.org/packages/e1071/versions/1.7-4/topics/svm</a:t>
            </a:r>
            <a:endParaRPr/>
          </a:p>
          <a:p>
            <a:pPr marL="0" lvl="0" indent="0" algn="l" rtl="0">
              <a:spcBef>
                <a:spcPts val="1200"/>
              </a:spcBef>
              <a:spcAft>
                <a:spcPts val="1200"/>
              </a:spcAft>
              <a:buNone/>
            </a:pPr>
            <a:r>
              <a:rPr lang="zh-TW"/>
              <a:t>Packages: xlsx、ggplot2、ggradar、scales、dplyr、tibble、openxlsx、shiny、pROC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Goal</a:t>
            </a:r>
            <a:endParaRPr/>
          </a:p>
        </p:txBody>
      </p:sp>
      <p:sp>
        <p:nvSpPr>
          <p:cNvPr id="63" name="Google Shape;63;p14"/>
          <p:cNvSpPr txBox="1">
            <a:spLocks noGrp="1"/>
          </p:cNvSpPr>
          <p:nvPr>
            <p:ph type="body" idx="1"/>
          </p:nvPr>
        </p:nvSpPr>
        <p:spPr>
          <a:xfrm>
            <a:off x="147975" y="10177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What are the important factors in a match to win? </a:t>
            </a:r>
            <a:endParaRPr/>
          </a:p>
          <a:p>
            <a:pPr marL="0" lvl="0" indent="0" algn="l" rtl="0">
              <a:spcBef>
                <a:spcPts val="1200"/>
              </a:spcBef>
              <a:spcAft>
                <a:spcPts val="0"/>
              </a:spcAft>
              <a:buNone/>
            </a:pPr>
            <a:r>
              <a:rPr lang="zh-TW"/>
              <a:t>What champions should I choose for a higher winning rate?</a:t>
            </a:r>
            <a:endParaRPr/>
          </a:p>
          <a:p>
            <a:pPr marL="0" lvl="0" indent="0" algn="l" rtl="0">
              <a:spcBef>
                <a:spcPts val="1200"/>
              </a:spcBef>
              <a:spcAft>
                <a:spcPts val="0"/>
              </a:spcAft>
              <a:buNone/>
            </a:pPr>
            <a:r>
              <a:rPr lang="zh-TW"/>
              <a:t>How is the relation of KDA (Kill, Death, Assist) between different roles in a match?</a:t>
            </a:r>
            <a:endParaRPr/>
          </a:p>
          <a:p>
            <a:pPr marL="0" lvl="0" indent="0" algn="l" rtl="0">
              <a:spcBef>
                <a:spcPts val="1200"/>
              </a:spcBef>
              <a:spcAft>
                <a:spcPts val="1200"/>
              </a:spcAft>
              <a:buNone/>
            </a:pPr>
            <a:r>
              <a:rPr lang="zh-TW"/>
              <a:t>Use the dataset to train model in order to predict the match outcome.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League of Legends summary</a:t>
            </a:r>
            <a:endParaRPr/>
          </a:p>
        </p:txBody>
      </p:sp>
      <p:pic>
        <p:nvPicPr>
          <p:cNvPr id="69" name="Google Shape;69;p15"/>
          <p:cNvPicPr preferRelativeResize="0"/>
          <p:nvPr/>
        </p:nvPicPr>
        <p:blipFill rotWithShape="1">
          <a:blip r:embed="rId3">
            <a:alphaModFix/>
          </a:blip>
          <a:srcRect t="-2810" b="2810"/>
          <a:stretch/>
        </p:blipFill>
        <p:spPr>
          <a:xfrm>
            <a:off x="1640125" y="1017725"/>
            <a:ext cx="5454350" cy="3883501"/>
          </a:xfrm>
          <a:prstGeom prst="rect">
            <a:avLst/>
          </a:prstGeom>
          <a:noFill/>
          <a:ln>
            <a:noFill/>
          </a:ln>
        </p:spPr>
      </p:pic>
      <p:sp>
        <p:nvSpPr>
          <p:cNvPr id="70" name="Google Shape;70;p15"/>
          <p:cNvSpPr/>
          <p:nvPr/>
        </p:nvSpPr>
        <p:spPr>
          <a:xfrm>
            <a:off x="4547700" y="2196600"/>
            <a:ext cx="818700" cy="75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zh-TW" sz="1800"/>
              <a:t>Mid</a:t>
            </a:r>
            <a:endParaRPr sz="2400"/>
          </a:p>
        </p:txBody>
      </p:sp>
      <p:sp>
        <p:nvSpPr>
          <p:cNvPr id="71" name="Google Shape;71;p15"/>
          <p:cNvSpPr/>
          <p:nvPr/>
        </p:nvSpPr>
        <p:spPr>
          <a:xfrm>
            <a:off x="2621800" y="1503100"/>
            <a:ext cx="818700" cy="7503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800"/>
              <a:t>Top</a:t>
            </a:r>
            <a:endParaRPr sz="2400"/>
          </a:p>
        </p:txBody>
      </p:sp>
      <p:sp>
        <p:nvSpPr>
          <p:cNvPr id="72" name="Google Shape;72;p15"/>
          <p:cNvSpPr/>
          <p:nvPr/>
        </p:nvSpPr>
        <p:spPr>
          <a:xfrm>
            <a:off x="3030275" y="2674000"/>
            <a:ext cx="818700" cy="7503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000"/>
              <a:t>Jungle</a:t>
            </a:r>
            <a:endParaRPr sz="1600"/>
          </a:p>
        </p:txBody>
      </p:sp>
      <p:sp>
        <p:nvSpPr>
          <p:cNvPr id="73" name="Google Shape;73;p15"/>
          <p:cNvSpPr/>
          <p:nvPr/>
        </p:nvSpPr>
        <p:spPr>
          <a:xfrm>
            <a:off x="5733950" y="3533525"/>
            <a:ext cx="818700" cy="7503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a:t>ADC</a:t>
            </a:r>
            <a:endParaRPr sz="2000"/>
          </a:p>
        </p:txBody>
      </p:sp>
      <p:sp>
        <p:nvSpPr>
          <p:cNvPr id="74" name="Google Shape;74;p15"/>
          <p:cNvSpPr/>
          <p:nvPr/>
        </p:nvSpPr>
        <p:spPr>
          <a:xfrm>
            <a:off x="5122325" y="4072575"/>
            <a:ext cx="818700" cy="7503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700"/>
              <a:t>Sup</a:t>
            </a:r>
            <a:endParaRPr sz="1700"/>
          </a:p>
        </p:txBody>
      </p:sp>
      <p:sp>
        <p:nvSpPr>
          <p:cNvPr id="75" name="Google Shape;75;p15"/>
          <p:cNvSpPr/>
          <p:nvPr/>
        </p:nvSpPr>
        <p:spPr>
          <a:xfrm>
            <a:off x="2621800" y="3844900"/>
            <a:ext cx="818700" cy="750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500"/>
              <a:t>Blue</a:t>
            </a:r>
            <a:endParaRPr sz="1500"/>
          </a:p>
        </p:txBody>
      </p:sp>
      <p:sp>
        <p:nvSpPr>
          <p:cNvPr id="76" name="Google Shape;76;p15"/>
          <p:cNvSpPr/>
          <p:nvPr/>
        </p:nvSpPr>
        <p:spPr>
          <a:xfrm>
            <a:off x="5366400" y="1596100"/>
            <a:ext cx="818700" cy="750300"/>
          </a:xfrm>
          <a:prstGeom prst="ellipse">
            <a:avLst/>
          </a:prstGeom>
          <a:solidFill>
            <a:srgbClr val="C27BA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000"/>
              <a:t>Purple</a:t>
            </a:r>
            <a:endParaRPr sz="1000"/>
          </a:p>
        </p:txBody>
      </p:sp>
      <p:sp>
        <p:nvSpPr>
          <p:cNvPr id="77" name="Google Shape;77;p15"/>
          <p:cNvSpPr/>
          <p:nvPr/>
        </p:nvSpPr>
        <p:spPr>
          <a:xfrm>
            <a:off x="4856975" y="3681400"/>
            <a:ext cx="573000" cy="163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900"/>
              <a:t>Dragon</a:t>
            </a:r>
            <a:endParaRPr/>
          </a:p>
        </p:txBody>
      </p:sp>
      <p:sp>
        <p:nvSpPr>
          <p:cNvPr id="78" name="Google Shape;78;p15"/>
          <p:cNvSpPr/>
          <p:nvPr/>
        </p:nvSpPr>
        <p:spPr>
          <a:xfrm>
            <a:off x="3372275" y="2196600"/>
            <a:ext cx="761400" cy="3276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000"/>
              <a:t>Barron/</a:t>
            </a:r>
            <a:endParaRPr sz="1000"/>
          </a:p>
          <a:p>
            <a:pPr marL="0" lvl="0" indent="0" algn="ctr" rtl="0">
              <a:spcBef>
                <a:spcPts val="0"/>
              </a:spcBef>
              <a:spcAft>
                <a:spcPts val="0"/>
              </a:spcAft>
              <a:buNone/>
            </a:pPr>
            <a:r>
              <a:rPr lang="zh-TW" sz="1000"/>
              <a:t>RiftHerald</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Data</a:t>
            </a:r>
            <a:endParaRPr/>
          </a:p>
        </p:txBody>
      </p:sp>
      <p:sp>
        <p:nvSpPr>
          <p:cNvPr id="84" name="Google Shape;84;p16"/>
          <p:cNvSpPr txBox="1">
            <a:spLocks noGrp="1"/>
          </p:cNvSpPr>
          <p:nvPr>
            <p:ph type="body" idx="1"/>
          </p:nvPr>
        </p:nvSpPr>
        <p:spPr>
          <a:xfrm>
            <a:off x="311700" y="1017725"/>
            <a:ext cx="8742900" cy="3752100"/>
          </a:xfrm>
          <a:prstGeom prst="rect">
            <a:avLst/>
          </a:prstGeom>
          <a:noFill/>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zh-TW" sz="6789"/>
              <a:t>Take data integrity and consistency into account, we believe that professional players will have more stable performance in games. So we select active professional players in North America teams as targets of analysis, and crawl data of recent 100 matches of each player via “Riot developer API”. </a:t>
            </a:r>
            <a:endParaRPr sz="6789"/>
          </a:p>
          <a:p>
            <a:pPr marL="0" lvl="0" indent="0" algn="l" rtl="0">
              <a:spcBef>
                <a:spcPts val="1200"/>
              </a:spcBef>
              <a:spcAft>
                <a:spcPts val="0"/>
              </a:spcAft>
              <a:buNone/>
            </a:pPr>
            <a:r>
              <a:rPr lang="zh-TW" sz="6789"/>
              <a:t>In one match data , there are many details, including:</a:t>
            </a:r>
            <a:endParaRPr sz="6789"/>
          </a:p>
          <a:p>
            <a:pPr marL="0" lvl="0" indent="0" algn="l" rtl="0">
              <a:lnSpc>
                <a:spcPct val="100000"/>
              </a:lnSpc>
              <a:spcBef>
                <a:spcPts val="1200"/>
              </a:spcBef>
              <a:spcAft>
                <a:spcPts val="0"/>
              </a:spcAft>
              <a:buNone/>
            </a:pPr>
            <a:r>
              <a:rPr lang="zh-TW" sz="5534">
                <a:solidFill>
                  <a:srgbClr val="141414"/>
                </a:solidFill>
                <a:latin typeface="Arial"/>
                <a:ea typeface="Arial"/>
                <a:cs typeface="Arial"/>
                <a:sym typeface="Arial"/>
              </a:rPr>
              <a:t>firstBaron: [boolean] Flag indicating whether or not the team scored the first Baron kill.</a:t>
            </a:r>
            <a:endParaRPr sz="5534">
              <a:solidFill>
                <a:srgbClr val="141414"/>
              </a:solidFill>
              <a:latin typeface="Arial"/>
              <a:ea typeface="Arial"/>
              <a:cs typeface="Arial"/>
              <a:sym typeface="Arial"/>
            </a:endParaRPr>
          </a:p>
          <a:p>
            <a:pPr marL="0" lvl="0" indent="0" algn="l" rtl="0">
              <a:lnSpc>
                <a:spcPct val="100000"/>
              </a:lnSpc>
              <a:spcBef>
                <a:spcPts val="1200"/>
              </a:spcBef>
              <a:spcAft>
                <a:spcPts val="0"/>
              </a:spcAft>
              <a:buNone/>
            </a:pPr>
            <a:r>
              <a:rPr lang="zh-TW" sz="5534">
                <a:solidFill>
                  <a:srgbClr val="141414"/>
                </a:solidFill>
                <a:latin typeface="Arial"/>
                <a:ea typeface="Arial"/>
                <a:cs typeface="Arial"/>
                <a:sym typeface="Arial"/>
              </a:rPr>
              <a:t>firstInhibitor: [boolean] Flag indicating whether or not the team destroyed the first inhibitor.</a:t>
            </a:r>
            <a:endParaRPr sz="5534">
              <a:solidFill>
                <a:srgbClr val="141414"/>
              </a:solidFill>
              <a:latin typeface="Arial"/>
              <a:ea typeface="Arial"/>
              <a:cs typeface="Arial"/>
              <a:sym typeface="Arial"/>
            </a:endParaRPr>
          </a:p>
          <a:p>
            <a:pPr marL="0" lvl="0" indent="0" algn="l" rtl="0">
              <a:lnSpc>
                <a:spcPct val="100000"/>
              </a:lnSpc>
              <a:spcBef>
                <a:spcPts val="1700"/>
              </a:spcBef>
              <a:spcAft>
                <a:spcPts val="0"/>
              </a:spcAft>
              <a:buNone/>
            </a:pPr>
            <a:r>
              <a:rPr lang="zh-TW" sz="5534">
                <a:solidFill>
                  <a:srgbClr val="141414"/>
                </a:solidFill>
                <a:latin typeface="Arial"/>
                <a:ea typeface="Arial"/>
                <a:cs typeface="Arial"/>
                <a:sym typeface="Arial"/>
              </a:rPr>
              <a:t>firstTower: [boolean] Flag indicating whether or not the team destroyed the first tower.</a:t>
            </a:r>
            <a:endParaRPr sz="5534">
              <a:solidFill>
                <a:srgbClr val="141414"/>
              </a:solidFill>
              <a:latin typeface="Arial"/>
              <a:ea typeface="Arial"/>
              <a:cs typeface="Arial"/>
              <a:sym typeface="Arial"/>
            </a:endParaRPr>
          </a:p>
          <a:p>
            <a:pPr marL="0" lvl="0" indent="0" algn="l" rtl="0">
              <a:lnSpc>
                <a:spcPct val="100000"/>
              </a:lnSpc>
              <a:spcBef>
                <a:spcPts val="1700"/>
              </a:spcBef>
              <a:spcAft>
                <a:spcPts val="0"/>
              </a:spcAft>
              <a:buNone/>
            </a:pPr>
            <a:r>
              <a:rPr lang="zh-TW" sz="5534">
                <a:solidFill>
                  <a:srgbClr val="141414"/>
                </a:solidFill>
                <a:latin typeface="Arial"/>
                <a:ea typeface="Arial"/>
                <a:cs typeface="Arial"/>
                <a:sym typeface="Arial"/>
              </a:rPr>
              <a:t>team:{‘blue’,’ purple’}, role:{‘top’, ‘jungle’, ‘mid’, ‘ad’, ‘support’}</a:t>
            </a:r>
            <a:endParaRPr sz="5534">
              <a:solidFill>
                <a:srgbClr val="141414"/>
              </a:solidFill>
              <a:latin typeface="Arial"/>
              <a:ea typeface="Arial"/>
              <a:cs typeface="Arial"/>
              <a:sym typeface="Arial"/>
            </a:endParaRPr>
          </a:p>
          <a:p>
            <a:pPr marL="0" lvl="0" indent="0" algn="l" rtl="0">
              <a:lnSpc>
                <a:spcPct val="100000"/>
              </a:lnSpc>
              <a:spcBef>
                <a:spcPts val="1700"/>
              </a:spcBef>
              <a:spcAft>
                <a:spcPts val="0"/>
              </a:spcAft>
              <a:buNone/>
            </a:pPr>
            <a:r>
              <a:rPr lang="zh-TW" sz="5534">
                <a:solidFill>
                  <a:srgbClr val="141414"/>
                </a:solidFill>
                <a:latin typeface="Arial"/>
                <a:ea typeface="Arial"/>
                <a:cs typeface="Arial"/>
                <a:sym typeface="Arial"/>
              </a:rPr>
              <a:t>team_role_kda: [numeric] calculate by (team_role_kill + team_role_assists) / team_role_death</a:t>
            </a:r>
            <a:endParaRPr sz="5534">
              <a:solidFill>
                <a:srgbClr val="141414"/>
              </a:solidFill>
              <a:latin typeface="Arial"/>
              <a:ea typeface="Arial"/>
              <a:cs typeface="Arial"/>
              <a:sym typeface="Arial"/>
            </a:endParaRPr>
          </a:p>
          <a:p>
            <a:pPr marL="0" lvl="0" indent="0" algn="l" rtl="0">
              <a:lnSpc>
                <a:spcPct val="100000"/>
              </a:lnSpc>
              <a:spcBef>
                <a:spcPts val="1700"/>
              </a:spcBef>
              <a:spcAft>
                <a:spcPts val="0"/>
              </a:spcAft>
              <a:buNone/>
            </a:pPr>
            <a:r>
              <a:rPr lang="zh-TW" sz="5534">
                <a:solidFill>
                  <a:srgbClr val="141414"/>
                </a:solidFill>
                <a:latin typeface="Arial"/>
                <a:ea typeface="Arial"/>
                <a:cs typeface="Arial"/>
                <a:sym typeface="Arial"/>
              </a:rPr>
              <a:t>team_role_champname: [integer] champion id</a:t>
            </a:r>
            <a:endParaRPr sz="5534">
              <a:solidFill>
                <a:srgbClr val="141414"/>
              </a:solidFill>
              <a:latin typeface="Arial"/>
              <a:ea typeface="Arial"/>
              <a:cs typeface="Arial"/>
              <a:sym typeface="Arial"/>
            </a:endParaRPr>
          </a:p>
          <a:p>
            <a:pPr marL="0" lvl="0" indent="0" algn="l" rtl="0">
              <a:lnSpc>
                <a:spcPct val="157143"/>
              </a:lnSpc>
              <a:spcBef>
                <a:spcPts val="1700"/>
              </a:spcBef>
              <a:spcAft>
                <a:spcPts val="0"/>
              </a:spcAft>
              <a:buNone/>
            </a:pPr>
            <a:endParaRPr sz="1050">
              <a:solidFill>
                <a:srgbClr val="141414"/>
              </a:solidFill>
              <a:highlight>
                <a:srgbClr val="FFFFFF"/>
              </a:highlight>
              <a:latin typeface="Arial"/>
              <a:ea typeface="Arial"/>
              <a:cs typeface="Arial"/>
              <a:sym typeface="Arial"/>
            </a:endParaRPr>
          </a:p>
          <a:p>
            <a:pPr marL="0" lvl="0" indent="0" algn="l" rtl="0">
              <a:spcBef>
                <a:spcPts val="1700"/>
              </a:spcBef>
              <a:spcAft>
                <a:spcPts val="0"/>
              </a:spcAft>
              <a:buNone/>
            </a:pPr>
            <a:endParaRPr sz="1050">
              <a:solidFill>
                <a:srgbClr val="141414"/>
              </a:solidFill>
              <a:highlight>
                <a:srgbClr val="FFFFFF"/>
              </a:highlight>
              <a:latin typeface="Arial"/>
              <a:ea typeface="Arial"/>
              <a:cs typeface="Arial"/>
              <a:sym typeface="Arial"/>
            </a:endParaRPr>
          </a:p>
          <a:p>
            <a:pPr marL="0" lvl="0" indent="0" algn="l" rtl="0">
              <a:spcBef>
                <a:spcPts val="1200"/>
              </a:spcBef>
              <a:spcAft>
                <a:spcPts val="1200"/>
              </a:spcAft>
              <a:buNone/>
            </a:pPr>
            <a:endParaRPr sz="1050">
              <a:solidFill>
                <a:srgbClr val="141414"/>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Data</a:t>
            </a:r>
            <a:endParaRPr/>
          </a:p>
        </p:txBody>
      </p:sp>
      <p:sp>
        <p:nvSpPr>
          <p:cNvPr id="90" name="Google Shape;90;p17"/>
          <p:cNvSpPr txBox="1">
            <a:spLocks noGrp="1"/>
          </p:cNvSpPr>
          <p:nvPr>
            <p:ph type="body" idx="1"/>
          </p:nvPr>
        </p:nvSpPr>
        <p:spPr>
          <a:xfrm>
            <a:off x="311700" y="1152475"/>
            <a:ext cx="3875400" cy="3416400"/>
          </a:xfrm>
          <a:prstGeom prst="rect">
            <a:avLst/>
          </a:prstGeom>
        </p:spPr>
        <p:txBody>
          <a:bodyPr spcFirstLastPara="1" wrap="square" lIns="91425" tIns="91425" rIns="91425" bIns="91425" anchor="t" anchorCtr="0">
            <a:normAutofit/>
          </a:bodyPr>
          <a:lstStyle/>
          <a:p>
            <a:pPr marL="0" marR="38100" lvl="0" indent="0" algn="l" rtl="0">
              <a:lnSpc>
                <a:spcPct val="128571"/>
              </a:lnSpc>
              <a:spcBef>
                <a:spcPts val="0"/>
              </a:spcBef>
              <a:spcAft>
                <a:spcPts val="0"/>
              </a:spcAft>
              <a:buNone/>
            </a:pPr>
            <a:endParaRPr sz="2100" dirty="0">
              <a:solidFill>
                <a:srgbClr val="202124"/>
              </a:solidFill>
              <a:latin typeface="Arial"/>
              <a:ea typeface="Arial"/>
              <a:cs typeface="Arial"/>
              <a:sym typeface="Arial"/>
            </a:endParaRPr>
          </a:p>
          <a:p>
            <a:pPr marL="0" lvl="0" indent="0" algn="l" rtl="0">
              <a:spcBef>
                <a:spcPts val="0"/>
              </a:spcBef>
              <a:spcAft>
                <a:spcPts val="1200"/>
              </a:spcAft>
              <a:buNone/>
            </a:pPr>
            <a:r>
              <a:rPr lang="zh-TW" dirty="0"/>
              <a:t>In </a:t>
            </a:r>
            <a:r>
              <a:rPr lang="en-US" altLang="zh-TW" dirty="0"/>
              <a:t>Match</a:t>
            </a:r>
            <a:r>
              <a:rPr lang="zh-TW" dirty="0"/>
              <a:t>, we found that </a:t>
            </a:r>
            <a:r>
              <a:rPr lang="zh-TW" u="sng" dirty="0"/>
              <a:t>first inhibitor</a:t>
            </a:r>
            <a:r>
              <a:rPr lang="zh-TW" dirty="0"/>
              <a:t>, </a:t>
            </a:r>
            <a:r>
              <a:rPr lang="zh-TW" u="sng" dirty="0"/>
              <a:t>first baron</a:t>
            </a:r>
            <a:r>
              <a:rPr lang="zh-TW" dirty="0"/>
              <a:t> and </a:t>
            </a:r>
            <a:r>
              <a:rPr lang="zh-TW" u="sng" dirty="0"/>
              <a:t>first tower</a:t>
            </a:r>
            <a:r>
              <a:rPr lang="zh-TW" dirty="0"/>
              <a:t> had more significant results on the results of the game, and </a:t>
            </a:r>
            <a:r>
              <a:rPr lang="zh-TW" u="sng" dirty="0"/>
              <a:t>first dragon</a:t>
            </a:r>
            <a:r>
              <a:rPr lang="zh-TW" dirty="0"/>
              <a:t>, </a:t>
            </a:r>
            <a:r>
              <a:rPr lang="zh-TW" u="sng" dirty="0"/>
              <a:t>first rift herald</a:t>
            </a:r>
            <a:r>
              <a:rPr lang="zh-TW" dirty="0"/>
              <a:t> and </a:t>
            </a:r>
            <a:r>
              <a:rPr lang="zh-TW" u="sng" dirty="0"/>
              <a:t>first blood</a:t>
            </a:r>
            <a:r>
              <a:rPr lang="zh-TW" dirty="0"/>
              <a:t> had less impact on the results.</a:t>
            </a:r>
            <a:endParaRPr dirty="0"/>
          </a:p>
        </p:txBody>
      </p:sp>
      <p:pic>
        <p:nvPicPr>
          <p:cNvPr id="91" name="Google Shape;91;p17"/>
          <p:cNvPicPr preferRelativeResize="0"/>
          <p:nvPr/>
        </p:nvPicPr>
        <p:blipFill>
          <a:blip r:embed="rId3">
            <a:alphaModFix/>
          </a:blip>
          <a:stretch>
            <a:fillRect/>
          </a:stretch>
        </p:blipFill>
        <p:spPr>
          <a:xfrm>
            <a:off x="4297050" y="1388450"/>
            <a:ext cx="4535250" cy="29444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Data</a:t>
            </a:r>
            <a:endParaRPr/>
          </a:p>
        </p:txBody>
      </p:sp>
      <p:sp>
        <p:nvSpPr>
          <p:cNvPr id="97" name="Google Shape;97;p18"/>
          <p:cNvSpPr txBox="1">
            <a:spLocks noGrp="1"/>
          </p:cNvSpPr>
          <p:nvPr>
            <p:ph type="body" idx="1"/>
          </p:nvPr>
        </p:nvSpPr>
        <p:spPr>
          <a:xfrm>
            <a:off x="311700" y="1152475"/>
            <a:ext cx="4010400" cy="3493800"/>
          </a:xfrm>
          <a:prstGeom prst="rect">
            <a:avLst/>
          </a:prstGeom>
        </p:spPr>
        <p:txBody>
          <a:bodyPr spcFirstLastPara="1" wrap="square" lIns="91425" tIns="91425" rIns="91425" bIns="91425" anchor="t" anchorCtr="0">
            <a:normAutofit/>
          </a:bodyPr>
          <a:lstStyle/>
          <a:p>
            <a:pPr marL="0" lvl="0" indent="4826000" algn="l" rtl="0">
              <a:spcBef>
                <a:spcPts val="0"/>
              </a:spcBef>
              <a:spcAft>
                <a:spcPts val="0"/>
              </a:spcAft>
              <a:buNone/>
            </a:pPr>
            <a:endParaRPr dirty="0"/>
          </a:p>
          <a:p>
            <a:pPr marL="0" lvl="0" indent="4826000" algn="l" rtl="0">
              <a:spcBef>
                <a:spcPts val="0"/>
              </a:spcBef>
              <a:spcAft>
                <a:spcPts val="0"/>
              </a:spcAft>
              <a:buNone/>
            </a:pPr>
            <a:r>
              <a:rPr lang="zh-TW" sz="2100" dirty="0">
                <a:solidFill>
                  <a:srgbClr val="202124"/>
                </a:solidFill>
                <a:highlight>
                  <a:srgbClr val="F8F9FA"/>
                </a:highlight>
                <a:latin typeface="Arial"/>
                <a:ea typeface="Arial"/>
                <a:cs typeface="Arial"/>
                <a:sym typeface="Arial"/>
              </a:rPr>
              <a:t>I</a:t>
            </a:r>
            <a:endParaRPr sz="2100" dirty="0">
              <a:solidFill>
                <a:srgbClr val="202124"/>
              </a:solidFill>
              <a:highlight>
                <a:srgbClr val="F8F9FA"/>
              </a:highlight>
              <a:latin typeface="Arial"/>
              <a:ea typeface="Arial"/>
              <a:cs typeface="Arial"/>
              <a:sym typeface="Arial"/>
            </a:endParaRPr>
          </a:p>
          <a:p>
            <a:pPr marL="0" lvl="0" indent="0" algn="l" rtl="0">
              <a:spcBef>
                <a:spcPts val="0"/>
              </a:spcBef>
              <a:spcAft>
                <a:spcPts val="1200"/>
              </a:spcAft>
              <a:buNone/>
            </a:pPr>
            <a:r>
              <a:rPr lang="zh-TW" dirty="0"/>
              <a:t>In Champion, we provide</a:t>
            </a:r>
            <a:r>
              <a:rPr lang="en-US" altLang="zh-TW" dirty="0"/>
              <a:t> </a:t>
            </a:r>
            <a:r>
              <a:rPr lang="zh-TW" dirty="0"/>
              <a:t>the winning rate of the top 10 champion in each position of blue and purple.</a:t>
            </a:r>
            <a:endParaRPr dirty="0"/>
          </a:p>
        </p:txBody>
      </p:sp>
      <p:pic>
        <p:nvPicPr>
          <p:cNvPr id="98" name="Google Shape;98;p18"/>
          <p:cNvPicPr preferRelativeResize="0"/>
          <p:nvPr/>
        </p:nvPicPr>
        <p:blipFill>
          <a:blip r:embed="rId3">
            <a:alphaModFix/>
          </a:blip>
          <a:stretch>
            <a:fillRect/>
          </a:stretch>
        </p:blipFill>
        <p:spPr>
          <a:xfrm>
            <a:off x="4322100" y="1366717"/>
            <a:ext cx="4572002" cy="277980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Data</a:t>
            </a:r>
            <a:endParaRPr/>
          </a:p>
        </p:txBody>
      </p:sp>
      <p:sp>
        <p:nvSpPr>
          <p:cNvPr id="104" name="Google Shape;104;p19"/>
          <p:cNvSpPr txBox="1">
            <a:spLocks noGrp="1"/>
          </p:cNvSpPr>
          <p:nvPr>
            <p:ph type="body" idx="1"/>
          </p:nvPr>
        </p:nvSpPr>
        <p:spPr>
          <a:xfrm>
            <a:off x="311700" y="1152475"/>
            <a:ext cx="3753900" cy="3331800"/>
          </a:xfrm>
          <a:prstGeom prst="rect">
            <a:avLst/>
          </a:prstGeom>
        </p:spPr>
        <p:txBody>
          <a:bodyPr spcFirstLastPara="1" wrap="square" lIns="91425" tIns="91425" rIns="91425" bIns="91425" anchor="t" anchorCtr="0">
            <a:normAutofit/>
          </a:bodyPr>
          <a:lstStyle/>
          <a:p>
            <a:pPr marL="0" lvl="0" indent="4826000" algn="l" rtl="0">
              <a:spcBef>
                <a:spcPts val="0"/>
              </a:spcBef>
              <a:spcAft>
                <a:spcPts val="0"/>
              </a:spcAft>
              <a:buNone/>
            </a:pPr>
            <a:endParaRPr/>
          </a:p>
          <a:p>
            <a:pPr marL="0" lvl="0" indent="4826000" algn="l" rtl="0">
              <a:spcBef>
                <a:spcPts val="0"/>
              </a:spcBef>
              <a:spcAft>
                <a:spcPts val="0"/>
              </a:spcAft>
              <a:buNone/>
            </a:pPr>
            <a:endParaRPr sz="2100">
              <a:solidFill>
                <a:srgbClr val="202124"/>
              </a:solidFill>
              <a:highlight>
                <a:srgbClr val="F8F9FA"/>
              </a:highlight>
              <a:latin typeface="Arial"/>
              <a:ea typeface="Arial"/>
              <a:cs typeface="Arial"/>
              <a:sym typeface="Arial"/>
            </a:endParaRPr>
          </a:p>
          <a:p>
            <a:pPr marL="0" lvl="0" indent="0" algn="l" rtl="0">
              <a:spcBef>
                <a:spcPts val="0"/>
              </a:spcBef>
              <a:spcAft>
                <a:spcPts val="0"/>
              </a:spcAft>
              <a:buNone/>
            </a:pPr>
            <a:r>
              <a:rPr lang="zh-TW"/>
              <a:t>In KDA, we observed the player's KDA (kill+assist) / (death).</a:t>
            </a:r>
            <a:endParaRPr/>
          </a:p>
          <a:p>
            <a:pPr marL="0" lvl="0" indent="0" algn="l" rtl="0">
              <a:spcBef>
                <a:spcPts val="1200"/>
              </a:spcBef>
              <a:spcAft>
                <a:spcPts val="0"/>
              </a:spcAft>
              <a:buNone/>
            </a:pPr>
            <a:r>
              <a:rPr lang="zh-TW"/>
              <a:t>We found that the KDA data has the characteristics of left-biased peaks, so the data +1 is taken as a new feature that can be considered.</a:t>
            </a:r>
            <a:endParaRPr/>
          </a:p>
          <a:p>
            <a:pPr marL="0" lvl="0" indent="0" algn="l" rtl="0">
              <a:spcBef>
                <a:spcPts val="1200"/>
              </a:spcBef>
              <a:spcAft>
                <a:spcPts val="1200"/>
              </a:spcAft>
              <a:buNone/>
            </a:pPr>
            <a:endParaRPr/>
          </a:p>
        </p:txBody>
      </p:sp>
      <p:pic>
        <p:nvPicPr>
          <p:cNvPr id="105" name="Google Shape;105;p19"/>
          <p:cNvPicPr preferRelativeResize="0"/>
          <p:nvPr/>
        </p:nvPicPr>
        <p:blipFill>
          <a:blip r:embed="rId3">
            <a:alphaModFix/>
          </a:blip>
          <a:stretch>
            <a:fillRect/>
          </a:stretch>
        </p:blipFill>
        <p:spPr>
          <a:xfrm>
            <a:off x="4065600" y="1321750"/>
            <a:ext cx="4926002" cy="24999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Data</a:t>
            </a:r>
            <a:endParaRPr/>
          </a:p>
        </p:txBody>
      </p:sp>
      <p:sp>
        <p:nvSpPr>
          <p:cNvPr id="111" name="Google Shape;111;p20"/>
          <p:cNvSpPr txBox="1">
            <a:spLocks noGrp="1"/>
          </p:cNvSpPr>
          <p:nvPr>
            <p:ph type="body" idx="1"/>
          </p:nvPr>
        </p:nvSpPr>
        <p:spPr>
          <a:xfrm>
            <a:off x="311700" y="1152475"/>
            <a:ext cx="3821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zh-TW"/>
              <a:t>From the data, we can see that the correlation between </a:t>
            </a:r>
            <a:r>
              <a:rPr lang="zh-TW" u="sng"/>
              <a:t>support</a:t>
            </a:r>
            <a:r>
              <a:rPr lang="zh-TW"/>
              <a:t> and </a:t>
            </a:r>
            <a:r>
              <a:rPr lang="zh-TW" u="sng"/>
              <a:t>ADC</a:t>
            </a:r>
            <a:r>
              <a:rPr lang="zh-TW"/>
              <a:t> is high, while the correlation between </a:t>
            </a:r>
            <a:r>
              <a:rPr lang="zh-TW" u="sng"/>
              <a:t>top</a:t>
            </a:r>
            <a:r>
              <a:rPr lang="zh-TW"/>
              <a:t> and other teammates KDA is low. However, there is no obvious correlation between each other. </a:t>
            </a:r>
            <a:endParaRPr/>
          </a:p>
        </p:txBody>
      </p:sp>
      <p:pic>
        <p:nvPicPr>
          <p:cNvPr id="112" name="Google Shape;112;p20"/>
          <p:cNvPicPr preferRelativeResize="0"/>
          <p:nvPr/>
        </p:nvPicPr>
        <p:blipFill>
          <a:blip r:embed="rId3">
            <a:alphaModFix/>
          </a:blip>
          <a:stretch>
            <a:fillRect/>
          </a:stretch>
        </p:blipFill>
        <p:spPr>
          <a:xfrm>
            <a:off x="4133026" y="1243299"/>
            <a:ext cx="4626027" cy="1051600"/>
          </a:xfrm>
          <a:prstGeom prst="rect">
            <a:avLst/>
          </a:prstGeom>
          <a:noFill/>
          <a:ln>
            <a:noFill/>
          </a:ln>
        </p:spPr>
      </p:pic>
      <p:pic>
        <p:nvPicPr>
          <p:cNvPr id="113" name="Google Shape;113;p20"/>
          <p:cNvPicPr preferRelativeResize="0"/>
          <p:nvPr/>
        </p:nvPicPr>
        <p:blipFill>
          <a:blip r:embed="rId4">
            <a:alphaModFix/>
          </a:blip>
          <a:stretch>
            <a:fillRect/>
          </a:stretch>
        </p:blipFill>
        <p:spPr>
          <a:xfrm>
            <a:off x="4133025" y="2957950"/>
            <a:ext cx="4626024" cy="1051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dirty="0"/>
              <a:t>Method</a:t>
            </a:r>
            <a:endParaRPr dirty="0"/>
          </a:p>
        </p:txBody>
      </p:sp>
      <p:sp>
        <p:nvSpPr>
          <p:cNvPr id="119" name="Google Shape;119;p21"/>
          <p:cNvSpPr txBox="1">
            <a:spLocks noGrp="1"/>
          </p:cNvSpPr>
          <p:nvPr>
            <p:ph type="body" idx="1"/>
          </p:nvPr>
        </p:nvSpPr>
        <p:spPr>
          <a:xfrm>
            <a:off x="311700" y="1152474"/>
            <a:ext cx="8520600" cy="3768441"/>
          </a:xfrm>
          <a:prstGeom prst="rect">
            <a:avLst/>
          </a:prstGeom>
        </p:spPr>
        <p:txBody>
          <a:bodyPr spcFirstLastPara="1" wrap="square" lIns="91425" tIns="91425" rIns="91425" bIns="91425" anchor="t" anchorCtr="0">
            <a:normAutofit fontScale="92500" lnSpcReduction="20000"/>
          </a:bodyPr>
          <a:lstStyle/>
          <a:p>
            <a:r>
              <a:rPr lang="zh-TW" dirty="0"/>
              <a:t>Decision Tree: </a:t>
            </a:r>
            <a:br>
              <a:rPr lang="zh-TW" dirty="0"/>
            </a:br>
            <a:r>
              <a:rPr lang="zh-TW" dirty="0"/>
              <a:t>control=rpart.control(maxdepth=j, minsplit=2), method = 'class'</a:t>
            </a:r>
            <a:br>
              <a:rPr lang="zh-TW" dirty="0"/>
            </a:br>
            <a:r>
              <a:rPr lang="zh-TW" dirty="0"/>
              <a:t>(j = the best maxdepth chosen through loop)</a:t>
            </a:r>
            <a:endParaRPr lang="en-US" altLang="zh-TW" dirty="0"/>
          </a:p>
          <a:p>
            <a:endParaRPr dirty="0"/>
          </a:p>
          <a:p>
            <a:r>
              <a:rPr lang="zh-TW" dirty="0"/>
              <a:t>Naive Bayes</a:t>
            </a:r>
            <a:endParaRPr lang="en-US" altLang="zh-TW" dirty="0"/>
          </a:p>
          <a:p>
            <a:endParaRPr dirty="0"/>
          </a:p>
          <a:p>
            <a:r>
              <a:rPr lang="zh-TW" dirty="0"/>
              <a:t>Support Vector Machine:</a:t>
            </a:r>
            <a:endParaRPr dirty="0"/>
          </a:p>
          <a:p>
            <a:pPr marL="457200" lvl="0" indent="0" algn="l" rtl="0">
              <a:spcBef>
                <a:spcPts val="1200"/>
              </a:spcBef>
              <a:spcAft>
                <a:spcPts val="0"/>
              </a:spcAft>
              <a:buNone/>
            </a:pPr>
            <a:r>
              <a:rPr lang="zh-TW" dirty="0"/>
              <a:t>(cost in 10^(-1:2), gamma in 0.5:2)</a:t>
            </a:r>
            <a:endParaRPr dirty="0"/>
          </a:p>
          <a:p>
            <a:pPr>
              <a:spcBef>
                <a:spcPts val="1200"/>
              </a:spcBef>
            </a:pPr>
            <a:r>
              <a:rPr lang="zh-TW" dirty="0"/>
              <a:t>Random Forest</a:t>
            </a:r>
            <a:r>
              <a:rPr lang="en-US" altLang="zh-TW" dirty="0"/>
              <a:t>:</a:t>
            </a:r>
            <a:endParaRPr dirty="0"/>
          </a:p>
          <a:p>
            <a:pPr marL="457200" lvl="0" indent="0" algn="l" rtl="0">
              <a:spcBef>
                <a:spcPts val="1200"/>
              </a:spcBef>
              <a:spcAft>
                <a:spcPts val="0"/>
              </a:spcAft>
              <a:buNone/>
            </a:pPr>
            <a:r>
              <a:rPr lang="zh-TW" dirty="0"/>
              <a:t>control=randomForst.control(ntree=ntree, maxnode=maxnode))</a:t>
            </a:r>
            <a:endParaRPr dirty="0"/>
          </a:p>
          <a:p>
            <a:pPr marL="457200" lvl="0" indent="0" algn="l" rtl="0">
              <a:spcBef>
                <a:spcPts val="1200"/>
              </a:spcBef>
              <a:spcAft>
                <a:spcPts val="1200"/>
              </a:spcAft>
              <a:buNone/>
            </a:pPr>
            <a:r>
              <a:rPr lang="zh-TW" dirty="0"/>
              <a:t>(ntree in 1:5, maxnode in 1:5)</a:t>
            </a:r>
            <a:endParaRPr lang="en-US" altLang="zh-TW" dirty="0"/>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979</Words>
  <Application>Microsoft Office PowerPoint</Application>
  <PresentationFormat>如螢幕大小 (16:9)</PresentationFormat>
  <Paragraphs>79</Paragraphs>
  <Slides>12</Slides>
  <Notes>11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12</vt:i4>
      </vt:variant>
    </vt:vector>
  </HeadingPairs>
  <TitlesOfParts>
    <vt:vector size="16" baseType="lpstr">
      <vt:lpstr>Proxima Nova</vt:lpstr>
      <vt:lpstr>Arial</vt:lpstr>
      <vt:lpstr>Alfa Slab One</vt:lpstr>
      <vt:lpstr>Gameday</vt:lpstr>
      <vt:lpstr>League of Legends- Analysis and Prediction</vt:lpstr>
      <vt:lpstr>Goal</vt:lpstr>
      <vt:lpstr>League of Legends summary</vt:lpstr>
      <vt:lpstr>Data</vt:lpstr>
      <vt:lpstr>Data</vt:lpstr>
      <vt:lpstr>Data</vt:lpstr>
      <vt:lpstr>Data</vt:lpstr>
      <vt:lpstr>Data</vt:lpstr>
      <vt:lpstr>Method</vt:lpstr>
      <vt:lpstr>Evaluation</vt:lpstr>
      <vt:lpstr>Result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League of Legends- Analysis and Prediction</dc:title>
  <cp:lastModifiedBy>Tsai</cp:lastModifiedBy>
  <cp:revision>6</cp:revision>
  <dcterms:modified xsi:type="dcterms:W3CDTF">2021-01-11T19:17:33Z</dcterms:modified>
</cp:coreProperties>
</file>