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8" r:id="rId2"/>
    <p:sldId id="264" r:id="rId3"/>
    <p:sldId id="322" r:id="rId4"/>
    <p:sldId id="332" r:id="rId5"/>
    <p:sldId id="307" r:id="rId6"/>
    <p:sldId id="308" r:id="rId7"/>
    <p:sldId id="327" r:id="rId8"/>
    <p:sldId id="324" r:id="rId9"/>
    <p:sldId id="325" r:id="rId10"/>
    <p:sldId id="330" r:id="rId11"/>
    <p:sldId id="326" r:id="rId12"/>
    <p:sldId id="331" r:id="rId13"/>
    <p:sldId id="28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1A"/>
    <a:srgbClr val="FF5439"/>
    <a:srgbClr val="F65C3F"/>
    <a:srgbClr val="F2F2F2"/>
    <a:srgbClr val="FB2B61"/>
    <a:srgbClr val="5C33D9"/>
    <a:srgbClr val="128EEF"/>
    <a:srgbClr val="24AF9B"/>
    <a:srgbClr val="4AB3D4"/>
    <a:srgbClr val="2F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5153" autoAdjust="0"/>
  </p:normalViewPr>
  <p:slideViewPr>
    <p:cSldViewPr snapToGrid="0">
      <p:cViewPr varScale="1">
        <p:scale>
          <a:sx n="63" d="100"/>
          <a:sy n="63" d="100"/>
        </p:scale>
        <p:origin x="10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BB2E-48DC-49CA-8E72-BE7599524DF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5B89-6052-41D9-A908-A6BE7E761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0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9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9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3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5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3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3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6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4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6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8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F752-093A-47B5-9666-7DC80AC766F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1618416" y="-839409"/>
            <a:ext cx="1155361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93498" y="833956"/>
            <a:ext cx="4909560" cy="4528683"/>
            <a:chOff x="6383646" y="869334"/>
            <a:chExt cx="5073598" cy="4528683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95035E2-DF95-4CBF-915B-C2D64D7C8039}"/>
                </a:ext>
              </a:extLst>
            </p:cNvPr>
            <p:cNvGrpSpPr/>
            <p:nvPr/>
          </p:nvGrpSpPr>
          <p:grpSpPr>
            <a:xfrm>
              <a:off x="6448990" y="869334"/>
              <a:ext cx="5008254" cy="4455910"/>
              <a:chOff x="7330329" y="-33646"/>
              <a:chExt cx="5008254" cy="4455910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7ECD779-18A3-4BF0-BCF0-9139F1891390}"/>
                  </a:ext>
                </a:extLst>
              </p:cNvPr>
              <p:cNvSpPr txBox="1"/>
              <p:nvPr/>
            </p:nvSpPr>
            <p:spPr>
              <a:xfrm>
                <a:off x="7330329" y="-33646"/>
                <a:ext cx="5008254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b="1" spc="600" dirty="0">
                    <a:solidFill>
                      <a:schemeClr val="bg2">
                        <a:lumMod val="25000"/>
                      </a:schemeClr>
                    </a:solidFill>
                    <a:latin typeface="SimHei" charset="-122"/>
                    <a:ea typeface="SimHei" charset="-122"/>
                    <a:cs typeface="SimHei" charset="-122"/>
                  </a:rPr>
                  <a:t>資料科學</a:t>
                </a:r>
                <a:endParaRPr lang="en-US" altLang="zh-TW" sz="6000" b="1" spc="600" dirty="0">
                  <a:solidFill>
                    <a:schemeClr val="bg2">
                      <a:lumMod val="25000"/>
                    </a:schemeClr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pPr algn="ctr"/>
                <a:r>
                  <a:rPr lang="en-US" altLang="zh-TW" sz="2800" b="1" spc="600" dirty="0">
                    <a:solidFill>
                      <a:schemeClr val="bg2">
                        <a:lumMod val="25000"/>
                      </a:schemeClr>
                    </a:solidFill>
                    <a:latin typeface="SimHei" charset="-122"/>
                    <a:ea typeface="SimHei" charset="-122"/>
                    <a:cs typeface="SimHei" charset="-122"/>
                  </a:rPr>
                  <a:t>final project</a:t>
                </a:r>
              </a:p>
              <a:p>
                <a:pPr algn="ctr"/>
                <a:endParaRPr lang="en-US" altLang="zh-TW" sz="2800" b="1" spc="600" dirty="0">
                  <a:solidFill>
                    <a:schemeClr val="bg2">
                      <a:lumMod val="25000"/>
                    </a:schemeClr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0" name="燕尾形 23">
                <a:extLst>
                  <a:ext uri="{FF2B5EF4-FFF2-40B4-BE49-F238E27FC236}">
                    <a16:creationId xmlns:a16="http://schemas.microsoft.com/office/drawing/2014/main" id="{DFE2851B-1E8E-4955-8D3B-72304C42B698}"/>
                  </a:ext>
                </a:extLst>
              </p:cNvPr>
              <p:cNvSpPr/>
              <p:nvPr/>
            </p:nvSpPr>
            <p:spPr>
              <a:xfrm>
                <a:off x="9416412" y="4307964"/>
                <a:ext cx="74613" cy="114300"/>
              </a:xfrm>
              <a:prstGeom prst="chevron">
                <a:avLst>
                  <a:gd name="adj" fmla="val 6914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77F1A8-A3F9-40E3-BE47-ACA337DE5041}"/>
                </a:ext>
              </a:extLst>
            </p:cNvPr>
            <p:cNvSpPr txBox="1"/>
            <p:nvPr/>
          </p:nvSpPr>
          <p:spPr>
            <a:xfrm>
              <a:off x="6383646" y="4751686"/>
              <a:ext cx="4667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662BD8-7F6A-47BE-AFAD-AADDF77D719E}"/>
              </a:ext>
            </a:extLst>
          </p:cNvPr>
          <p:cNvSpPr txBox="1"/>
          <p:nvPr/>
        </p:nvSpPr>
        <p:spPr>
          <a:xfrm>
            <a:off x="5995616" y="3636989"/>
            <a:ext cx="418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Team02</a:t>
            </a:r>
          </a:p>
          <a:p>
            <a:pPr algn="ctr"/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41834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8000000">
            <a:off x="-1201873" y="-1237467"/>
            <a:ext cx="2766480" cy="2825746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  <a:gd name="connsiteX0" fmla="*/ 110247 w 1807143"/>
              <a:gd name="connsiteY0" fmla="*/ 283275 h 1874848"/>
              <a:gd name="connsiteX1" fmla="*/ 862722 w 1807143"/>
              <a:gd name="connsiteY1" fmla="*/ 1873950 h 1874848"/>
              <a:gd name="connsiteX2" fmla="*/ 1786647 w 1807143"/>
              <a:gd name="connsiteY2" fmla="*/ 445200 h 1874848"/>
              <a:gd name="connsiteX3" fmla="*/ 110247 w 1807143"/>
              <a:gd name="connsiteY3" fmla="*/ 283275 h 1874848"/>
              <a:gd name="connsiteX0" fmla="*/ 110247 w 1816444"/>
              <a:gd name="connsiteY0" fmla="*/ 273208 h 1864752"/>
              <a:gd name="connsiteX1" fmla="*/ 862722 w 1816444"/>
              <a:gd name="connsiteY1" fmla="*/ 1863883 h 1864752"/>
              <a:gd name="connsiteX2" fmla="*/ 1786647 w 1816444"/>
              <a:gd name="connsiteY2" fmla="*/ 435133 h 1864752"/>
              <a:gd name="connsiteX3" fmla="*/ 110247 w 1816444"/>
              <a:gd name="connsiteY3" fmla="*/ 273208 h 186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444" h="1864752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梯形 11"/>
          <p:cNvSpPr/>
          <p:nvPr/>
        </p:nvSpPr>
        <p:spPr>
          <a:xfrm rot="13500000">
            <a:off x="9877370" y="-599766"/>
            <a:ext cx="2085441" cy="1512062"/>
          </a:xfrm>
          <a:custGeom>
            <a:avLst/>
            <a:gdLst>
              <a:gd name="connsiteX0" fmla="*/ 0 w 3339385"/>
              <a:gd name="connsiteY0" fmla="*/ 2647336 h 2647336"/>
              <a:gd name="connsiteX1" fmla="*/ 661834 w 3339385"/>
              <a:gd name="connsiteY1" fmla="*/ 0 h 2647336"/>
              <a:gd name="connsiteX2" fmla="*/ 2677551 w 3339385"/>
              <a:gd name="connsiteY2" fmla="*/ 0 h 2647336"/>
              <a:gd name="connsiteX3" fmla="*/ 3339385 w 3339385"/>
              <a:gd name="connsiteY3" fmla="*/ 2647336 h 2647336"/>
              <a:gd name="connsiteX4" fmla="*/ 0 w 3339385"/>
              <a:gd name="connsiteY4" fmla="*/ 2647336 h 2647336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96159 h 2996159"/>
              <a:gd name="connsiteX1" fmla="*/ 661834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339385"/>
              <a:gd name="connsiteY0" fmla="*/ 2996159 h 2996159"/>
              <a:gd name="connsiteX1" fmla="*/ 775282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474973"/>
              <a:gd name="connsiteY0" fmla="*/ 2998122 h 3028357"/>
              <a:gd name="connsiteX1" fmla="*/ 775282 w 3474973"/>
              <a:gd name="connsiteY1" fmla="*/ 350786 h 3028357"/>
              <a:gd name="connsiteX2" fmla="*/ 2400233 w 3474973"/>
              <a:gd name="connsiteY2" fmla="*/ 316001 h 3028357"/>
              <a:gd name="connsiteX3" fmla="*/ 3474973 w 3474973"/>
              <a:gd name="connsiteY3" fmla="*/ 3028357 h 3028357"/>
              <a:gd name="connsiteX4" fmla="*/ 0 w 3474973"/>
              <a:gd name="connsiteY4" fmla="*/ 2998122 h 3028357"/>
              <a:gd name="connsiteX0" fmla="*/ 0 w 3746151"/>
              <a:gd name="connsiteY0" fmla="*/ 2967887 h 3028357"/>
              <a:gd name="connsiteX1" fmla="*/ 1046460 w 3746151"/>
              <a:gd name="connsiteY1" fmla="*/ 350786 h 3028357"/>
              <a:gd name="connsiteX2" fmla="*/ 2671411 w 3746151"/>
              <a:gd name="connsiteY2" fmla="*/ 316001 h 3028357"/>
              <a:gd name="connsiteX3" fmla="*/ 3746151 w 3746151"/>
              <a:gd name="connsiteY3" fmla="*/ 3028357 h 3028357"/>
              <a:gd name="connsiteX4" fmla="*/ 0 w 3746151"/>
              <a:gd name="connsiteY4" fmla="*/ 2967887 h 30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51" h="3028357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695913">
            <a:off x="9459961" y="5674652"/>
            <a:ext cx="2309336" cy="2366697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0119" h="185508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6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2813210" cy="1210658"/>
            <a:chOff x="415234" y="-199604"/>
            <a:chExt cx="281321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81478" y="347119"/>
              <a:ext cx="1946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2" name="文本框 10">
            <a:extLst>
              <a:ext uri="{FF2B5EF4-FFF2-40B4-BE49-F238E27FC236}">
                <a16:creationId xmlns:a16="http://schemas.microsoft.com/office/drawing/2014/main" id="{A1C5FB7B-8891-48CA-88BF-30785F6F1869}"/>
              </a:ext>
            </a:extLst>
          </p:cNvPr>
          <p:cNvSpPr txBox="1"/>
          <p:nvPr/>
        </p:nvSpPr>
        <p:spPr>
          <a:xfrm>
            <a:off x="1215334" y="280600"/>
            <a:ext cx="6089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TW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OOO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E323A-1F82-4439-BB9F-43BFD08565DB}"/>
              </a:ext>
            </a:extLst>
          </p:cNvPr>
          <p:cNvSpPr/>
          <p:nvPr/>
        </p:nvSpPr>
        <p:spPr>
          <a:xfrm>
            <a:off x="1281479" y="1591802"/>
            <a:ext cx="99250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6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8000000">
            <a:off x="-1201873" y="-1237467"/>
            <a:ext cx="2766480" cy="2825746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  <a:gd name="connsiteX0" fmla="*/ 110247 w 1807143"/>
              <a:gd name="connsiteY0" fmla="*/ 283275 h 1874848"/>
              <a:gd name="connsiteX1" fmla="*/ 862722 w 1807143"/>
              <a:gd name="connsiteY1" fmla="*/ 1873950 h 1874848"/>
              <a:gd name="connsiteX2" fmla="*/ 1786647 w 1807143"/>
              <a:gd name="connsiteY2" fmla="*/ 445200 h 1874848"/>
              <a:gd name="connsiteX3" fmla="*/ 110247 w 1807143"/>
              <a:gd name="connsiteY3" fmla="*/ 283275 h 1874848"/>
              <a:gd name="connsiteX0" fmla="*/ 110247 w 1816444"/>
              <a:gd name="connsiteY0" fmla="*/ 273208 h 1864752"/>
              <a:gd name="connsiteX1" fmla="*/ 862722 w 1816444"/>
              <a:gd name="connsiteY1" fmla="*/ 1863883 h 1864752"/>
              <a:gd name="connsiteX2" fmla="*/ 1786647 w 1816444"/>
              <a:gd name="connsiteY2" fmla="*/ 435133 h 1864752"/>
              <a:gd name="connsiteX3" fmla="*/ 110247 w 1816444"/>
              <a:gd name="connsiteY3" fmla="*/ 273208 h 186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444" h="1864752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梯形 11"/>
          <p:cNvSpPr/>
          <p:nvPr/>
        </p:nvSpPr>
        <p:spPr>
          <a:xfrm rot="13500000">
            <a:off x="9877370" y="-599766"/>
            <a:ext cx="2085441" cy="1512062"/>
          </a:xfrm>
          <a:custGeom>
            <a:avLst/>
            <a:gdLst>
              <a:gd name="connsiteX0" fmla="*/ 0 w 3339385"/>
              <a:gd name="connsiteY0" fmla="*/ 2647336 h 2647336"/>
              <a:gd name="connsiteX1" fmla="*/ 661834 w 3339385"/>
              <a:gd name="connsiteY1" fmla="*/ 0 h 2647336"/>
              <a:gd name="connsiteX2" fmla="*/ 2677551 w 3339385"/>
              <a:gd name="connsiteY2" fmla="*/ 0 h 2647336"/>
              <a:gd name="connsiteX3" fmla="*/ 3339385 w 3339385"/>
              <a:gd name="connsiteY3" fmla="*/ 2647336 h 2647336"/>
              <a:gd name="connsiteX4" fmla="*/ 0 w 3339385"/>
              <a:gd name="connsiteY4" fmla="*/ 2647336 h 2647336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96159 h 2996159"/>
              <a:gd name="connsiteX1" fmla="*/ 661834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339385"/>
              <a:gd name="connsiteY0" fmla="*/ 2996159 h 2996159"/>
              <a:gd name="connsiteX1" fmla="*/ 775282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474973"/>
              <a:gd name="connsiteY0" fmla="*/ 2998122 h 3028357"/>
              <a:gd name="connsiteX1" fmla="*/ 775282 w 3474973"/>
              <a:gd name="connsiteY1" fmla="*/ 350786 h 3028357"/>
              <a:gd name="connsiteX2" fmla="*/ 2400233 w 3474973"/>
              <a:gd name="connsiteY2" fmla="*/ 316001 h 3028357"/>
              <a:gd name="connsiteX3" fmla="*/ 3474973 w 3474973"/>
              <a:gd name="connsiteY3" fmla="*/ 3028357 h 3028357"/>
              <a:gd name="connsiteX4" fmla="*/ 0 w 3474973"/>
              <a:gd name="connsiteY4" fmla="*/ 2998122 h 3028357"/>
              <a:gd name="connsiteX0" fmla="*/ 0 w 3746151"/>
              <a:gd name="connsiteY0" fmla="*/ 2967887 h 3028357"/>
              <a:gd name="connsiteX1" fmla="*/ 1046460 w 3746151"/>
              <a:gd name="connsiteY1" fmla="*/ 350786 h 3028357"/>
              <a:gd name="connsiteX2" fmla="*/ 2671411 w 3746151"/>
              <a:gd name="connsiteY2" fmla="*/ 316001 h 3028357"/>
              <a:gd name="connsiteX3" fmla="*/ 3746151 w 3746151"/>
              <a:gd name="connsiteY3" fmla="*/ 3028357 h 3028357"/>
              <a:gd name="connsiteX4" fmla="*/ 0 w 3746151"/>
              <a:gd name="connsiteY4" fmla="*/ 2967887 h 30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51" h="3028357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695913">
            <a:off x="9459961" y="5674652"/>
            <a:ext cx="2309336" cy="2366697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0119" h="185508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1537136" y="-643118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5035E2-DF95-4CBF-915B-C2D64D7C8039}"/>
              </a:ext>
            </a:extLst>
          </p:cNvPr>
          <p:cNvGrpSpPr/>
          <p:nvPr/>
        </p:nvGrpSpPr>
        <p:grpSpPr>
          <a:xfrm>
            <a:off x="5067482" y="1910698"/>
            <a:ext cx="6413122" cy="3662541"/>
            <a:chOff x="5948821" y="1007718"/>
            <a:chExt cx="6413122" cy="366254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ECD779-18A3-4BF0-BCF0-9139F1891390}"/>
                </a:ext>
              </a:extLst>
            </p:cNvPr>
            <p:cNvSpPr txBox="1"/>
            <p:nvPr/>
          </p:nvSpPr>
          <p:spPr>
            <a:xfrm>
              <a:off x="5948821" y="1007718"/>
              <a:ext cx="641312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The</a:t>
              </a:r>
              <a:r>
                <a:rPr lang="zh-TW" altLang="en-US" sz="72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en-US" altLang="zh-TW" sz="72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End</a:t>
              </a:r>
            </a:p>
            <a:p>
              <a:r>
                <a:rPr lang="zh-TW" altLang="en-US" sz="80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 </a:t>
              </a:r>
              <a:endParaRPr lang="en-US" altLang="zh-TW" sz="8000" b="1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ctr"/>
              <a:r>
                <a:rPr lang="en-US" altLang="zh-TW" sz="80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Thank</a:t>
              </a:r>
              <a:r>
                <a:rPr lang="zh-TW" altLang="en-US" sz="80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en-US" altLang="zh-TW" sz="80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You</a:t>
              </a:r>
              <a:endParaRPr lang="zh-CN" altLang="en-US" sz="8000" b="1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0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饼形 6">
            <a:extLst>
              <a:ext uri="{FF2B5EF4-FFF2-40B4-BE49-F238E27FC236}">
                <a16:creationId xmlns:a16="http://schemas.microsoft.com/office/drawing/2014/main" id="{9B0F5E55-D9C7-4284-A6ED-BB56FC78D7B9}"/>
              </a:ext>
            </a:extLst>
          </p:cNvPr>
          <p:cNvSpPr/>
          <p:nvPr/>
        </p:nvSpPr>
        <p:spPr>
          <a:xfrm rot="16200000">
            <a:off x="610005" y="-350856"/>
            <a:ext cx="1210658" cy="1600200"/>
          </a:xfrm>
          <a:prstGeom prst="pie">
            <a:avLst>
              <a:gd name="adj1" fmla="val 10780140"/>
              <a:gd name="adj2" fmla="val 1620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6360" y="360163"/>
            <a:ext cx="149859" cy="17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15334" y="360163"/>
            <a:ext cx="394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資料集介紹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D44BE3-32ED-4E83-AE65-135A6E4322AB}"/>
              </a:ext>
            </a:extLst>
          </p:cNvPr>
          <p:cNvSpPr txBox="1"/>
          <p:nvPr/>
        </p:nvSpPr>
        <p:spPr>
          <a:xfrm>
            <a:off x="1852875" y="1462973"/>
            <a:ext cx="50457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1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8000000">
            <a:off x="-1201873" y="-1237467"/>
            <a:ext cx="2766480" cy="2825746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  <a:gd name="connsiteX0" fmla="*/ 110247 w 1807143"/>
              <a:gd name="connsiteY0" fmla="*/ 283275 h 1874848"/>
              <a:gd name="connsiteX1" fmla="*/ 862722 w 1807143"/>
              <a:gd name="connsiteY1" fmla="*/ 1873950 h 1874848"/>
              <a:gd name="connsiteX2" fmla="*/ 1786647 w 1807143"/>
              <a:gd name="connsiteY2" fmla="*/ 445200 h 1874848"/>
              <a:gd name="connsiteX3" fmla="*/ 110247 w 1807143"/>
              <a:gd name="connsiteY3" fmla="*/ 283275 h 1874848"/>
              <a:gd name="connsiteX0" fmla="*/ 110247 w 1816444"/>
              <a:gd name="connsiteY0" fmla="*/ 273208 h 1864752"/>
              <a:gd name="connsiteX1" fmla="*/ 862722 w 1816444"/>
              <a:gd name="connsiteY1" fmla="*/ 1863883 h 1864752"/>
              <a:gd name="connsiteX2" fmla="*/ 1786647 w 1816444"/>
              <a:gd name="connsiteY2" fmla="*/ 435133 h 1864752"/>
              <a:gd name="connsiteX3" fmla="*/ 110247 w 1816444"/>
              <a:gd name="connsiteY3" fmla="*/ 273208 h 186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444" h="1864752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梯形 11"/>
          <p:cNvSpPr/>
          <p:nvPr/>
        </p:nvSpPr>
        <p:spPr>
          <a:xfrm rot="13500000">
            <a:off x="9877370" y="-599766"/>
            <a:ext cx="2085441" cy="1512062"/>
          </a:xfrm>
          <a:custGeom>
            <a:avLst/>
            <a:gdLst>
              <a:gd name="connsiteX0" fmla="*/ 0 w 3339385"/>
              <a:gd name="connsiteY0" fmla="*/ 2647336 h 2647336"/>
              <a:gd name="connsiteX1" fmla="*/ 661834 w 3339385"/>
              <a:gd name="connsiteY1" fmla="*/ 0 h 2647336"/>
              <a:gd name="connsiteX2" fmla="*/ 2677551 w 3339385"/>
              <a:gd name="connsiteY2" fmla="*/ 0 h 2647336"/>
              <a:gd name="connsiteX3" fmla="*/ 3339385 w 3339385"/>
              <a:gd name="connsiteY3" fmla="*/ 2647336 h 2647336"/>
              <a:gd name="connsiteX4" fmla="*/ 0 w 3339385"/>
              <a:gd name="connsiteY4" fmla="*/ 2647336 h 2647336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96159 h 2996159"/>
              <a:gd name="connsiteX1" fmla="*/ 661834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339385"/>
              <a:gd name="connsiteY0" fmla="*/ 2996159 h 2996159"/>
              <a:gd name="connsiteX1" fmla="*/ 775282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474973"/>
              <a:gd name="connsiteY0" fmla="*/ 2998122 h 3028357"/>
              <a:gd name="connsiteX1" fmla="*/ 775282 w 3474973"/>
              <a:gd name="connsiteY1" fmla="*/ 350786 h 3028357"/>
              <a:gd name="connsiteX2" fmla="*/ 2400233 w 3474973"/>
              <a:gd name="connsiteY2" fmla="*/ 316001 h 3028357"/>
              <a:gd name="connsiteX3" fmla="*/ 3474973 w 3474973"/>
              <a:gd name="connsiteY3" fmla="*/ 3028357 h 3028357"/>
              <a:gd name="connsiteX4" fmla="*/ 0 w 3474973"/>
              <a:gd name="connsiteY4" fmla="*/ 2998122 h 3028357"/>
              <a:gd name="connsiteX0" fmla="*/ 0 w 3746151"/>
              <a:gd name="connsiteY0" fmla="*/ 2967887 h 3028357"/>
              <a:gd name="connsiteX1" fmla="*/ 1046460 w 3746151"/>
              <a:gd name="connsiteY1" fmla="*/ 350786 h 3028357"/>
              <a:gd name="connsiteX2" fmla="*/ 2671411 w 3746151"/>
              <a:gd name="connsiteY2" fmla="*/ 316001 h 3028357"/>
              <a:gd name="connsiteX3" fmla="*/ 3746151 w 3746151"/>
              <a:gd name="connsiteY3" fmla="*/ 3028357 h 3028357"/>
              <a:gd name="connsiteX4" fmla="*/ 0 w 3746151"/>
              <a:gd name="connsiteY4" fmla="*/ 2967887 h 30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51" h="3028357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695913">
            <a:off x="9459961" y="5674652"/>
            <a:ext cx="2309336" cy="2366697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0119" h="185508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8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2813210" cy="1210658"/>
            <a:chOff x="415234" y="-199604"/>
            <a:chExt cx="281321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81478" y="347119"/>
              <a:ext cx="1946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2" name="文本框 10">
            <a:extLst>
              <a:ext uri="{FF2B5EF4-FFF2-40B4-BE49-F238E27FC236}">
                <a16:creationId xmlns:a16="http://schemas.microsoft.com/office/drawing/2014/main" id="{A1C5FB7B-8891-48CA-88BF-30785F6F1869}"/>
              </a:ext>
            </a:extLst>
          </p:cNvPr>
          <p:cNvSpPr txBox="1"/>
          <p:nvPr/>
        </p:nvSpPr>
        <p:spPr>
          <a:xfrm>
            <a:off x="1215334" y="280600"/>
            <a:ext cx="6089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資料前處理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E323A-1F82-4439-BB9F-43BFD08565DB}"/>
              </a:ext>
            </a:extLst>
          </p:cNvPr>
          <p:cNvSpPr/>
          <p:nvPr/>
        </p:nvSpPr>
        <p:spPr>
          <a:xfrm>
            <a:off x="1281479" y="1591802"/>
            <a:ext cx="99250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D46ED61-D40C-4EB9-B8BE-37C3AB5B0452}"/>
              </a:ext>
            </a:extLst>
          </p:cNvPr>
          <p:cNvSpPr txBox="1"/>
          <p:nvPr/>
        </p:nvSpPr>
        <p:spPr>
          <a:xfrm>
            <a:off x="1428041" y="1195670"/>
            <a:ext cx="10914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One-hot encoding</a:t>
            </a:r>
          </a:p>
          <a:p>
            <a:r>
              <a:rPr lang="zh-TW" altLang="en-US" sz="4000" dirty="0"/>
              <a:t> </a:t>
            </a:r>
            <a:endParaRPr lang="en-US" altLang="zh-TW" sz="4000" dirty="0"/>
          </a:p>
          <a:p>
            <a:endParaRPr lang="en-US" altLang="zh-TW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endParaRPr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2A612-A0B4-41B7-ADDB-C32EE48B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79982"/>
              </p:ext>
            </p:extLst>
          </p:nvPr>
        </p:nvGraphicFramePr>
        <p:xfrm>
          <a:off x="1692681" y="2755934"/>
          <a:ext cx="1951279" cy="21456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1279">
                  <a:extLst>
                    <a:ext uri="{9D8B030D-6E8A-4147-A177-3AD203B41FA5}">
                      <a16:colId xmlns:a16="http://schemas.microsoft.com/office/drawing/2014/main" val="4266712046"/>
                    </a:ext>
                  </a:extLst>
                </a:gridCol>
              </a:tblGrid>
              <a:tr h="53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DRG.Class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67700"/>
                  </a:ext>
                </a:extLst>
              </a:tr>
              <a:tr h="53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MED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51033"/>
                  </a:ext>
                </a:extLst>
              </a:tr>
              <a:tr h="53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SURG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67392"/>
                  </a:ext>
                </a:extLst>
              </a:tr>
              <a:tr h="536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Ungroup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67312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087E5682-4161-47E5-93EF-671BF6449A74}"/>
              </a:ext>
            </a:extLst>
          </p:cNvPr>
          <p:cNvSpPr/>
          <p:nvPr/>
        </p:nvSpPr>
        <p:spPr>
          <a:xfrm>
            <a:off x="3941799" y="3429000"/>
            <a:ext cx="1951279" cy="65579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D6577BF-8256-4E63-8D28-E1C1361A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86968"/>
              </p:ext>
            </p:extLst>
          </p:nvPr>
        </p:nvGraphicFramePr>
        <p:xfrm>
          <a:off x="6190918" y="2755934"/>
          <a:ext cx="4924122" cy="2145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1374">
                  <a:extLst>
                    <a:ext uri="{9D8B030D-6E8A-4147-A177-3AD203B41FA5}">
                      <a16:colId xmlns:a16="http://schemas.microsoft.com/office/drawing/2014/main" val="1315078655"/>
                    </a:ext>
                  </a:extLst>
                </a:gridCol>
                <a:gridCol w="1641374">
                  <a:extLst>
                    <a:ext uri="{9D8B030D-6E8A-4147-A177-3AD203B41FA5}">
                      <a16:colId xmlns:a16="http://schemas.microsoft.com/office/drawing/2014/main" val="3471688472"/>
                    </a:ext>
                  </a:extLst>
                </a:gridCol>
                <a:gridCol w="1641374">
                  <a:extLst>
                    <a:ext uri="{9D8B030D-6E8A-4147-A177-3AD203B41FA5}">
                      <a16:colId xmlns:a16="http://schemas.microsoft.com/office/drawing/2014/main" val="689870555"/>
                    </a:ext>
                  </a:extLst>
                </a:gridCol>
              </a:tblGrid>
              <a:tr h="506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MED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SURG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Ungroup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27556"/>
                  </a:ext>
                </a:extLst>
              </a:tr>
              <a:tr h="5462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2904"/>
                  </a:ext>
                </a:extLst>
              </a:tr>
              <a:tr h="5462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4824"/>
                  </a:ext>
                </a:extLst>
              </a:tr>
              <a:tr h="5462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8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3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8000000">
            <a:off x="-1201873" y="-1237467"/>
            <a:ext cx="2766480" cy="2825746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  <a:gd name="connsiteX0" fmla="*/ 110247 w 1807143"/>
              <a:gd name="connsiteY0" fmla="*/ 283275 h 1874848"/>
              <a:gd name="connsiteX1" fmla="*/ 862722 w 1807143"/>
              <a:gd name="connsiteY1" fmla="*/ 1873950 h 1874848"/>
              <a:gd name="connsiteX2" fmla="*/ 1786647 w 1807143"/>
              <a:gd name="connsiteY2" fmla="*/ 445200 h 1874848"/>
              <a:gd name="connsiteX3" fmla="*/ 110247 w 1807143"/>
              <a:gd name="connsiteY3" fmla="*/ 283275 h 1874848"/>
              <a:gd name="connsiteX0" fmla="*/ 110247 w 1816444"/>
              <a:gd name="connsiteY0" fmla="*/ 273208 h 1864752"/>
              <a:gd name="connsiteX1" fmla="*/ 862722 w 1816444"/>
              <a:gd name="connsiteY1" fmla="*/ 1863883 h 1864752"/>
              <a:gd name="connsiteX2" fmla="*/ 1786647 w 1816444"/>
              <a:gd name="connsiteY2" fmla="*/ 435133 h 1864752"/>
              <a:gd name="connsiteX3" fmla="*/ 110247 w 1816444"/>
              <a:gd name="connsiteY3" fmla="*/ 273208 h 186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444" h="1864752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梯形 11"/>
          <p:cNvSpPr/>
          <p:nvPr/>
        </p:nvSpPr>
        <p:spPr>
          <a:xfrm rot="13500000">
            <a:off x="9877370" y="-599766"/>
            <a:ext cx="2085441" cy="1512062"/>
          </a:xfrm>
          <a:custGeom>
            <a:avLst/>
            <a:gdLst>
              <a:gd name="connsiteX0" fmla="*/ 0 w 3339385"/>
              <a:gd name="connsiteY0" fmla="*/ 2647336 h 2647336"/>
              <a:gd name="connsiteX1" fmla="*/ 661834 w 3339385"/>
              <a:gd name="connsiteY1" fmla="*/ 0 h 2647336"/>
              <a:gd name="connsiteX2" fmla="*/ 2677551 w 3339385"/>
              <a:gd name="connsiteY2" fmla="*/ 0 h 2647336"/>
              <a:gd name="connsiteX3" fmla="*/ 3339385 w 3339385"/>
              <a:gd name="connsiteY3" fmla="*/ 2647336 h 2647336"/>
              <a:gd name="connsiteX4" fmla="*/ 0 w 3339385"/>
              <a:gd name="connsiteY4" fmla="*/ 2647336 h 2647336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96159 h 2996159"/>
              <a:gd name="connsiteX1" fmla="*/ 661834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339385"/>
              <a:gd name="connsiteY0" fmla="*/ 2996159 h 2996159"/>
              <a:gd name="connsiteX1" fmla="*/ 775282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474973"/>
              <a:gd name="connsiteY0" fmla="*/ 2998122 h 3028357"/>
              <a:gd name="connsiteX1" fmla="*/ 775282 w 3474973"/>
              <a:gd name="connsiteY1" fmla="*/ 350786 h 3028357"/>
              <a:gd name="connsiteX2" fmla="*/ 2400233 w 3474973"/>
              <a:gd name="connsiteY2" fmla="*/ 316001 h 3028357"/>
              <a:gd name="connsiteX3" fmla="*/ 3474973 w 3474973"/>
              <a:gd name="connsiteY3" fmla="*/ 3028357 h 3028357"/>
              <a:gd name="connsiteX4" fmla="*/ 0 w 3474973"/>
              <a:gd name="connsiteY4" fmla="*/ 2998122 h 3028357"/>
              <a:gd name="connsiteX0" fmla="*/ 0 w 3746151"/>
              <a:gd name="connsiteY0" fmla="*/ 2967887 h 3028357"/>
              <a:gd name="connsiteX1" fmla="*/ 1046460 w 3746151"/>
              <a:gd name="connsiteY1" fmla="*/ 350786 h 3028357"/>
              <a:gd name="connsiteX2" fmla="*/ 2671411 w 3746151"/>
              <a:gd name="connsiteY2" fmla="*/ 316001 h 3028357"/>
              <a:gd name="connsiteX3" fmla="*/ 3746151 w 3746151"/>
              <a:gd name="connsiteY3" fmla="*/ 3028357 h 3028357"/>
              <a:gd name="connsiteX4" fmla="*/ 0 w 3746151"/>
              <a:gd name="connsiteY4" fmla="*/ 2967887 h 30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51" h="3028357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695913">
            <a:off x="9459961" y="5674652"/>
            <a:ext cx="2309336" cy="2366697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0119" h="185508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2813210" cy="1210658"/>
            <a:chOff x="415234" y="-199604"/>
            <a:chExt cx="281321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81478" y="347119"/>
              <a:ext cx="1946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2" name="文本框 10">
            <a:extLst>
              <a:ext uri="{FF2B5EF4-FFF2-40B4-BE49-F238E27FC236}">
                <a16:creationId xmlns:a16="http://schemas.microsoft.com/office/drawing/2014/main" id="{A1C5FB7B-8891-48CA-88BF-30785F6F1869}"/>
              </a:ext>
            </a:extLst>
          </p:cNvPr>
          <p:cNvSpPr txBox="1"/>
          <p:nvPr/>
        </p:nvSpPr>
        <p:spPr>
          <a:xfrm>
            <a:off x="1215334" y="280600"/>
            <a:ext cx="6089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模型評估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E323A-1F82-4439-BB9F-43BFD08565DB}"/>
              </a:ext>
            </a:extLst>
          </p:cNvPr>
          <p:cNvSpPr/>
          <p:nvPr/>
        </p:nvSpPr>
        <p:spPr>
          <a:xfrm>
            <a:off x="1281479" y="1591802"/>
            <a:ext cx="99250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4822354-E437-4A93-8255-B2DD061123F5}"/>
                  </a:ext>
                </a:extLst>
              </p:cNvPr>
              <p:cNvSpPr txBox="1"/>
              <p:nvPr/>
            </p:nvSpPr>
            <p:spPr>
              <a:xfrm>
                <a:off x="1743001" y="2058380"/>
                <a:ext cx="10914120" cy="4452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zh-TW" sz="4000"/>
                  <a:t>Three-way cross</a:t>
                </a:r>
                <a:r>
                  <a:rPr lang="zh-TW" altLang="en-US" sz="4000" dirty="0"/>
                  <a:t> </a:t>
                </a:r>
                <a:r>
                  <a:rPr lang="en-US" altLang="zh-TW" sz="4000"/>
                  <a:t>validation</a:t>
                </a:r>
                <a:endParaRPr lang="en-US" altLang="zh-TW" sz="40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zh-TW" sz="4000" dirty="0"/>
              </a:p>
              <a:p>
                <a:endParaRPr lang="en-US" altLang="zh-TW" sz="40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zh-TW" sz="4000" dirty="0"/>
                  <a:t>ROC curve/AUC</a:t>
                </a:r>
              </a:p>
              <a:p>
                <a:pPr algn="ctr">
                  <a:lnSpc>
                    <a:spcPts val="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altLang="zh-TW" sz="4000" dirty="0"/>
              </a:p>
              <a:p>
                <a:endParaRPr lang="zh-TW" altLang="en-US" sz="40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4822354-E437-4A93-8255-B2DD0611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01" y="2058380"/>
                <a:ext cx="10914120" cy="4452501"/>
              </a:xfrm>
              <a:prstGeom prst="rect">
                <a:avLst/>
              </a:prstGeom>
              <a:blipFill>
                <a:blip r:embed="rId3"/>
                <a:stretch>
                  <a:fillRect l="-1788" t="-24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3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8000000">
            <a:off x="-1201873" y="-1237467"/>
            <a:ext cx="2766480" cy="2825746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  <a:gd name="connsiteX0" fmla="*/ 110247 w 1807143"/>
              <a:gd name="connsiteY0" fmla="*/ 283275 h 1874848"/>
              <a:gd name="connsiteX1" fmla="*/ 862722 w 1807143"/>
              <a:gd name="connsiteY1" fmla="*/ 1873950 h 1874848"/>
              <a:gd name="connsiteX2" fmla="*/ 1786647 w 1807143"/>
              <a:gd name="connsiteY2" fmla="*/ 445200 h 1874848"/>
              <a:gd name="connsiteX3" fmla="*/ 110247 w 1807143"/>
              <a:gd name="connsiteY3" fmla="*/ 283275 h 1874848"/>
              <a:gd name="connsiteX0" fmla="*/ 110247 w 1816444"/>
              <a:gd name="connsiteY0" fmla="*/ 273208 h 1864752"/>
              <a:gd name="connsiteX1" fmla="*/ 862722 w 1816444"/>
              <a:gd name="connsiteY1" fmla="*/ 1863883 h 1864752"/>
              <a:gd name="connsiteX2" fmla="*/ 1786647 w 1816444"/>
              <a:gd name="connsiteY2" fmla="*/ 435133 h 1864752"/>
              <a:gd name="connsiteX3" fmla="*/ 110247 w 1816444"/>
              <a:gd name="connsiteY3" fmla="*/ 273208 h 186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444" h="1864752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梯形 11"/>
          <p:cNvSpPr/>
          <p:nvPr/>
        </p:nvSpPr>
        <p:spPr>
          <a:xfrm rot="13500000">
            <a:off x="9877370" y="-599766"/>
            <a:ext cx="2085441" cy="1512062"/>
          </a:xfrm>
          <a:custGeom>
            <a:avLst/>
            <a:gdLst>
              <a:gd name="connsiteX0" fmla="*/ 0 w 3339385"/>
              <a:gd name="connsiteY0" fmla="*/ 2647336 h 2647336"/>
              <a:gd name="connsiteX1" fmla="*/ 661834 w 3339385"/>
              <a:gd name="connsiteY1" fmla="*/ 0 h 2647336"/>
              <a:gd name="connsiteX2" fmla="*/ 2677551 w 3339385"/>
              <a:gd name="connsiteY2" fmla="*/ 0 h 2647336"/>
              <a:gd name="connsiteX3" fmla="*/ 3339385 w 3339385"/>
              <a:gd name="connsiteY3" fmla="*/ 2647336 h 2647336"/>
              <a:gd name="connsiteX4" fmla="*/ 0 w 3339385"/>
              <a:gd name="connsiteY4" fmla="*/ 2647336 h 2647336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487594"/>
              <a:gd name="connsiteY0" fmla="*/ 2978253 h 2978253"/>
              <a:gd name="connsiteX1" fmla="*/ 661834 w 3487594"/>
              <a:gd name="connsiteY1" fmla="*/ 330917 h 2978253"/>
              <a:gd name="connsiteX2" fmla="*/ 2677551 w 3487594"/>
              <a:gd name="connsiteY2" fmla="*/ 330917 h 2978253"/>
              <a:gd name="connsiteX3" fmla="*/ 3339385 w 3487594"/>
              <a:gd name="connsiteY3" fmla="*/ 2978253 h 2978253"/>
              <a:gd name="connsiteX4" fmla="*/ 0 w 3487594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78253 h 2978253"/>
              <a:gd name="connsiteX1" fmla="*/ 661834 w 3339385"/>
              <a:gd name="connsiteY1" fmla="*/ 330917 h 2978253"/>
              <a:gd name="connsiteX2" fmla="*/ 2677551 w 3339385"/>
              <a:gd name="connsiteY2" fmla="*/ 330917 h 2978253"/>
              <a:gd name="connsiteX3" fmla="*/ 3339385 w 3339385"/>
              <a:gd name="connsiteY3" fmla="*/ 2978253 h 2978253"/>
              <a:gd name="connsiteX4" fmla="*/ 0 w 3339385"/>
              <a:gd name="connsiteY4" fmla="*/ 2978253 h 2978253"/>
              <a:gd name="connsiteX0" fmla="*/ 0 w 3339385"/>
              <a:gd name="connsiteY0" fmla="*/ 2996159 h 2996159"/>
              <a:gd name="connsiteX1" fmla="*/ 661834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339385"/>
              <a:gd name="connsiteY0" fmla="*/ 2996159 h 2996159"/>
              <a:gd name="connsiteX1" fmla="*/ 775282 w 3339385"/>
              <a:gd name="connsiteY1" fmla="*/ 348823 h 2996159"/>
              <a:gd name="connsiteX2" fmla="*/ 2400233 w 3339385"/>
              <a:gd name="connsiteY2" fmla="*/ 314038 h 2996159"/>
              <a:gd name="connsiteX3" fmla="*/ 3339385 w 3339385"/>
              <a:gd name="connsiteY3" fmla="*/ 2996159 h 2996159"/>
              <a:gd name="connsiteX4" fmla="*/ 0 w 3339385"/>
              <a:gd name="connsiteY4" fmla="*/ 2996159 h 2996159"/>
              <a:gd name="connsiteX0" fmla="*/ 0 w 3474973"/>
              <a:gd name="connsiteY0" fmla="*/ 2998122 h 3028357"/>
              <a:gd name="connsiteX1" fmla="*/ 775282 w 3474973"/>
              <a:gd name="connsiteY1" fmla="*/ 350786 h 3028357"/>
              <a:gd name="connsiteX2" fmla="*/ 2400233 w 3474973"/>
              <a:gd name="connsiteY2" fmla="*/ 316001 h 3028357"/>
              <a:gd name="connsiteX3" fmla="*/ 3474973 w 3474973"/>
              <a:gd name="connsiteY3" fmla="*/ 3028357 h 3028357"/>
              <a:gd name="connsiteX4" fmla="*/ 0 w 3474973"/>
              <a:gd name="connsiteY4" fmla="*/ 2998122 h 3028357"/>
              <a:gd name="connsiteX0" fmla="*/ 0 w 3746151"/>
              <a:gd name="connsiteY0" fmla="*/ 2967887 h 3028357"/>
              <a:gd name="connsiteX1" fmla="*/ 1046460 w 3746151"/>
              <a:gd name="connsiteY1" fmla="*/ 350786 h 3028357"/>
              <a:gd name="connsiteX2" fmla="*/ 2671411 w 3746151"/>
              <a:gd name="connsiteY2" fmla="*/ 316001 h 3028357"/>
              <a:gd name="connsiteX3" fmla="*/ 3746151 w 3746151"/>
              <a:gd name="connsiteY3" fmla="*/ 3028357 h 3028357"/>
              <a:gd name="connsiteX4" fmla="*/ 0 w 3746151"/>
              <a:gd name="connsiteY4" fmla="*/ 2967887 h 30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51" h="3028357">
                <a:moveTo>
                  <a:pt x="0" y="2967887"/>
                </a:moveTo>
                <a:cubicBezTo>
                  <a:pt x="220611" y="2085442"/>
                  <a:pt x="508349" y="1157031"/>
                  <a:pt x="1046460" y="350786"/>
                </a:cubicBezTo>
                <a:cubicBezTo>
                  <a:pt x="1492718" y="-90437"/>
                  <a:pt x="2221463" y="-130261"/>
                  <a:pt x="2671411" y="316001"/>
                </a:cubicBezTo>
                <a:cubicBezTo>
                  <a:pt x="3121360" y="762263"/>
                  <a:pt x="3493909" y="2180734"/>
                  <a:pt x="3746151" y="3028357"/>
                </a:cubicBezTo>
                <a:lnTo>
                  <a:pt x="0" y="296788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695913">
            <a:off x="9459961" y="5674652"/>
            <a:ext cx="2309336" cy="2366697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0119" h="185508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2813210" cy="1210658"/>
            <a:chOff x="415234" y="-199604"/>
            <a:chExt cx="281321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81478" y="347119"/>
              <a:ext cx="1946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2" name="文本框 10">
            <a:extLst>
              <a:ext uri="{FF2B5EF4-FFF2-40B4-BE49-F238E27FC236}">
                <a16:creationId xmlns:a16="http://schemas.microsoft.com/office/drawing/2014/main" id="{A1C5FB7B-8891-48CA-88BF-30785F6F1869}"/>
              </a:ext>
            </a:extLst>
          </p:cNvPr>
          <p:cNvSpPr txBox="1"/>
          <p:nvPr/>
        </p:nvSpPr>
        <p:spPr>
          <a:xfrm>
            <a:off x="1215334" y="280600"/>
            <a:ext cx="8650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監督式學習</a:t>
            </a:r>
            <a:r>
              <a:rPr lang="en-US" altLang="zh-TW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2-XGboost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E323A-1F82-4439-BB9F-43BFD08565DB}"/>
              </a:ext>
            </a:extLst>
          </p:cNvPr>
          <p:cNvSpPr/>
          <p:nvPr/>
        </p:nvSpPr>
        <p:spPr>
          <a:xfrm>
            <a:off x="1281479" y="1591802"/>
            <a:ext cx="99250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275AB3-744E-4BF7-B46A-ACCE1A333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04" y="1249449"/>
            <a:ext cx="9326991" cy="53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2813210" cy="1210658"/>
            <a:chOff x="415234" y="-199604"/>
            <a:chExt cx="281321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81478" y="347119"/>
              <a:ext cx="1946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2" name="文本框 10">
            <a:extLst>
              <a:ext uri="{FF2B5EF4-FFF2-40B4-BE49-F238E27FC236}">
                <a16:creationId xmlns:a16="http://schemas.microsoft.com/office/drawing/2014/main" id="{A1C5FB7B-8891-48CA-88BF-30785F6F1869}"/>
              </a:ext>
            </a:extLst>
          </p:cNvPr>
          <p:cNvSpPr txBox="1"/>
          <p:nvPr/>
        </p:nvSpPr>
        <p:spPr>
          <a:xfrm>
            <a:off x="1215334" y="280600"/>
            <a:ext cx="6089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TW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threshold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E323A-1F82-4439-BB9F-43BFD08565DB}"/>
              </a:ext>
            </a:extLst>
          </p:cNvPr>
          <p:cNvSpPr/>
          <p:nvPr/>
        </p:nvSpPr>
        <p:spPr>
          <a:xfrm>
            <a:off x="1281479" y="1591802"/>
            <a:ext cx="99250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A5FB01-05CD-4F00-9414-266FD433C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0" y="1178116"/>
            <a:ext cx="10934440" cy="54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o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90</Words>
  <Application>Microsoft Office PowerPoint</Application>
  <PresentationFormat>寬螢幕</PresentationFormat>
  <Paragraphs>93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SimHei</vt:lpstr>
      <vt:lpstr>思源黑体 CN Medium</vt:lpstr>
      <vt:lpstr>思源黑体 CN Normal</vt:lpstr>
      <vt:lpstr>微軟正黑體</vt:lpstr>
      <vt:lpstr>新細明體</vt:lpstr>
      <vt:lpstr>Arial</vt:lpstr>
      <vt:lpstr>Cambria Math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嘉倫 謝</cp:lastModifiedBy>
  <cp:revision>188</cp:revision>
  <dcterms:created xsi:type="dcterms:W3CDTF">2019-10-12T02:28:02Z</dcterms:created>
  <dcterms:modified xsi:type="dcterms:W3CDTF">2021-01-11T01:45:31Z</dcterms:modified>
</cp:coreProperties>
</file>