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15">
          <p15:clr>
            <a:srgbClr val="A4A3A4"/>
          </p15:clr>
        </p15:guide>
        <p15:guide id="2" pos="2106">
          <p15:clr>
            <a:srgbClr val="A4A3A4"/>
          </p15:clr>
        </p15:guide>
        <p15:guide id="3" pos="340">
          <p15:clr>
            <a:srgbClr val="9AA0A6"/>
          </p15:clr>
        </p15:guide>
        <p15:guide id="4" orient="horz" pos="3005">
          <p15:clr>
            <a:srgbClr val="9AA0A6"/>
          </p15:clr>
        </p15:guide>
        <p15:guide id="5" pos="513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D8E608-40DD-4D20-8FA9-6FBFE98DC9A2}">
  <a:tblStyle styleId="{E5D8E608-40DD-4D20-8FA9-6FBFE98DC9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A7B3C86-539B-49E7-9409-40F9FB7CDD90}" styleName="Table_1">
    <a:wholeTbl>
      <a:tcTxStyle b="off" i="off">
        <a:font>
          <a:latin typeface="等线"/>
          <a:ea typeface="等线"/>
          <a:cs typeface="等线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等线"/>
          <a:ea typeface="等线"/>
          <a:cs typeface="等线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等线"/>
          <a:ea typeface="等线"/>
          <a:cs typeface="等线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715"/>
        <p:guide pos="2106"/>
        <p:guide pos="340"/>
        <p:guide orient="horz" pos="3005"/>
        <p:guide pos="51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4f6cab4cf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b4f6cab4cf_1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b4f6cab4cf_1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bcc31df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abcc31dfef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abcc31dfef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4f6cab4cf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b4f6cab4cf_1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b4f6cab4cf_1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4f6cab4cf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b4f6cab4cf_1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b4f6cab4cf_1_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4f6cab4cf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b4f6cab4cf_1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b4f6cab4cf_1_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4f6cab4cf_6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b4f6cab4cf_6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b4f6cab4cf_6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4f6cbdf5b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b4f6cbdf5b_1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b4f6cbdf5b_1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4f6cab4cf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b4f6cab4cf_1_1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b4f6cab4cf_1_1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4f6cab4cf_1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b4f6cab4cf_13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b4f6cab4cf_13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4f6cab4cf_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b4f6cab4cf_1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b4f6cab4cf_1_1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4f6cab4cf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gb4f6cab4cf_1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b4f6cab4cf_1_2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4f6cab4cf_1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b4f6cab4cf_15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b4f6cab4cf_15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4f6cbdf5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b4f6cbdf5b_1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b4f6cbdf5b_1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4f6cbdf5b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gb4f6cbdf5b_1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b4f6cbdf5b_1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4f6cab4cf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b4f6cab4cf_1_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b4f6cab4cf_1_2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4f6cab4cf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b4f6cab4cf_1_2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b4f6cab4cf_1_2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4f6cab4cf_1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gb4f6cab4cf_1_2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b4f6cab4cf_1_2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4f6cab4cf_1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b4f6cab4cf_15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b4f6cab4cf_15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4f6cab4cf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b4f6cab4cf_1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b4f6cab4cf_1_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4f6cab4cf_1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b4f6cab4cf_15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b4f6cab4cf_15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4f6cab4cf_15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b4f6cab4cf_15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b4f6cab4cf_15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4f6cab4cf_15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b4f6cab4cf_15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b4f6cab4cf_15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bcc31df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abcc31dfef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abcc31dfef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4f6cab4cf_15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b4f6cab4cf_15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b4f6cab4cf_15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5"/>
          <p:cNvGrpSpPr/>
          <p:nvPr/>
        </p:nvGrpSpPr>
        <p:grpSpPr>
          <a:xfrm>
            <a:off x="-1213812" y="-629557"/>
            <a:ext cx="8665208" cy="6108176"/>
            <a:chOff x="6666450" y="-983792"/>
            <a:chExt cx="11127152" cy="8144235"/>
          </a:xfrm>
        </p:grpSpPr>
        <p:sp>
          <p:nvSpPr>
            <p:cNvPr id="131" name="Google Shape;131;p25"/>
            <p:cNvSpPr/>
            <p:nvPr/>
          </p:nvSpPr>
          <p:spPr>
            <a:xfrm>
              <a:off x="14231484" y="4873548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>
                  <a:alpha val="2196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10889733" y="5693157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11459350" y="3900642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10726700" y="2812823"/>
              <a:ext cx="1465300" cy="1409392"/>
            </a:xfrm>
            <a:prstGeom prst="rect">
              <a:avLst/>
            </a:prstGeom>
            <a:noFill/>
            <a:ln w="3175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11459350" y="859522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9049978" y="-983792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10298206" y="-248321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9019399" y="2018030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9723663" y="3195946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9948038" y="1403431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8687216" y="4045177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9565556" y="5078558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7706178" y="5709012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6666450" y="2635785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7917324" y="2977169"/>
              <a:ext cx="1465300" cy="1409392"/>
            </a:xfrm>
            <a:prstGeom prst="rect">
              <a:avLst/>
            </a:prstGeom>
            <a:noFill/>
            <a:ln w="4445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7753838" y="1397085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8914982" y="279953"/>
              <a:ext cx="1465300" cy="1409392"/>
            </a:xfrm>
            <a:prstGeom prst="rect">
              <a:avLst/>
            </a:prstGeom>
            <a:noFill/>
            <a:ln w="254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9219138" y="595617"/>
              <a:ext cx="849381" cy="849381"/>
            </a:xfrm>
            <a:prstGeom prst="rect">
              <a:avLst/>
            </a:prstGeom>
            <a:noFill/>
            <a:ln w="2857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8984983" y="4386561"/>
              <a:ext cx="849381" cy="849381"/>
            </a:xfrm>
            <a:prstGeom prst="rect">
              <a:avLst/>
            </a:prstGeom>
            <a:noFill/>
            <a:ln w="6667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9506628" y="2187986"/>
              <a:ext cx="1665630" cy="1665630"/>
            </a:xfrm>
            <a:prstGeom prst="rect">
              <a:avLst/>
            </a:prstGeom>
            <a:noFill/>
            <a:ln w="2857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8625287" y="5837692"/>
              <a:ext cx="1322751" cy="1322751"/>
            </a:xfrm>
            <a:prstGeom prst="rect">
              <a:avLst/>
            </a:prstGeom>
            <a:noFill/>
            <a:ln w="2857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10711122" y="5219936"/>
              <a:ext cx="1349667" cy="1349667"/>
            </a:xfrm>
            <a:prstGeom prst="rect">
              <a:avLst/>
            </a:prstGeom>
            <a:noFill/>
            <a:ln w="2857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10680688" y="-291864"/>
              <a:ext cx="1330496" cy="1330496"/>
            </a:xfrm>
            <a:prstGeom prst="rect">
              <a:avLst/>
            </a:prstGeom>
            <a:noFill/>
            <a:ln w="603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13239672" y="3124949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>
                  <a:alpha val="2196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14565052" y="2269926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>
                  <a:alpha val="2196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16328302" y="2136745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>
                  <a:alpha val="2196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15811153" y="3427422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>
                  <a:alpha val="2196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15282494" y="1206106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>
                  <a:alpha val="2196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25"/>
          <p:cNvGrpSpPr/>
          <p:nvPr/>
        </p:nvGrpSpPr>
        <p:grpSpPr>
          <a:xfrm>
            <a:off x="4120123" y="625467"/>
            <a:ext cx="3682170" cy="3396512"/>
            <a:chOff x="6383646" y="869334"/>
            <a:chExt cx="5073598" cy="4528683"/>
          </a:xfrm>
        </p:grpSpPr>
        <p:grpSp>
          <p:nvGrpSpPr>
            <p:cNvPr id="160" name="Google Shape;160;p25"/>
            <p:cNvGrpSpPr/>
            <p:nvPr/>
          </p:nvGrpSpPr>
          <p:grpSpPr>
            <a:xfrm>
              <a:off x="6448990" y="869334"/>
              <a:ext cx="5008254" cy="4455910"/>
              <a:chOff x="7330329" y="-33646"/>
              <a:chExt cx="5008254" cy="4455910"/>
            </a:xfrm>
          </p:grpSpPr>
          <p:sp>
            <p:nvSpPr>
              <p:cNvPr id="161" name="Google Shape;161;p25"/>
              <p:cNvSpPr txBox="1"/>
              <p:nvPr/>
            </p:nvSpPr>
            <p:spPr>
              <a:xfrm>
                <a:off x="7330329" y="-33646"/>
                <a:ext cx="5008254" cy="18774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4500" b="1" i="0" u="none" strike="noStrike" cap="none">
                    <a:solidFill>
                      <a:srgbClr val="3A3838"/>
                    </a:solidFill>
                    <a:latin typeface="SimHei"/>
                    <a:ea typeface="SimHei"/>
                    <a:cs typeface="SimHei"/>
                    <a:sym typeface="SimHei"/>
                  </a:rPr>
                  <a:t>資料科學</a:t>
                </a:r>
                <a:endParaRPr sz="4500" b="1" i="0" u="none" strike="noStrike" cap="none">
                  <a:solidFill>
                    <a:srgbClr val="3A3838"/>
                  </a:solidFill>
                  <a:latin typeface="SimHei"/>
                  <a:ea typeface="SimHei"/>
                  <a:cs typeface="SimHei"/>
                  <a:sym typeface="SimHei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100" b="1" i="0" u="none" strike="noStrike" cap="none">
                    <a:solidFill>
                      <a:srgbClr val="3A3838"/>
                    </a:solidFill>
                    <a:latin typeface="SimHei"/>
                    <a:ea typeface="SimHei"/>
                    <a:cs typeface="SimHei"/>
                    <a:sym typeface="SimHei"/>
                  </a:rPr>
                  <a:t>final project</a:t>
                </a:r>
                <a:endParaRPr sz="1100"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 b="1" i="0" u="none" strike="noStrike" cap="none">
                  <a:solidFill>
                    <a:srgbClr val="3A3838"/>
                  </a:solidFill>
                  <a:latin typeface="SimHei"/>
                  <a:ea typeface="SimHei"/>
                  <a:cs typeface="SimHei"/>
                  <a:sym typeface="SimHei"/>
                </a:endParaRPr>
              </a:p>
            </p:txBody>
          </p:sp>
          <p:sp>
            <p:nvSpPr>
              <p:cNvPr id="162" name="Google Shape;162;p25"/>
              <p:cNvSpPr/>
              <p:nvPr/>
            </p:nvSpPr>
            <p:spPr>
              <a:xfrm>
                <a:off x="9416412" y="4307964"/>
                <a:ext cx="74613" cy="114300"/>
              </a:xfrm>
              <a:prstGeom prst="chevron">
                <a:avLst>
                  <a:gd name="adj" fmla="val 6914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3" name="Google Shape;163;p25"/>
            <p:cNvSpPr txBox="1"/>
            <p:nvPr/>
          </p:nvSpPr>
          <p:spPr>
            <a:xfrm>
              <a:off x="6383646" y="4751686"/>
              <a:ext cx="466766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4" name="Google Shape;164;p25"/>
          <p:cNvSpPr txBox="1"/>
          <p:nvPr/>
        </p:nvSpPr>
        <p:spPr>
          <a:xfrm>
            <a:off x="4496712" y="2727742"/>
            <a:ext cx="3139440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Team02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4496700" y="3351000"/>
            <a:ext cx="3497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chemeClr val="dk1"/>
                </a:solidFill>
              </a:rPr>
              <a:t>張家瑜, 108356015 謝嘉倫,108354024</a:t>
            </a:r>
            <a:endParaRPr sz="15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chemeClr val="dk1"/>
                </a:solidFill>
              </a:rPr>
              <a:t>黃俊鈞, 108971005 林晉毅, 107207426</a:t>
            </a:r>
            <a:endParaRPr sz="15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/>
          <p:nvPr/>
        </p:nvSpPr>
        <p:spPr>
          <a:xfrm rot="-5400000">
            <a:off x="457375" y="-263120"/>
            <a:ext cx="908100" cy="1200000"/>
          </a:xfrm>
          <a:prstGeom prst="pie">
            <a:avLst>
              <a:gd name="adj1" fmla="val 10780140"/>
              <a:gd name="adj2" fmla="val 16200000"/>
            </a:avLst>
          </a:prstGeom>
          <a:solidFill>
            <a:srgbClr val="1E4E79"/>
          </a:soli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409770" y="270122"/>
            <a:ext cx="112500" cy="13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1120975" y="270125"/>
            <a:ext cx="22224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3F3F3F"/>
                </a:solidFill>
              </a:rPr>
              <a:t>特徵介紹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88" y="1135400"/>
            <a:ext cx="3958000" cy="39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613" y="1135400"/>
            <a:ext cx="3958000" cy="39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6"/>
          <p:cNvGrpSpPr/>
          <p:nvPr/>
        </p:nvGrpSpPr>
        <p:grpSpPr>
          <a:xfrm>
            <a:off x="311425" y="-149703"/>
            <a:ext cx="2109908" cy="907994"/>
            <a:chOff x="415234" y="-199604"/>
            <a:chExt cx="2813210" cy="1210658"/>
          </a:xfrm>
        </p:grpSpPr>
        <p:sp>
          <p:nvSpPr>
            <p:cNvPr id="268" name="Google Shape;268;p36"/>
            <p:cNvSpPr/>
            <p:nvPr/>
          </p:nvSpPr>
          <p:spPr>
            <a:xfrm rot="-54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rgbClr val="1E4E7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6"/>
            <p:cNvSpPr txBox="1"/>
            <p:nvPr/>
          </p:nvSpPr>
          <p:spPr>
            <a:xfrm>
              <a:off x="1281478" y="347119"/>
              <a:ext cx="19469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36"/>
          <p:cNvSpPr txBox="1"/>
          <p:nvPr/>
        </p:nvSpPr>
        <p:spPr>
          <a:xfrm>
            <a:off x="911500" y="210450"/>
            <a:ext cx="4567279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資料前處理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961109" y="1193851"/>
            <a:ext cx="7443752" cy="186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21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1071031" y="896753"/>
            <a:ext cx="8185590" cy="422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318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zh-TW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One-hot encoding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4" name="Google Shape;274;p36"/>
          <p:cNvGraphicFramePr/>
          <p:nvPr/>
        </p:nvGraphicFramePr>
        <p:xfrm>
          <a:off x="1269511" y="20669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{BA7B3C86-539B-49E7-9409-40F9FB7CDD90}</a:tableStyleId>
              </a:tblPr>
              <a:tblGrid>
                <a:gridCol w="14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DRG.Class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MED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SURG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Ungroup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5" name="Google Shape;275;p36"/>
          <p:cNvSpPr/>
          <p:nvPr/>
        </p:nvSpPr>
        <p:spPr>
          <a:xfrm>
            <a:off x="2956349" y="2571750"/>
            <a:ext cx="1463459" cy="49184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p36"/>
          <p:cNvGraphicFramePr/>
          <p:nvPr/>
        </p:nvGraphicFramePr>
        <p:xfrm>
          <a:off x="4643188" y="20669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{BA7B3C86-539B-49E7-9409-40F9FB7CDD90}</a:tableStyleId>
              </a:tblPr>
              <a:tblGrid>
                <a:gridCol w="123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MED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SURG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Ungroup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7"/>
          <p:cNvGrpSpPr/>
          <p:nvPr/>
        </p:nvGrpSpPr>
        <p:grpSpPr>
          <a:xfrm>
            <a:off x="311425" y="-149703"/>
            <a:ext cx="2109908" cy="907994"/>
            <a:chOff x="415234" y="-199604"/>
            <a:chExt cx="2813210" cy="1210658"/>
          </a:xfrm>
        </p:grpSpPr>
        <p:sp>
          <p:nvSpPr>
            <p:cNvPr id="283" name="Google Shape;283;p37"/>
            <p:cNvSpPr/>
            <p:nvPr/>
          </p:nvSpPr>
          <p:spPr>
            <a:xfrm rot="-54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rgbClr val="1E4E7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7"/>
            <p:cNvSpPr txBox="1"/>
            <p:nvPr/>
          </p:nvSpPr>
          <p:spPr>
            <a:xfrm>
              <a:off x="1281478" y="347119"/>
              <a:ext cx="19469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37"/>
          <p:cNvSpPr txBox="1"/>
          <p:nvPr/>
        </p:nvSpPr>
        <p:spPr>
          <a:xfrm>
            <a:off x="911500" y="210450"/>
            <a:ext cx="4567279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模型評估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7"/>
          <p:cNvSpPr/>
          <p:nvPr/>
        </p:nvSpPr>
        <p:spPr>
          <a:xfrm>
            <a:off x="961109" y="1193851"/>
            <a:ext cx="7443752" cy="186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21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7"/>
          <p:cNvSpPr txBox="1"/>
          <p:nvPr/>
        </p:nvSpPr>
        <p:spPr>
          <a:xfrm>
            <a:off x="1307251" y="1543785"/>
            <a:ext cx="8185590" cy="33393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786" t="-2465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/>
          <p:nvPr/>
        </p:nvSpPr>
        <p:spPr>
          <a:xfrm rot="-3600000">
            <a:off x="-901405" y="-928100"/>
            <a:ext cx="2074860" cy="2119310"/>
          </a:xfrm>
          <a:custGeom>
            <a:avLst/>
            <a:gdLst/>
            <a:ahLst/>
            <a:cxnLst/>
            <a:rect l="l" t="t" r="r" b="b"/>
            <a:pathLst>
              <a:path w="1816444" h="1864752" extrusionOk="0">
                <a:moveTo>
                  <a:pt x="110247" y="273208"/>
                </a:moveTo>
                <a:cubicBezTo>
                  <a:pt x="-291391" y="806608"/>
                  <a:pt x="507122" y="1827371"/>
                  <a:pt x="862722" y="1863883"/>
                </a:cubicBezTo>
                <a:cubicBezTo>
                  <a:pt x="1218322" y="1900395"/>
                  <a:pt x="1975560" y="776446"/>
                  <a:pt x="1786647" y="435133"/>
                </a:cubicBezTo>
                <a:cubicBezTo>
                  <a:pt x="1597734" y="93820"/>
                  <a:pt x="511885" y="-260192"/>
                  <a:pt x="110247" y="273208"/>
                </a:cubicBez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8"/>
          <p:cNvSpPr/>
          <p:nvPr/>
        </p:nvSpPr>
        <p:spPr>
          <a:xfrm rot="-8100000">
            <a:off x="7408028" y="-449824"/>
            <a:ext cx="1564081" cy="1134046"/>
          </a:xfrm>
          <a:custGeom>
            <a:avLst/>
            <a:gdLst/>
            <a:ahLst/>
            <a:cxnLst/>
            <a:rect l="l" t="t" r="r" b="b"/>
            <a:pathLst>
              <a:path w="3746151" h="3028357" extrusionOk="0">
                <a:moveTo>
                  <a:pt x="0" y="2967887"/>
                </a:moveTo>
                <a:cubicBezTo>
                  <a:pt x="220611" y="2085442"/>
                  <a:pt x="508349" y="1157031"/>
                  <a:pt x="1046460" y="350786"/>
                </a:cubicBezTo>
                <a:cubicBezTo>
                  <a:pt x="1492718" y="-90437"/>
                  <a:pt x="2221463" y="-130261"/>
                  <a:pt x="2671411" y="316001"/>
                </a:cubicBezTo>
                <a:cubicBezTo>
                  <a:pt x="3121360" y="762263"/>
                  <a:pt x="3493909" y="2180734"/>
                  <a:pt x="3746151" y="3028357"/>
                </a:cubicBezTo>
                <a:lnTo>
                  <a:pt x="0" y="2967887"/>
                </a:lnTo>
                <a:close/>
              </a:path>
            </a:pathLst>
          </a:custGeom>
          <a:gradFill>
            <a:gsLst>
              <a:gs pos="0">
                <a:srgbClr val="1E4E79"/>
              </a:gs>
              <a:gs pos="100000">
                <a:srgbClr val="1E4E79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8"/>
          <p:cNvSpPr/>
          <p:nvPr/>
        </p:nvSpPr>
        <p:spPr>
          <a:xfrm rot="1695913">
            <a:off x="7094970" y="4255989"/>
            <a:ext cx="1732002" cy="1775023"/>
          </a:xfrm>
          <a:custGeom>
            <a:avLst/>
            <a:gdLst/>
            <a:ahLst/>
            <a:cxnLst/>
            <a:rect l="l" t="t" r="r" b="b"/>
            <a:pathLst>
              <a:path w="1810119" h="1855080" extrusionOk="0">
                <a:moveTo>
                  <a:pt x="110247" y="263564"/>
                </a:moveTo>
                <a:cubicBezTo>
                  <a:pt x="-291391" y="796964"/>
                  <a:pt x="507122" y="1817727"/>
                  <a:pt x="862722" y="1854239"/>
                </a:cubicBezTo>
                <a:cubicBezTo>
                  <a:pt x="1218322" y="1890751"/>
                  <a:pt x="1950160" y="728702"/>
                  <a:pt x="1786647" y="425489"/>
                </a:cubicBezTo>
                <a:cubicBezTo>
                  <a:pt x="1623134" y="122276"/>
                  <a:pt x="511885" y="-269836"/>
                  <a:pt x="110247" y="263564"/>
                </a:cubicBezTo>
                <a:close/>
              </a:path>
            </a:pathLst>
          </a:custGeom>
          <a:gradFill>
            <a:gsLst>
              <a:gs pos="0">
                <a:srgbClr val="1E4E79">
                  <a:alpha val="40000"/>
                </a:srgbClr>
              </a:gs>
              <a:gs pos="100000">
                <a:srgbClr val="1E4E79"/>
              </a:gs>
            </a:gsLst>
            <a:lin ang="0" scaled="0"/>
          </a:gra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8"/>
          <p:cNvSpPr txBox="1"/>
          <p:nvPr/>
        </p:nvSpPr>
        <p:spPr>
          <a:xfrm>
            <a:off x="911500" y="210450"/>
            <a:ext cx="6487520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Null Model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8"/>
          <p:cNvSpPr txBox="1"/>
          <p:nvPr/>
        </p:nvSpPr>
        <p:spPr>
          <a:xfrm>
            <a:off x="439350" y="1927500"/>
            <a:ext cx="3021900" cy="12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Predictions set to a constant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percentage of the positive observations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AUC = 0.5</a:t>
            </a:r>
            <a:endParaRPr/>
          </a:p>
        </p:txBody>
      </p:sp>
      <p:pic>
        <p:nvPicPr>
          <p:cNvPr id="299" name="Google Shape;2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375" y="1096186"/>
            <a:ext cx="4851301" cy="3663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/>
          <p:nvPr/>
        </p:nvSpPr>
        <p:spPr>
          <a:xfrm rot="-3604109">
            <a:off x="-901823" y="-929760"/>
            <a:ext cx="2075044" cy="2119823"/>
          </a:xfrm>
          <a:custGeom>
            <a:avLst/>
            <a:gdLst/>
            <a:ahLst/>
            <a:cxnLst/>
            <a:rect l="l" t="t" r="r" b="b"/>
            <a:pathLst>
              <a:path w="1816444" h="1864752" extrusionOk="0">
                <a:moveTo>
                  <a:pt x="110247" y="273208"/>
                </a:moveTo>
                <a:cubicBezTo>
                  <a:pt x="-291391" y="806608"/>
                  <a:pt x="507122" y="1827371"/>
                  <a:pt x="862722" y="1863883"/>
                </a:cubicBezTo>
                <a:cubicBezTo>
                  <a:pt x="1218322" y="1900395"/>
                  <a:pt x="1975560" y="776446"/>
                  <a:pt x="1786647" y="435133"/>
                </a:cubicBezTo>
                <a:cubicBezTo>
                  <a:pt x="1597734" y="93820"/>
                  <a:pt x="511885" y="-260192"/>
                  <a:pt x="110247" y="273208"/>
                </a:cubicBez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9"/>
          <p:cNvSpPr/>
          <p:nvPr/>
        </p:nvSpPr>
        <p:spPr>
          <a:xfrm rot="-8100000">
            <a:off x="7409374" y="-450147"/>
            <a:ext cx="1562868" cy="1134927"/>
          </a:xfrm>
          <a:custGeom>
            <a:avLst/>
            <a:gdLst/>
            <a:ahLst/>
            <a:cxnLst/>
            <a:rect l="l" t="t" r="r" b="b"/>
            <a:pathLst>
              <a:path w="3746151" h="3028357" extrusionOk="0">
                <a:moveTo>
                  <a:pt x="0" y="2967887"/>
                </a:moveTo>
                <a:cubicBezTo>
                  <a:pt x="220611" y="2085442"/>
                  <a:pt x="508349" y="1157031"/>
                  <a:pt x="1046460" y="350786"/>
                </a:cubicBezTo>
                <a:cubicBezTo>
                  <a:pt x="1492718" y="-90437"/>
                  <a:pt x="2221463" y="-130261"/>
                  <a:pt x="2671411" y="316001"/>
                </a:cubicBezTo>
                <a:cubicBezTo>
                  <a:pt x="3121360" y="762263"/>
                  <a:pt x="3493909" y="2180734"/>
                  <a:pt x="3746151" y="3028357"/>
                </a:cubicBezTo>
                <a:lnTo>
                  <a:pt x="0" y="2967887"/>
                </a:lnTo>
                <a:close/>
              </a:path>
            </a:pathLst>
          </a:custGeom>
          <a:gradFill>
            <a:gsLst>
              <a:gs pos="0">
                <a:srgbClr val="1E4E79"/>
              </a:gs>
              <a:gs pos="100000">
                <a:srgbClr val="1E4E79">
                  <a:alpha val="0"/>
                </a:srgbClr>
              </a:gs>
            </a:gsLst>
            <a:lin ang="5400012" scaled="0"/>
          </a:gra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9"/>
          <p:cNvSpPr/>
          <p:nvPr/>
        </p:nvSpPr>
        <p:spPr>
          <a:xfrm rot="1694393">
            <a:off x="7095780" y="4255673"/>
            <a:ext cx="1731067" cy="1774064"/>
          </a:xfrm>
          <a:custGeom>
            <a:avLst/>
            <a:gdLst/>
            <a:ahLst/>
            <a:cxnLst/>
            <a:rect l="l" t="t" r="r" b="b"/>
            <a:pathLst>
              <a:path w="1810119" h="1855080" extrusionOk="0">
                <a:moveTo>
                  <a:pt x="110247" y="263564"/>
                </a:moveTo>
                <a:cubicBezTo>
                  <a:pt x="-291391" y="796964"/>
                  <a:pt x="507122" y="1817727"/>
                  <a:pt x="862722" y="1854239"/>
                </a:cubicBezTo>
                <a:cubicBezTo>
                  <a:pt x="1218322" y="1890751"/>
                  <a:pt x="1950160" y="728702"/>
                  <a:pt x="1786647" y="425489"/>
                </a:cubicBezTo>
                <a:cubicBezTo>
                  <a:pt x="1623134" y="122276"/>
                  <a:pt x="511885" y="-269836"/>
                  <a:pt x="110247" y="263564"/>
                </a:cubicBezTo>
                <a:close/>
              </a:path>
            </a:pathLst>
          </a:custGeom>
          <a:gradFill>
            <a:gsLst>
              <a:gs pos="0">
                <a:srgbClr val="1E4E79">
                  <a:alpha val="40000"/>
                </a:srgbClr>
              </a:gs>
              <a:gs pos="100000">
                <a:srgbClr val="1E4E79"/>
              </a:gs>
            </a:gsLst>
            <a:lin ang="0" scaled="0"/>
          </a:gra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911500" y="210450"/>
            <a:ext cx="64875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3F3F3F"/>
                </a:solidFill>
              </a:rPr>
              <a:t>Baseline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9"/>
          <p:cNvSpPr txBox="1"/>
          <p:nvPr/>
        </p:nvSpPr>
        <p:spPr>
          <a:xfrm>
            <a:off x="439350" y="1927500"/>
            <a:ext cx="3021900" cy="12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/>
              <a:t>Logistic Regression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no feature engineering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trained with all features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AUC = 0.57</a:t>
            </a:r>
            <a:endParaRPr/>
          </a:p>
        </p:txBody>
      </p:sp>
      <p:pic>
        <p:nvPicPr>
          <p:cNvPr id="310" name="Google Shape;3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375" y="1135400"/>
            <a:ext cx="4814075" cy="363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/>
          <p:nvPr/>
        </p:nvSpPr>
        <p:spPr>
          <a:xfrm rot="-3604109">
            <a:off x="-901823" y="-929760"/>
            <a:ext cx="2075044" cy="2119823"/>
          </a:xfrm>
          <a:custGeom>
            <a:avLst/>
            <a:gdLst/>
            <a:ahLst/>
            <a:cxnLst/>
            <a:rect l="l" t="t" r="r" b="b"/>
            <a:pathLst>
              <a:path w="1816444" h="1864752" extrusionOk="0">
                <a:moveTo>
                  <a:pt x="110247" y="273208"/>
                </a:moveTo>
                <a:cubicBezTo>
                  <a:pt x="-291391" y="806608"/>
                  <a:pt x="507122" y="1827371"/>
                  <a:pt x="862722" y="1863883"/>
                </a:cubicBezTo>
                <a:cubicBezTo>
                  <a:pt x="1218322" y="1900395"/>
                  <a:pt x="1975560" y="776446"/>
                  <a:pt x="1786647" y="435133"/>
                </a:cubicBezTo>
                <a:cubicBezTo>
                  <a:pt x="1597734" y="93820"/>
                  <a:pt x="511885" y="-260192"/>
                  <a:pt x="110247" y="273208"/>
                </a:cubicBez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0"/>
          <p:cNvSpPr/>
          <p:nvPr/>
        </p:nvSpPr>
        <p:spPr>
          <a:xfrm rot="-8100000">
            <a:off x="7409374" y="-450147"/>
            <a:ext cx="1562868" cy="1134927"/>
          </a:xfrm>
          <a:custGeom>
            <a:avLst/>
            <a:gdLst/>
            <a:ahLst/>
            <a:cxnLst/>
            <a:rect l="l" t="t" r="r" b="b"/>
            <a:pathLst>
              <a:path w="3746151" h="3028357" extrusionOk="0">
                <a:moveTo>
                  <a:pt x="0" y="2967887"/>
                </a:moveTo>
                <a:cubicBezTo>
                  <a:pt x="220611" y="2085442"/>
                  <a:pt x="508349" y="1157031"/>
                  <a:pt x="1046460" y="350786"/>
                </a:cubicBezTo>
                <a:cubicBezTo>
                  <a:pt x="1492718" y="-90437"/>
                  <a:pt x="2221463" y="-130261"/>
                  <a:pt x="2671411" y="316001"/>
                </a:cubicBezTo>
                <a:cubicBezTo>
                  <a:pt x="3121360" y="762263"/>
                  <a:pt x="3493909" y="2180734"/>
                  <a:pt x="3746151" y="3028357"/>
                </a:cubicBezTo>
                <a:lnTo>
                  <a:pt x="0" y="2967887"/>
                </a:lnTo>
                <a:close/>
              </a:path>
            </a:pathLst>
          </a:custGeom>
          <a:gradFill>
            <a:gsLst>
              <a:gs pos="0">
                <a:srgbClr val="1E4E79"/>
              </a:gs>
              <a:gs pos="100000">
                <a:srgbClr val="1E4E79">
                  <a:alpha val="0"/>
                </a:srgbClr>
              </a:gs>
            </a:gsLst>
            <a:lin ang="5400012" scaled="0"/>
          </a:gra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0"/>
          <p:cNvSpPr txBox="1"/>
          <p:nvPr/>
        </p:nvSpPr>
        <p:spPr>
          <a:xfrm>
            <a:off x="911500" y="210450"/>
            <a:ext cx="64875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3F3F3F"/>
                </a:solidFill>
              </a:rPr>
              <a:t>random forest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0"/>
          <p:cNvSpPr txBox="1"/>
          <p:nvPr/>
        </p:nvSpPr>
        <p:spPr>
          <a:xfrm>
            <a:off x="439350" y="1927500"/>
            <a:ext cx="3021900" cy="12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no feature engineering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trained with all features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AUC = 0.67</a:t>
            </a:r>
            <a:endParaRPr/>
          </a:p>
        </p:txBody>
      </p:sp>
      <p:pic>
        <p:nvPicPr>
          <p:cNvPr id="320" name="Google Shape;3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500" y="833550"/>
            <a:ext cx="5727325" cy="41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0"/>
          <p:cNvSpPr/>
          <p:nvPr/>
        </p:nvSpPr>
        <p:spPr>
          <a:xfrm rot="1694393">
            <a:off x="7095780" y="4255673"/>
            <a:ext cx="1731067" cy="1774064"/>
          </a:xfrm>
          <a:custGeom>
            <a:avLst/>
            <a:gdLst/>
            <a:ahLst/>
            <a:cxnLst/>
            <a:rect l="l" t="t" r="r" b="b"/>
            <a:pathLst>
              <a:path w="1810119" h="1855080" extrusionOk="0">
                <a:moveTo>
                  <a:pt x="110247" y="263564"/>
                </a:moveTo>
                <a:cubicBezTo>
                  <a:pt x="-291391" y="796964"/>
                  <a:pt x="507122" y="1817727"/>
                  <a:pt x="862722" y="1854239"/>
                </a:cubicBezTo>
                <a:cubicBezTo>
                  <a:pt x="1218322" y="1890751"/>
                  <a:pt x="1950160" y="728702"/>
                  <a:pt x="1786647" y="425489"/>
                </a:cubicBezTo>
                <a:cubicBezTo>
                  <a:pt x="1623134" y="122276"/>
                  <a:pt x="511885" y="-269836"/>
                  <a:pt x="110247" y="263564"/>
                </a:cubicBezTo>
                <a:close/>
              </a:path>
            </a:pathLst>
          </a:custGeom>
          <a:gradFill>
            <a:gsLst>
              <a:gs pos="0">
                <a:srgbClr val="1E4E79">
                  <a:alpha val="40000"/>
                </a:srgbClr>
              </a:gs>
              <a:gs pos="100000">
                <a:srgbClr val="1E4E79"/>
              </a:gs>
            </a:gsLst>
            <a:lin ang="0" scaled="0"/>
          </a:gra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41"/>
          <p:cNvGrpSpPr/>
          <p:nvPr/>
        </p:nvGrpSpPr>
        <p:grpSpPr>
          <a:xfrm>
            <a:off x="311425" y="-149703"/>
            <a:ext cx="2109908" cy="907994"/>
            <a:chOff x="415234" y="-199604"/>
            <a:chExt cx="2813210" cy="1210658"/>
          </a:xfrm>
        </p:grpSpPr>
        <p:sp>
          <p:nvSpPr>
            <p:cNvPr id="328" name="Google Shape;328;p41"/>
            <p:cNvSpPr/>
            <p:nvPr/>
          </p:nvSpPr>
          <p:spPr>
            <a:xfrm rot="-54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rgbClr val="1E4E7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1"/>
            <p:cNvSpPr txBox="1"/>
            <p:nvPr/>
          </p:nvSpPr>
          <p:spPr>
            <a:xfrm>
              <a:off x="1281478" y="347119"/>
              <a:ext cx="19469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41"/>
          <p:cNvSpPr txBox="1"/>
          <p:nvPr/>
        </p:nvSpPr>
        <p:spPr>
          <a:xfrm>
            <a:off x="911500" y="210450"/>
            <a:ext cx="6487520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3F3F3F"/>
                </a:solidFill>
              </a:rPr>
              <a:t>     </a:t>
            </a:r>
            <a:r>
              <a:rPr lang="zh-TW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961109" y="1193851"/>
            <a:ext cx="7443752" cy="186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21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1263000" y="950775"/>
            <a:ext cx="7881000" cy="43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zh-TW" sz="2700"/>
              <a:t>Tree Ensemble </a:t>
            </a:r>
            <a:endParaRPr sz="27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/>
              <a:t>基於多個決策樹的集成學習</a:t>
            </a:r>
            <a:endParaRPr sz="2700"/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zh-TW" sz="2700"/>
              <a:t>additive training</a:t>
            </a:r>
            <a:endParaRPr sz="27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/>
              <a:t>每次訓練的模型基於前次訓練的模型疊加優化</a:t>
            </a:r>
            <a:endParaRPr sz="2700"/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zh-TW" sz="2700"/>
              <a:t>regularization</a:t>
            </a:r>
            <a:endParaRPr sz="27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/>
              <a:t>帶有懲罰項機制避免過度擬合</a:t>
            </a:r>
            <a:endParaRPr sz="2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/>
          <p:nvPr/>
        </p:nvSpPr>
        <p:spPr>
          <a:xfrm rot="-3604109">
            <a:off x="-901823" y="-929760"/>
            <a:ext cx="2075044" cy="2119823"/>
          </a:xfrm>
          <a:custGeom>
            <a:avLst/>
            <a:gdLst/>
            <a:ahLst/>
            <a:cxnLst/>
            <a:rect l="l" t="t" r="r" b="b"/>
            <a:pathLst>
              <a:path w="1816444" h="1864752" extrusionOk="0">
                <a:moveTo>
                  <a:pt x="110247" y="273208"/>
                </a:moveTo>
                <a:cubicBezTo>
                  <a:pt x="-291391" y="806608"/>
                  <a:pt x="507122" y="1827371"/>
                  <a:pt x="862722" y="1863883"/>
                </a:cubicBezTo>
                <a:cubicBezTo>
                  <a:pt x="1218322" y="1900395"/>
                  <a:pt x="1975560" y="776446"/>
                  <a:pt x="1786647" y="435133"/>
                </a:cubicBezTo>
                <a:cubicBezTo>
                  <a:pt x="1597734" y="93820"/>
                  <a:pt x="511885" y="-260192"/>
                  <a:pt x="110247" y="273208"/>
                </a:cubicBez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2"/>
          <p:cNvSpPr/>
          <p:nvPr/>
        </p:nvSpPr>
        <p:spPr>
          <a:xfrm rot="-8100000">
            <a:off x="7409374" y="-450147"/>
            <a:ext cx="1562868" cy="1134927"/>
          </a:xfrm>
          <a:custGeom>
            <a:avLst/>
            <a:gdLst/>
            <a:ahLst/>
            <a:cxnLst/>
            <a:rect l="l" t="t" r="r" b="b"/>
            <a:pathLst>
              <a:path w="3746151" h="3028357" extrusionOk="0">
                <a:moveTo>
                  <a:pt x="0" y="2967887"/>
                </a:moveTo>
                <a:cubicBezTo>
                  <a:pt x="220611" y="2085442"/>
                  <a:pt x="508349" y="1157031"/>
                  <a:pt x="1046460" y="350786"/>
                </a:cubicBezTo>
                <a:cubicBezTo>
                  <a:pt x="1492718" y="-90437"/>
                  <a:pt x="2221463" y="-130261"/>
                  <a:pt x="2671411" y="316001"/>
                </a:cubicBezTo>
                <a:cubicBezTo>
                  <a:pt x="3121360" y="762263"/>
                  <a:pt x="3493909" y="2180734"/>
                  <a:pt x="3746151" y="3028357"/>
                </a:cubicBezTo>
                <a:lnTo>
                  <a:pt x="0" y="2967887"/>
                </a:lnTo>
                <a:close/>
              </a:path>
            </a:pathLst>
          </a:custGeom>
          <a:gradFill>
            <a:gsLst>
              <a:gs pos="0">
                <a:srgbClr val="1E4E79"/>
              </a:gs>
              <a:gs pos="100000">
                <a:srgbClr val="1E4E79">
                  <a:alpha val="0"/>
                </a:srgbClr>
              </a:gs>
            </a:gsLst>
            <a:lin ang="5400012" scaled="0"/>
          </a:gra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2"/>
          <p:cNvSpPr/>
          <p:nvPr/>
        </p:nvSpPr>
        <p:spPr>
          <a:xfrm rot="1694393">
            <a:off x="7095780" y="4255673"/>
            <a:ext cx="1731067" cy="1774064"/>
          </a:xfrm>
          <a:custGeom>
            <a:avLst/>
            <a:gdLst/>
            <a:ahLst/>
            <a:cxnLst/>
            <a:rect l="l" t="t" r="r" b="b"/>
            <a:pathLst>
              <a:path w="1810119" h="1855080" extrusionOk="0">
                <a:moveTo>
                  <a:pt x="110247" y="263564"/>
                </a:moveTo>
                <a:cubicBezTo>
                  <a:pt x="-291391" y="796964"/>
                  <a:pt x="507122" y="1817727"/>
                  <a:pt x="862722" y="1854239"/>
                </a:cubicBezTo>
                <a:cubicBezTo>
                  <a:pt x="1218322" y="1890751"/>
                  <a:pt x="1950160" y="728702"/>
                  <a:pt x="1786647" y="425489"/>
                </a:cubicBezTo>
                <a:cubicBezTo>
                  <a:pt x="1623134" y="122276"/>
                  <a:pt x="511885" y="-269836"/>
                  <a:pt x="110247" y="263564"/>
                </a:cubicBezTo>
                <a:close/>
              </a:path>
            </a:pathLst>
          </a:custGeom>
          <a:gradFill>
            <a:gsLst>
              <a:gs pos="0">
                <a:srgbClr val="1E4E79">
                  <a:alpha val="40000"/>
                </a:srgbClr>
              </a:gs>
              <a:gs pos="100000">
                <a:srgbClr val="1E4E79"/>
              </a:gs>
            </a:gsLst>
            <a:lin ang="0" scaled="0"/>
          </a:gra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0825" y="480075"/>
            <a:ext cx="6244501" cy="44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2"/>
          <p:cNvSpPr txBox="1"/>
          <p:nvPr/>
        </p:nvSpPr>
        <p:spPr>
          <a:xfrm>
            <a:off x="54375" y="1732325"/>
            <a:ext cx="3021900" cy="14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/>
              <a:t>          </a:t>
            </a:r>
            <a:endParaRPr sz="1700"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AUC = 0.73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no feature engineering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trained with all features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43"/>
          <p:cNvGrpSpPr/>
          <p:nvPr/>
        </p:nvGrpSpPr>
        <p:grpSpPr>
          <a:xfrm>
            <a:off x="311425" y="-149703"/>
            <a:ext cx="2109908" cy="907994"/>
            <a:chOff x="415234" y="-199604"/>
            <a:chExt cx="2813210" cy="1210658"/>
          </a:xfrm>
        </p:grpSpPr>
        <p:sp>
          <p:nvSpPr>
            <p:cNvPr id="350" name="Google Shape;350;p43"/>
            <p:cNvSpPr/>
            <p:nvPr/>
          </p:nvSpPr>
          <p:spPr>
            <a:xfrm rot="-54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rgbClr val="1E4E7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3"/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3"/>
            <p:cNvSpPr txBox="1"/>
            <p:nvPr/>
          </p:nvSpPr>
          <p:spPr>
            <a:xfrm>
              <a:off x="1281478" y="347119"/>
              <a:ext cx="19469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43"/>
          <p:cNvSpPr txBox="1"/>
          <p:nvPr/>
        </p:nvSpPr>
        <p:spPr>
          <a:xfrm>
            <a:off x="911500" y="210450"/>
            <a:ext cx="4567279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xgboost  threshold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3"/>
          <p:cNvSpPr/>
          <p:nvPr/>
        </p:nvSpPr>
        <p:spPr>
          <a:xfrm>
            <a:off x="961109" y="1193851"/>
            <a:ext cx="7443752" cy="186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21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770" y="883587"/>
            <a:ext cx="8200830" cy="405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/>
          <p:nvPr/>
        </p:nvSpPr>
        <p:spPr>
          <a:xfrm rot="-3600000">
            <a:off x="-901405" y="-928100"/>
            <a:ext cx="2074860" cy="2119310"/>
          </a:xfrm>
          <a:custGeom>
            <a:avLst/>
            <a:gdLst/>
            <a:ahLst/>
            <a:cxnLst/>
            <a:rect l="l" t="t" r="r" b="b"/>
            <a:pathLst>
              <a:path w="1816444" h="1864752" extrusionOk="0">
                <a:moveTo>
                  <a:pt x="110247" y="273208"/>
                </a:moveTo>
                <a:cubicBezTo>
                  <a:pt x="-291391" y="806608"/>
                  <a:pt x="507122" y="1827371"/>
                  <a:pt x="862722" y="1863883"/>
                </a:cubicBezTo>
                <a:cubicBezTo>
                  <a:pt x="1218322" y="1900395"/>
                  <a:pt x="1975560" y="776446"/>
                  <a:pt x="1786647" y="435133"/>
                </a:cubicBezTo>
                <a:cubicBezTo>
                  <a:pt x="1597734" y="93820"/>
                  <a:pt x="511885" y="-260192"/>
                  <a:pt x="110247" y="273208"/>
                </a:cubicBez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4"/>
          <p:cNvSpPr/>
          <p:nvPr/>
        </p:nvSpPr>
        <p:spPr>
          <a:xfrm rot="-8100000">
            <a:off x="7408028" y="-449824"/>
            <a:ext cx="1564081" cy="1134046"/>
          </a:xfrm>
          <a:custGeom>
            <a:avLst/>
            <a:gdLst/>
            <a:ahLst/>
            <a:cxnLst/>
            <a:rect l="l" t="t" r="r" b="b"/>
            <a:pathLst>
              <a:path w="3746151" h="3028357" extrusionOk="0">
                <a:moveTo>
                  <a:pt x="0" y="2967887"/>
                </a:moveTo>
                <a:cubicBezTo>
                  <a:pt x="220611" y="2085442"/>
                  <a:pt x="508349" y="1157031"/>
                  <a:pt x="1046460" y="350786"/>
                </a:cubicBezTo>
                <a:cubicBezTo>
                  <a:pt x="1492718" y="-90437"/>
                  <a:pt x="2221463" y="-130261"/>
                  <a:pt x="2671411" y="316001"/>
                </a:cubicBezTo>
                <a:cubicBezTo>
                  <a:pt x="3121360" y="762263"/>
                  <a:pt x="3493909" y="2180734"/>
                  <a:pt x="3746151" y="3028357"/>
                </a:cubicBezTo>
                <a:lnTo>
                  <a:pt x="0" y="2967887"/>
                </a:lnTo>
                <a:close/>
              </a:path>
            </a:pathLst>
          </a:custGeom>
          <a:gradFill>
            <a:gsLst>
              <a:gs pos="0">
                <a:srgbClr val="1E4E79"/>
              </a:gs>
              <a:gs pos="100000">
                <a:srgbClr val="1E4E79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4"/>
          <p:cNvSpPr/>
          <p:nvPr/>
        </p:nvSpPr>
        <p:spPr>
          <a:xfrm rot="1695913">
            <a:off x="7094970" y="4255989"/>
            <a:ext cx="1732002" cy="1775023"/>
          </a:xfrm>
          <a:custGeom>
            <a:avLst/>
            <a:gdLst/>
            <a:ahLst/>
            <a:cxnLst/>
            <a:rect l="l" t="t" r="r" b="b"/>
            <a:pathLst>
              <a:path w="1810119" h="1855080" extrusionOk="0">
                <a:moveTo>
                  <a:pt x="110247" y="263564"/>
                </a:moveTo>
                <a:cubicBezTo>
                  <a:pt x="-291391" y="796964"/>
                  <a:pt x="507122" y="1817727"/>
                  <a:pt x="862722" y="1854239"/>
                </a:cubicBezTo>
                <a:cubicBezTo>
                  <a:pt x="1218322" y="1890751"/>
                  <a:pt x="1950160" y="728702"/>
                  <a:pt x="1786647" y="425489"/>
                </a:cubicBezTo>
                <a:cubicBezTo>
                  <a:pt x="1623134" y="122276"/>
                  <a:pt x="511885" y="-269836"/>
                  <a:pt x="110247" y="263564"/>
                </a:cubicBezTo>
                <a:close/>
              </a:path>
            </a:pathLst>
          </a:custGeom>
          <a:gradFill>
            <a:gsLst>
              <a:gs pos="0">
                <a:srgbClr val="1E4E79">
                  <a:alpha val="40000"/>
                </a:srgbClr>
              </a:gs>
              <a:gs pos="100000">
                <a:srgbClr val="1E4E79"/>
              </a:gs>
            </a:gsLst>
            <a:lin ang="0" scaled="0"/>
          </a:gra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4"/>
          <p:cNvSpPr txBox="1"/>
          <p:nvPr/>
        </p:nvSpPr>
        <p:spPr>
          <a:xfrm>
            <a:off x="1734850" y="2028325"/>
            <a:ext cx="55797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3600">
                <a:solidFill>
                  <a:srgbClr val="3F3F3F"/>
                </a:solidFill>
              </a:rPr>
              <a:t>討論-模型比較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/>
          <p:nvPr/>
        </p:nvSpPr>
        <p:spPr>
          <a:xfrm rot="-5400000">
            <a:off x="457375" y="-263120"/>
            <a:ext cx="908100" cy="1200000"/>
          </a:xfrm>
          <a:prstGeom prst="pie">
            <a:avLst>
              <a:gd name="adj1" fmla="val 10780140"/>
              <a:gd name="adj2" fmla="val 16200000"/>
            </a:avLst>
          </a:prstGeom>
          <a:solidFill>
            <a:srgbClr val="1E4E79"/>
          </a:soli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409770" y="270122"/>
            <a:ext cx="112500" cy="13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911500" y="270125"/>
            <a:ext cx="12645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3F3F3F"/>
                </a:solidFill>
              </a:rPr>
              <a:t>目標</a:t>
            </a:r>
            <a:endParaRPr sz="3600">
              <a:solidFill>
                <a:srgbClr val="3F3F3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3F3F3F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409775" y="728825"/>
            <a:ext cx="8409000" cy="4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Hospital Readmissions prediction</a:t>
            </a:r>
            <a:endParaRPr sz="3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zh-TW" sz="2300"/>
              <a:t>目標：預測病人是否再次住院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zh-TW" sz="2300"/>
              <a:t>背景：</a:t>
            </a:r>
            <a:r>
              <a:rPr lang="zh-TW" sz="2100">
                <a:solidFill>
                  <a:schemeClr val="dk1"/>
                </a:solidFill>
              </a:rPr>
              <a:t>A hospital readmission is an episode when a patient who had been discharged from a hospital is </a:t>
            </a:r>
            <a:r>
              <a:rPr lang="zh-TW" sz="2100">
                <a:solidFill>
                  <a:srgbClr val="FF0000"/>
                </a:solidFill>
              </a:rPr>
              <a:t>admitted again within a specified time interval</a:t>
            </a:r>
            <a:r>
              <a:rPr lang="zh-TW" sz="2100">
                <a:solidFill>
                  <a:schemeClr val="dk1"/>
                </a:solidFill>
              </a:rPr>
              <a:t>. Readmission rates have increasingly been used as </a:t>
            </a:r>
            <a:r>
              <a:rPr lang="zh-TW" sz="2100">
                <a:solidFill>
                  <a:srgbClr val="FF0000"/>
                </a:solidFill>
              </a:rPr>
              <a:t>an outcome measure in health services research</a:t>
            </a:r>
            <a:r>
              <a:rPr lang="zh-TW" sz="2100">
                <a:solidFill>
                  <a:schemeClr val="dk1"/>
                </a:solidFill>
              </a:rPr>
              <a:t> and </a:t>
            </a:r>
            <a:r>
              <a:rPr lang="zh-TW" sz="2100"/>
              <a:t>as </a:t>
            </a:r>
            <a:r>
              <a:rPr lang="zh-TW" sz="2100">
                <a:solidFill>
                  <a:srgbClr val="FF0000"/>
                </a:solidFill>
              </a:rPr>
              <a:t>a quality benchmark for health systems</a:t>
            </a:r>
            <a:r>
              <a:rPr lang="zh-TW" sz="2100">
                <a:solidFill>
                  <a:schemeClr val="dk1"/>
                </a:solidFill>
              </a:rPr>
              <a:t>. Generally, higher readmission rate </a:t>
            </a:r>
            <a:r>
              <a:rPr lang="zh-TW" sz="2100">
                <a:solidFill>
                  <a:srgbClr val="FF0000"/>
                </a:solidFill>
              </a:rPr>
              <a:t>indicates ineffectiveness of treatment during past hospitalizations</a:t>
            </a:r>
            <a:r>
              <a:rPr lang="zh-TW" sz="2100">
                <a:solidFill>
                  <a:schemeClr val="dk1"/>
                </a:solidFill>
              </a:rPr>
              <a:t>.</a:t>
            </a:r>
            <a:endParaRPr sz="23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"/>
          <p:cNvSpPr/>
          <p:nvPr/>
        </p:nvSpPr>
        <p:spPr>
          <a:xfrm rot="-3604109">
            <a:off x="-901823" y="-929760"/>
            <a:ext cx="2075044" cy="2119823"/>
          </a:xfrm>
          <a:custGeom>
            <a:avLst/>
            <a:gdLst/>
            <a:ahLst/>
            <a:cxnLst/>
            <a:rect l="l" t="t" r="r" b="b"/>
            <a:pathLst>
              <a:path w="1816444" h="1864752" extrusionOk="0">
                <a:moveTo>
                  <a:pt x="110247" y="273208"/>
                </a:moveTo>
                <a:cubicBezTo>
                  <a:pt x="-291391" y="806608"/>
                  <a:pt x="507122" y="1827371"/>
                  <a:pt x="862722" y="1863883"/>
                </a:cubicBezTo>
                <a:cubicBezTo>
                  <a:pt x="1218322" y="1900395"/>
                  <a:pt x="1975560" y="776446"/>
                  <a:pt x="1786647" y="435133"/>
                </a:cubicBezTo>
                <a:cubicBezTo>
                  <a:pt x="1597734" y="93820"/>
                  <a:pt x="511885" y="-260192"/>
                  <a:pt x="110247" y="273208"/>
                </a:cubicBez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5"/>
          <p:cNvSpPr/>
          <p:nvPr/>
        </p:nvSpPr>
        <p:spPr>
          <a:xfrm rot="-8100000">
            <a:off x="7409374" y="-450147"/>
            <a:ext cx="1562868" cy="1134927"/>
          </a:xfrm>
          <a:custGeom>
            <a:avLst/>
            <a:gdLst/>
            <a:ahLst/>
            <a:cxnLst/>
            <a:rect l="l" t="t" r="r" b="b"/>
            <a:pathLst>
              <a:path w="3746151" h="3028357" extrusionOk="0">
                <a:moveTo>
                  <a:pt x="0" y="2967887"/>
                </a:moveTo>
                <a:cubicBezTo>
                  <a:pt x="220611" y="2085442"/>
                  <a:pt x="508349" y="1157031"/>
                  <a:pt x="1046460" y="350786"/>
                </a:cubicBezTo>
                <a:cubicBezTo>
                  <a:pt x="1492718" y="-90437"/>
                  <a:pt x="2221463" y="-130261"/>
                  <a:pt x="2671411" y="316001"/>
                </a:cubicBezTo>
                <a:cubicBezTo>
                  <a:pt x="3121360" y="762263"/>
                  <a:pt x="3493909" y="2180734"/>
                  <a:pt x="3746151" y="3028357"/>
                </a:cubicBezTo>
                <a:lnTo>
                  <a:pt x="0" y="2967887"/>
                </a:lnTo>
                <a:close/>
              </a:path>
            </a:pathLst>
          </a:custGeom>
          <a:gradFill>
            <a:gsLst>
              <a:gs pos="0">
                <a:srgbClr val="1E4E79"/>
              </a:gs>
              <a:gs pos="100000">
                <a:srgbClr val="1E4E79">
                  <a:alpha val="0"/>
                </a:srgbClr>
              </a:gs>
            </a:gsLst>
            <a:lin ang="5400012" scaled="0"/>
          </a:gra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5"/>
          <p:cNvSpPr txBox="1"/>
          <p:nvPr/>
        </p:nvSpPr>
        <p:spPr>
          <a:xfrm>
            <a:off x="1734850" y="2028325"/>
            <a:ext cx="55797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75" y="1014750"/>
            <a:ext cx="8638276" cy="2719912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5"/>
          <p:cNvSpPr txBox="1"/>
          <p:nvPr/>
        </p:nvSpPr>
        <p:spPr>
          <a:xfrm>
            <a:off x="1459150" y="178375"/>
            <a:ext cx="61311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3600">
                <a:solidFill>
                  <a:srgbClr val="3F3F3F"/>
                </a:solidFill>
              </a:rPr>
              <a:t>四種模型的5 folds平均AUC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5"/>
          <p:cNvSpPr/>
          <p:nvPr/>
        </p:nvSpPr>
        <p:spPr>
          <a:xfrm rot="1694393">
            <a:off x="7748055" y="4341223"/>
            <a:ext cx="1731067" cy="1774064"/>
          </a:xfrm>
          <a:custGeom>
            <a:avLst/>
            <a:gdLst/>
            <a:ahLst/>
            <a:cxnLst/>
            <a:rect l="l" t="t" r="r" b="b"/>
            <a:pathLst>
              <a:path w="1810119" h="1855080" extrusionOk="0">
                <a:moveTo>
                  <a:pt x="110247" y="263564"/>
                </a:moveTo>
                <a:cubicBezTo>
                  <a:pt x="-291391" y="796964"/>
                  <a:pt x="507122" y="1817727"/>
                  <a:pt x="862722" y="1854239"/>
                </a:cubicBezTo>
                <a:cubicBezTo>
                  <a:pt x="1218322" y="1890751"/>
                  <a:pt x="1950160" y="728702"/>
                  <a:pt x="1786647" y="425489"/>
                </a:cubicBezTo>
                <a:cubicBezTo>
                  <a:pt x="1623134" y="122276"/>
                  <a:pt x="511885" y="-269836"/>
                  <a:pt x="110247" y="263564"/>
                </a:cubicBezTo>
                <a:close/>
              </a:path>
            </a:pathLst>
          </a:custGeom>
          <a:gradFill>
            <a:gsLst>
              <a:gs pos="0">
                <a:srgbClr val="1E4E79">
                  <a:alpha val="40000"/>
                </a:srgbClr>
              </a:gs>
              <a:gs pos="100000">
                <a:srgbClr val="1E4E79"/>
              </a:gs>
            </a:gsLst>
            <a:lin ang="0" scaled="0"/>
          </a:gra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5"/>
          <p:cNvSpPr/>
          <p:nvPr/>
        </p:nvSpPr>
        <p:spPr>
          <a:xfrm>
            <a:off x="5175825" y="1068225"/>
            <a:ext cx="3582300" cy="2645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5"/>
          <p:cNvSpPr txBox="1"/>
          <p:nvPr/>
        </p:nvSpPr>
        <p:spPr>
          <a:xfrm>
            <a:off x="252875" y="3947925"/>
            <a:ext cx="79986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2500">
                <a:solidFill>
                  <a:srgbClr val="3F3F3F"/>
                </a:solidFill>
              </a:rPr>
              <a:t>相較於random forest，XGboot更好地避免overfitting</a:t>
            </a:r>
            <a:endParaRPr sz="2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/>
          <p:nvPr/>
        </p:nvSpPr>
        <p:spPr>
          <a:xfrm rot="-3604109">
            <a:off x="-901823" y="-929760"/>
            <a:ext cx="2075044" cy="2119823"/>
          </a:xfrm>
          <a:custGeom>
            <a:avLst/>
            <a:gdLst/>
            <a:ahLst/>
            <a:cxnLst/>
            <a:rect l="l" t="t" r="r" b="b"/>
            <a:pathLst>
              <a:path w="1816444" h="1864752" extrusionOk="0">
                <a:moveTo>
                  <a:pt x="110247" y="273208"/>
                </a:moveTo>
                <a:cubicBezTo>
                  <a:pt x="-291391" y="806608"/>
                  <a:pt x="507122" y="1827371"/>
                  <a:pt x="862722" y="1863883"/>
                </a:cubicBezTo>
                <a:cubicBezTo>
                  <a:pt x="1218322" y="1900395"/>
                  <a:pt x="1975560" y="776446"/>
                  <a:pt x="1786647" y="435133"/>
                </a:cubicBezTo>
                <a:cubicBezTo>
                  <a:pt x="1597734" y="93820"/>
                  <a:pt x="511885" y="-260192"/>
                  <a:pt x="110247" y="273208"/>
                </a:cubicBez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6"/>
          <p:cNvSpPr/>
          <p:nvPr/>
        </p:nvSpPr>
        <p:spPr>
          <a:xfrm rot="-8100000">
            <a:off x="7409374" y="-450147"/>
            <a:ext cx="1562868" cy="1134927"/>
          </a:xfrm>
          <a:custGeom>
            <a:avLst/>
            <a:gdLst/>
            <a:ahLst/>
            <a:cxnLst/>
            <a:rect l="l" t="t" r="r" b="b"/>
            <a:pathLst>
              <a:path w="3746151" h="3028357" extrusionOk="0">
                <a:moveTo>
                  <a:pt x="0" y="2967887"/>
                </a:moveTo>
                <a:cubicBezTo>
                  <a:pt x="220611" y="2085442"/>
                  <a:pt x="508349" y="1157031"/>
                  <a:pt x="1046460" y="350786"/>
                </a:cubicBezTo>
                <a:cubicBezTo>
                  <a:pt x="1492718" y="-90437"/>
                  <a:pt x="2221463" y="-130261"/>
                  <a:pt x="2671411" y="316001"/>
                </a:cubicBezTo>
                <a:cubicBezTo>
                  <a:pt x="3121360" y="762263"/>
                  <a:pt x="3493909" y="2180734"/>
                  <a:pt x="3746151" y="3028357"/>
                </a:cubicBezTo>
                <a:lnTo>
                  <a:pt x="0" y="2967887"/>
                </a:lnTo>
                <a:close/>
              </a:path>
            </a:pathLst>
          </a:custGeom>
          <a:gradFill>
            <a:gsLst>
              <a:gs pos="0">
                <a:srgbClr val="1E4E79"/>
              </a:gs>
              <a:gs pos="100000">
                <a:srgbClr val="1E4E79">
                  <a:alpha val="0"/>
                </a:srgbClr>
              </a:gs>
            </a:gsLst>
            <a:lin ang="5400012" scaled="0"/>
          </a:gra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6"/>
          <p:cNvSpPr/>
          <p:nvPr/>
        </p:nvSpPr>
        <p:spPr>
          <a:xfrm rot="1694393">
            <a:off x="7095780" y="4255673"/>
            <a:ext cx="1731067" cy="1774064"/>
          </a:xfrm>
          <a:custGeom>
            <a:avLst/>
            <a:gdLst/>
            <a:ahLst/>
            <a:cxnLst/>
            <a:rect l="l" t="t" r="r" b="b"/>
            <a:pathLst>
              <a:path w="1810119" h="1855080" extrusionOk="0">
                <a:moveTo>
                  <a:pt x="110247" y="263564"/>
                </a:moveTo>
                <a:cubicBezTo>
                  <a:pt x="-291391" y="796964"/>
                  <a:pt x="507122" y="1817727"/>
                  <a:pt x="862722" y="1854239"/>
                </a:cubicBezTo>
                <a:cubicBezTo>
                  <a:pt x="1218322" y="1890751"/>
                  <a:pt x="1950160" y="728702"/>
                  <a:pt x="1786647" y="425489"/>
                </a:cubicBezTo>
                <a:cubicBezTo>
                  <a:pt x="1623134" y="122276"/>
                  <a:pt x="511885" y="-269836"/>
                  <a:pt x="110247" y="263564"/>
                </a:cubicBezTo>
                <a:close/>
              </a:path>
            </a:pathLst>
          </a:custGeom>
          <a:gradFill>
            <a:gsLst>
              <a:gs pos="0">
                <a:srgbClr val="1E4E79">
                  <a:alpha val="40000"/>
                </a:srgbClr>
              </a:gs>
              <a:gs pos="100000">
                <a:srgbClr val="1E4E79"/>
              </a:gs>
            </a:gsLst>
            <a:lin ang="0" scaled="0"/>
          </a:gra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6"/>
          <p:cNvSpPr txBox="1"/>
          <p:nvPr/>
        </p:nvSpPr>
        <p:spPr>
          <a:xfrm>
            <a:off x="1734850" y="2028325"/>
            <a:ext cx="55797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3600">
                <a:solidFill>
                  <a:srgbClr val="3F3F3F"/>
                </a:solidFill>
              </a:rPr>
              <a:t>討論-影響再次住院的因素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"/>
          <p:cNvSpPr/>
          <p:nvPr/>
        </p:nvSpPr>
        <p:spPr>
          <a:xfrm>
            <a:off x="961109" y="1193851"/>
            <a:ext cx="7443752" cy="186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21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50" y="139675"/>
            <a:ext cx="8779225" cy="4882124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7"/>
          <p:cNvSpPr/>
          <p:nvPr/>
        </p:nvSpPr>
        <p:spPr>
          <a:xfrm>
            <a:off x="3400725" y="385625"/>
            <a:ext cx="395700" cy="127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7"/>
          <p:cNvSpPr/>
          <p:nvPr/>
        </p:nvSpPr>
        <p:spPr>
          <a:xfrm>
            <a:off x="2804600" y="385625"/>
            <a:ext cx="395700" cy="127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"/>
          <p:cNvSpPr/>
          <p:nvPr/>
        </p:nvSpPr>
        <p:spPr>
          <a:xfrm rot="-3600000">
            <a:off x="-901405" y="-928100"/>
            <a:ext cx="2074860" cy="2119310"/>
          </a:xfrm>
          <a:custGeom>
            <a:avLst/>
            <a:gdLst/>
            <a:ahLst/>
            <a:cxnLst/>
            <a:rect l="l" t="t" r="r" b="b"/>
            <a:pathLst>
              <a:path w="1816444" h="1864752" extrusionOk="0">
                <a:moveTo>
                  <a:pt x="110247" y="273208"/>
                </a:moveTo>
                <a:cubicBezTo>
                  <a:pt x="-291391" y="806608"/>
                  <a:pt x="507122" y="1827371"/>
                  <a:pt x="862722" y="1863883"/>
                </a:cubicBezTo>
                <a:cubicBezTo>
                  <a:pt x="1218322" y="1900395"/>
                  <a:pt x="1975560" y="776446"/>
                  <a:pt x="1786647" y="435133"/>
                </a:cubicBezTo>
                <a:cubicBezTo>
                  <a:pt x="1597734" y="93820"/>
                  <a:pt x="511885" y="-260192"/>
                  <a:pt x="110247" y="273208"/>
                </a:cubicBez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8"/>
          <p:cNvSpPr/>
          <p:nvPr/>
        </p:nvSpPr>
        <p:spPr>
          <a:xfrm rot="-8100000">
            <a:off x="7408028" y="-449824"/>
            <a:ext cx="1564081" cy="1134046"/>
          </a:xfrm>
          <a:custGeom>
            <a:avLst/>
            <a:gdLst/>
            <a:ahLst/>
            <a:cxnLst/>
            <a:rect l="l" t="t" r="r" b="b"/>
            <a:pathLst>
              <a:path w="3746151" h="3028357" extrusionOk="0">
                <a:moveTo>
                  <a:pt x="0" y="2967887"/>
                </a:moveTo>
                <a:cubicBezTo>
                  <a:pt x="220611" y="2085442"/>
                  <a:pt x="508349" y="1157031"/>
                  <a:pt x="1046460" y="350786"/>
                </a:cubicBezTo>
                <a:cubicBezTo>
                  <a:pt x="1492718" y="-90437"/>
                  <a:pt x="2221463" y="-130261"/>
                  <a:pt x="2671411" y="316001"/>
                </a:cubicBezTo>
                <a:cubicBezTo>
                  <a:pt x="3121360" y="762263"/>
                  <a:pt x="3493909" y="2180734"/>
                  <a:pt x="3746151" y="3028357"/>
                </a:cubicBezTo>
                <a:lnTo>
                  <a:pt x="0" y="2967887"/>
                </a:lnTo>
                <a:close/>
              </a:path>
            </a:pathLst>
          </a:custGeom>
          <a:gradFill>
            <a:gsLst>
              <a:gs pos="0">
                <a:srgbClr val="1E4E79"/>
              </a:gs>
              <a:gs pos="100000">
                <a:srgbClr val="1E4E79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8"/>
          <p:cNvSpPr txBox="1"/>
          <p:nvPr/>
        </p:nvSpPr>
        <p:spPr>
          <a:xfrm>
            <a:off x="1938050" y="42775"/>
            <a:ext cx="64875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3F3F3F"/>
                </a:solidFill>
              </a:rPr>
              <a:t>     </a:t>
            </a:r>
            <a:r>
              <a:rPr lang="zh-TW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zh-TW" sz="3600">
                <a:solidFill>
                  <a:srgbClr val="3F3F3F"/>
                </a:solidFill>
              </a:rPr>
              <a:t> 維度縮減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525" y="713829"/>
            <a:ext cx="5367025" cy="4295297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8"/>
          <p:cNvSpPr/>
          <p:nvPr/>
        </p:nvSpPr>
        <p:spPr>
          <a:xfrm rot="1695913">
            <a:off x="7094970" y="4255989"/>
            <a:ext cx="1732002" cy="1775023"/>
          </a:xfrm>
          <a:custGeom>
            <a:avLst/>
            <a:gdLst/>
            <a:ahLst/>
            <a:cxnLst/>
            <a:rect l="l" t="t" r="r" b="b"/>
            <a:pathLst>
              <a:path w="1810119" h="1855080" extrusionOk="0">
                <a:moveTo>
                  <a:pt x="110247" y="263564"/>
                </a:moveTo>
                <a:cubicBezTo>
                  <a:pt x="-291391" y="796964"/>
                  <a:pt x="507122" y="1817727"/>
                  <a:pt x="862722" y="1854239"/>
                </a:cubicBezTo>
                <a:cubicBezTo>
                  <a:pt x="1218322" y="1890751"/>
                  <a:pt x="1950160" y="728702"/>
                  <a:pt x="1786647" y="425489"/>
                </a:cubicBezTo>
                <a:cubicBezTo>
                  <a:pt x="1623134" y="122276"/>
                  <a:pt x="511885" y="-269836"/>
                  <a:pt x="110247" y="263564"/>
                </a:cubicBezTo>
                <a:close/>
              </a:path>
            </a:pathLst>
          </a:custGeom>
          <a:gradFill>
            <a:gsLst>
              <a:gs pos="0">
                <a:srgbClr val="1E4E79">
                  <a:alpha val="40000"/>
                </a:srgbClr>
              </a:gs>
              <a:gs pos="100000">
                <a:srgbClr val="1E4E79"/>
              </a:gs>
            </a:gsLst>
            <a:lin ang="0" scaled="0"/>
          </a:gra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8"/>
          <p:cNvSpPr txBox="1"/>
          <p:nvPr/>
        </p:nvSpPr>
        <p:spPr>
          <a:xfrm>
            <a:off x="0" y="1135400"/>
            <a:ext cx="3101400" cy="2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僅保留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0000"/>
                </a:solidFill>
              </a:rPr>
              <a:t>HCC.Riskscore</a:t>
            </a:r>
            <a:endParaRPr sz="17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0000"/>
                </a:solidFill>
              </a:rPr>
              <a:t>LOS</a:t>
            </a:r>
            <a:endParaRPr sz="17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AUC = 0.73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未因刪除特徵損失資訊影響模型預測能力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07" name="Google Shape;407;p48"/>
          <p:cNvSpPr/>
          <p:nvPr/>
        </p:nvSpPr>
        <p:spPr>
          <a:xfrm>
            <a:off x="641850" y="2432700"/>
            <a:ext cx="224700" cy="278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49"/>
          <p:cNvGrpSpPr/>
          <p:nvPr/>
        </p:nvGrpSpPr>
        <p:grpSpPr>
          <a:xfrm>
            <a:off x="-1152852" y="-482338"/>
            <a:ext cx="8345364" cy="6108176"/>
            <a:chOff x="6666450" y="-983792"/>
            <a:chExt cx="11127152" cy="8144235"/>
          </a:xfrm>
        </p:grpSpPr>
        <p:sp>
          <p:nvSpPr>
            <p:cNvPr id="414" name="Google Shape;414;p49"/>
            <p:cNvSpPr/>
            <p:nvPr/>
          </p:nvSpPr>
          <p:spPr>
            <a:xfrm>
              <a:off x="14231484" y="4873548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>
                  <a:alpha val="2196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9"/>
            <p:cNvSpPr/>
            <p:nvPr/>
          </p:nvSpPr>
          <p:spPr>
            <a:xfrm>
              <a:off x="10889733" y="5693157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9"/>
            <p:cNvSpPr/>
            <p:nvPr/>
          </p:nvSpPr>
          <p:spPr>
            <a:xfrm>
              <a:off x="11459350" y="3900642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9"/>
            <p:cNvSpPr/>
            <p:nvPr/>
          </p:nvSpPr>
          <p:spPr>
            <a:xfrm>
              <a:off x="10726700" y="2812823"/>
              <a:ext cx="1465300" cy="1409392"/>
            </a:xfrm>
            <a:prstGeom prst="rect">
              <a:avLst/>
            </a:prstGeom>
            <a:noFill/>
            <a:ln w="3175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9"/>
            <p:cNvSpPr/>
            <p:nvPr/>
          </p:nvSpPr>
          <p:spPr>
            <a:xfrm>
              <a:off x="11459350" y="859522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9"/>
            <p:cNvSpPr/>
            <p:nvPr/>
          </p:nvSpPr>
          <p:spPr>
            <a:xfrm>
              <a:off x="9049978" y="-983792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9"/>
            <p:cNvSpPr/>
            <p:nvPr/>
          </p:nvSpPr>
          <p:spPr>
            <a:xfrm>
              <a:off x="10298206" y="-248321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9"/>
            <p:cNvSpPr/>
            <p:nvPr/>
          </p:nvSpPr>
          <p:spPr>
            <a:xfrm>
              <a:off x="9019399" y="2018030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9"/>
            <p:cNvSpPr/>
            <p:nvPr/>
          </p:nvSpPr>
          <p:spPr>
            <a:xfrm>
              <a:off x="9723663" y="3195946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9"/>
            <p:cNvSpPr/>
            <p:nvPr/>
          </p:nvSpPr>
          <p:spPr>
            <a:xfrm>
              <a:off x="9948038" y="1403431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9"/>
            <p:cNvSpPr/>
            <p:nvPr/>
          </p:nvSpPr>
          <p:spPr>
            <a:xfrm>
              <a:off x="8687216" y="4045177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9"/>
            <p:cNvSpPr/>
            <p:nvPr/>
          </p:nvSpPr>
          <p:spPr>
            <a:xfrm>
              <a:off x="9565556" y="5078558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9"/>
            <p:cNvSpPr/>
            <p:nvPr/>
          </p:nvSpPr>
          <p:spPr>
            <a:xfrm>
              <a:off x="7706178" y="5709012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9"/>
            <p:cNvSpPr/>
            <p:nvPr/>
          </p:nvSpPr>
          <p:spPr>
            <a:xfrm>
              <a:off x="6666450" y="2635785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9"/>
            <p:cNvSpPr/>
            <p:nvPr/>
          </p:nvSpPr>
          <p:spPr>
            <a:xfrm>
              <a:off x="7917324" y="2977169"/>
              <a:ext cx="1465300" cy="1409392"/>
            </a:xfrm>
            <a:prstGeom prst="rect">
              <a:avLst/>
            </a:prstGeom>
            <a:noFill/>
            <a:ln w="4445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9"/>
            <p:cNvSpPr/>
            <p:nvPr/>
          </p:nvSpPr>
          <p:spPr>
            <a:xfrm>
              <a:off x="7753838" y="1397085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9"/>
            <p:cNvSpPr/>
            <p:nvPr/>
          </p:nvSpPr>
          <p:spPr>
            <a:xfrm>
              <a:off x="8914982" y="279953"/>
              <a:ext cx="1465300" cy="1409392"/>
            </a:xfrm>
            <a:prstGeom prst="rect">
              <a:avLst/>
            </a:prstGeom>
            <a:noFill/>
            <a:ln w="25400" cap="flat" cmpd="sng">
              <a:solidFill>
                <a:srgbClr val="1E4E79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9"/>
            <p:cNvSpPr/>
            <p:nvPr/>
          </p:nvSpPr>
          <p:spPr>
            <a:xfrm>
              <a:off x="9219138" y="595617"/>
              <a:ext cx="849381" cy="849381"/>
            </a:xfrm>
            <a:prstGeom prst="rect">
              <a:avLst/>
            </a:prstGeom>
            <a:noFill/>
            <a:ln w="2857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9"/>
            <p:cNvSpPr/>
            <p:nvPr/>
          </p:nvSpPr>
          <p:spPr>
            <a:xfrm>
              <a:off x="8984983" y="4386561"/>
              <a:ext cx="849381" cy="849381"/>
            </a:xfrm>
            <a:prstGeom prst="rect">
              <a:avLst/>
            </a:prstGeom>
            <a:noFill/>
            <a:ln w="6667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9"/>
            <p:cNvSpPr/>
            <p:nvPr/>
          </p:nvSpPr>
          <p:spPr>
            <a:xfrm>
              <a:off x="9506628" y="2187986"/>
              <a:ext cx="1665630" cy="1665630"/>
            </a:xfrm>
            <a:prstGeom prst="rect">
              <a:avLst/>
            </a:prstGeom>
            <a:noFill/>
            <a:ln w="2857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9"/>
            <p:cNvSpPr/>
            <p:nvPr/>
          </p:nvSpPr>
          <p:spPr>
            <a:xfrm>
              <a:off x="8625287" y="5837692"/>
              <a:ext cx="1322751" cy="1322751"/>
            </a:xfrm>
            <a:prstGeom prst="rect">
              <a:avLst/>
            </a:prstGeom>
            <a:noFill/>
            <a:ln w="2857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9"/>
            <p:cNvSpPr/>
            <p:nvPr/>
          </p:nvSpPr>
          <p:spPr>
            <a:xfrm>
              <a:off x="10711122" y="5219936"/>
              <a:ext cx="1349667" cy="1349667"/>
            </a:xfrm>
            <a:prstGeom prst="rect">
              <a:avLst/>
            </a:prstGeom>
            <a:noFill/>
            <a:ln w="2857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9"/>
            <p:cNvSpPr/>
            <p:nvPr/>
          </p:nvSpPr>
          <p:spPr>
            <a:xfrm>
              <a:off x="10680688" y="-291864"/>
              <a:ext cx="1330496" cy="1330496"/>
            </a:xfrm>
            <a:prstGeom prst="rect">
              <a:avLst/>
            </a:prstGeom>
            <a:noFill/>
            <a:ln w="603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9"/>
            <p:cNvSpPr/>
            <p:nvPr/>
          </p:nvSpPr>
          <p:spPr>
            <a:xfrm>
              <a:off x="13239672" y="3124949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>
                  <a:alpha val="2196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9"/>
            <p:cNvSpPr/>
            <p:nvPr/>
          </p:nvSpPr>
          <p:spPr>
            <a:xfrm>
              <a:off x="14565052" y="2269926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>
                  <a:alpha val="2196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9"/>
            <p:cNvSpPr/>
            <p:nvPr/>
          </p:nvSpPr>
          <p:spPr>
            <a:xfrm>
              <a:off x="16328302" y="2136745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>
                  <a:alpha val="2196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9"/>
            <p:cNvSpPr/>
            <p:nvPr/>
          </p:nvSpPr>
          <p:spPr>
            <a:xfrm>
              <a:off x="15811153" y="3427422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>
                  <a:alpha val="2196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9"/>
            <p:cNvSpPr/>
            <p:nvPr/>
          </p:nvSpPr>
          <p:spPr>
            <a:xfrm>
              <a:off x="15282494" y="1206106"/>
              <a:ext cx="1465300" cy="1409392"/>
            </a:xfrm>
            <a:prstGeom prst="rect">
              <a:avLst/>
            </a:prstGeom>
            <a:noFill/>
            <a:ln w="12700" cap="flat" cmpd="sng">
              <a:solidFill>
                <a:srgbClr val="1E4E79">
                  <a:alpha val="2196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p49"/>
          <p:cNvGrpSpPr/>
          <p:nvPr/>
        </p:nvGrpSpPr>
        <p:grpSpPr>
          <a:xfrm>
            <a:off x="3800612" y="1433023"/>
            <a:ext cx="4809841" cy="2746906"/>
            <a:chOff x="5948821" y="1007718"/>
            <a:chExt cx="6413122" cy="3662541"/>
          </a:xfrm>
        </p:grpSpPr>
        <p:sp>
          <p:nvSpPr>
            <p:cNvPr id="443" name="Google Shape;443;p49"/>
            <p:cNvSpPr txBox="1"/>
            <p:nvPr/>
          </p:nvSpPr>
          <p:spPr>
            <a:xfrm>
              <a:off x="5948821" y="1007718"/>
              <a:ext cx="6413122" cy="3662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5400" b="1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The End</a:t>
              </a:r>
              <a:endParaRPr sz="11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6000" b="1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 sz="6000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6000" b="1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Thank You</a:t>
              </a:r>
              <a:endParaRPr sz="6000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9"/>
            <p:cNvSpPr/>
            <p:nvPr/>
          </p:nvSpPr>
          <p:spPr>
            <a:xfrm>
              <a:off x="9416412" y="4307964"/>
              <a:ext cx="74613" cy="114300"/>
            </a:xfrm>
            <a:prstGeom prst="chevron">
              <a:avLst>
                <a:gd name="adj" fmla="val 6914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/>
          <p:nvPr/>
        </p:nvSpPr>
        <p:spPr>
          <a:xfrm rot="-5400000">
            <a:off x="457375" y="-263120"/>
            <a:ext cx="908100" cy="1200000"/>
          </a:xfrm>
          <a:prstGeom prst="pie">
            <a:avLst>
              <a:gd name="adj1" fmla="val 10780140"/>
              <a:gd name="adj2" fmla="val 16200000"/>
            </a:avLst>
          </a:prstGeom>
          <a:solidFill>
            <a:srgbClr val="1E4E79"/>
          </a:soli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409770" y="270122"/>
            <a:ext cx="112500" cy="13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911500" y="270122"/>
            <a:ext cx="29583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資料集介紹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409775" y="1093275"/>
            <a:ext cx="8409000" cy="3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Data Source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SOCIETY OF ACTUARIES:Predictive Analytics Exam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Input format</a:t>
            </a:r>
            <a:endParaRPr sz="25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66782</a:t>
            </a:r>
            <a:r>
              <a:rPr lang="zh-TW" sz="2000"/>
              <a:t> observations and </a:t>
            </a:r>
            <a:r>
              <a:rPr lang="zh-TW" sz="2800"/>
              <a:t>8</a:t>
            </a:r>
            <a:r>
              <a:rPr lang="zh-TW" sz="2000"/>
              <a:t> features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 rot="-5400000">
            <a:off x="457504" y="-263142"/>
            <a:ext cx="907994" cy="1200150"/>
          </a:xfrm>
          <a:prstGeom prst="pie">
            <a:avLst>
              <a:gd name="adj1" fmla="val 10780140"/>
              <a:gd name="adj2" fmla="val 16200000"/>
            </a:avLst>
          </a:prstGeom>
          <a:solidFill>
            <a:srgbClr val="1E4E79"/>
          </a:soli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409770" y="270122"/>
            <a:ext cx="112394" cy="1336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911500" y="270122"/>
            <a:ext cx="2958249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資料集介紹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2" name="Google Shape;192;p28"/>
          <p:cNvGraphicFramePr/>
          <p:nvPr/>
        </p:nvGraphicFramePr>
        <p:xfrm>
          <a:off x="213238" y="99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{E5D8E608-40DD-4D20-8FA9-6FBFE98DC9A2}</a:tableStyleId>
              </a:tblPr>
              <a:tblGrid>
                <a:gridCol w="191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Variables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Description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Readmission.Status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分類目標，指調查的時間週期內，病人再入院的情況，1 是再入院，0 則否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Gender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性別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，F 為女性</a:t>
                      </a:r>
                      <a:r>
                        <a:rPr lang="zh-TW"/>
                        <a:t>，M 為男性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Race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種族: Black(非裔), Hispanic(西裔或拉美), Others, White(白人)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住院期間出入急診室次數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DRG.CIass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診療分類：MED (門診)、SURG(手術)，UNGROUP(其他類)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/>
          <p:nvPr/>
        </p:nvSpPr>
        <p:spPr>
          <a:xfrm rot="-5400000">
            <a:off x="457375" y="-263120"/>
            <a:ext cx="908100" cy="1200000"/>
          </a:xfrm>
          <a:prstGeom prst="pie">
            <a:avLst>
              <a:gd name="adj1" fmla="val 10780140"/>
              <a:gd name="adj2" fmla="val 16200000"/>
            </a:avLst>
          </a:prstGeom>
          <a:solidFill>
            <a:srgbClr val="1E4E79"/>
          </a:soli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409770" y="270122"/>
            <a:ext cx="112500" cy="13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911500" y="270122"/>
            <a:ext cx="29583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資料集介紹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29"/>
          <p:cNvGraphicFramePr/>
          <p:nvPr/>
        </p:nvGraphicFramePr>
        <p:xfrm>
          <a:off x="198563" y="10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{E5D8E608-40DD-4D20-8FA9-6FBFE98DC9A2}</a:tableStyleId>
              </a:tblPr>
              <a:tblGrid>
                <a:gridCol w="195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Variables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Description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LOS               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住院天數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Age  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病患年齡，需注意的是病患會有醫療保險的議題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HCC.Riskscore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Hierarchical Condition Category risk score. 聯邦分層分類風險指標，根據病患的能力與預期，評估病患付費的風險情況，指數越高則風險越大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DRG.Complication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併發症，病患前次治療(或手術) 過程中，是否有併發症產生，NoC 代表沒有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/>
          <p:nvPr/>
        </p:nvSpPr>
        <p:spPr>
          <a:xfrm rot="-5400000">
            <a:off x="457375" y="-263120"/>
            <a:ext cx="908100" cy="1200000"/>
          </a:xfrm>
          <a:prstGeom prst="pie">
            <a:avLst>
              <a:gd name="adj1" fmla="val 10780140"/>
              <a:gd name="adj2" fmla="val 16200000"/>
            </a:avLst>
          </a:prstGeom>
          <a:solidFill>
            <a:srgbClr val="1E4E79"/>
          </a:soli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409770" y="270122"/>
            <a:ext cx="112500" cy="13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1120975" y="270125"/>
            <a:ext cx="27732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3F3F3F"/>
                </a:solidFill>
              </a:rPr>
              <a:t>資料集介紹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l="4165" t="10832" r="21185" b="13787"/>
          <a:stretch/>
        </p:blipFill>
        <p:spPr>
          <a:xfrm>
            <a:off x="1875875" y="997350"/>
            <a:ext cx="4090200" cy="39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 rotWithShape="1">
          <a:blip r:embed="rId3">
            <a:alphaModFix/>
          </a:blip>
          <a:srcRect l="80000" t="42422" b="46037"/>
          <a:stretch/>
        </p:blipFill>
        <p:spPr>
          <a:xfrm>
            <a:off x="6757350" y="2145163"/>
            <a:ext cx="1478501" cy="85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/>
          <p:nvPr/>
        </p:nvSpPr>
        <p:spPr>
          <a:xfrm rot="-5400000">
            <a:off x="457375" y="-263120"/>
            <a:ext cx="908100" cy="1200000"/>
          </a:xfrm>
          <a:prstGeom prst="pie">
            <a:avLst>
              <a:gd name="adj1" fmla="val 10780140"/>
              <a:gd name="adj2" fmla="val 16200000"/>
            </a:avLst>
          </a:prstGeom>
          <a:solidFill>
            <a:srgbClr val="1E4E79"/>
          </a:soli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409770" y="270122"/>
            <a:ext cx="112500" cy="13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1162625" y="270125"/>
            <a:ext cx="23880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3F3F3F"/>
                </a:solidFill>
              </a:rPr>
              <a:t>特徵介紹  </a:t>
            </a:r>
            <a:endParaRPr sz="2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525" y="841175"/>
            <a:ext cx="7172974" cy="414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/>
          <p:nvPr/>
        </p:nvSpPr>
        <p:spPr>
          <a:xfrm rot="-5400000">
            <a:off x="457375" y="-263120"/>
            <a:ext cx="908100" cy="1200000"/>
          </a:xfrm>
          <a:prstGeom prst="pie">
            <a:avLst>
              <a:gd name="adj1" fmla="val 10780140"/>
              <a:gd name="adj2" fmla="val 16200000"/>
            </a:avLst>
          </a:prstGeom>
          <a:solidFill>
            <a:srgbClr val="1E4E79"/>
          </a:soli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409770" y="270122"/>
            <a:ext cx="112500" cy="13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1162625" y="270125"/>
            <a:ext cx="23880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3F3F3F"/>
                </a:solidFill>
              </a:rPr>
              <a:t>特徵介紹  </a:t>
            </a:r>
            <a:endParaRPr sz="2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75" y="1023900"/>
            <a:ext cx="3998274" cy="399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150" y="1023900"/>
            <a:ext cx="3998274" cy="399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/>
          <p:nvPr/>
        </p:nvSpPr>
        <p:spPr>
          <a:xfrm rot="-5400000">
            <a:off x="457375" y="-263120"/>
            <a:ext cx="908100" cy="1200000"/>
          </a:xfrm>
          <a:prstGeom prst="pie">
            <a:avLst>
              <a:gd name="adj1" fmla="val 10780140"/>
              <a:gd name="adj2" fmla="val 16200000"/>
            </a:avLst>
          </a:prstGeom>
          <a:solidFill>
            <a:srgbClr val="1E4E79"/>
          </a:solidFill>
          <a:ln>
            <a:noFill/>
          </a:ln>
          <a:effectLst>
            <a:outerShdw blurRad="317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409770" y="270122"/>
            <a:ext cx="112500" cy="13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1120975" y="270125"/>
            <a:ext cx="22224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3F3F3F"/>
                </a:solidFill>
              </a:rPr>
              <a:t>特徵介紹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00" y="1135400"/>
            <a:ext cx="3943650" cy="39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550" y="1135400"/>
            <a:ext cx="3943650" cy="39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 txBox="1"/>
          <p:nvPr/>
        </p:nvSpPr>
        <p:spPr>
          <a:xfrm>
            <a:off x="6653250" y="1281175"/>
            <a:ext cx="7287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LOS</a:t>
            </a:r>
            <a:endParaRPr/>
          </a:p>
        </p:txBody>
      </p:sp>
      <p:sp>
        <p:nvSpPr>
          <p:cNvPr id="242" name="Google Shape;242;p33"/>
          <p:cNvSpPr txBox="1"/>
          <p:nvPr/>
        </p:nvSpPr>
        <p:spPr>
          <a:xfrm>
            <a:off x="1785675" y="1281175"/>
            <a:ext cx="12000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Risk.score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如螢幕大小 (16:9)</PresentationFormat>
  <Paragraphs>171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SimHei</vt:lpstr>
      <vt:lpstr>Microsoft JhengHei</vt:lpstr>
      <vt:lpstr>Arial</vt:lpstr>
      <vt:lpstr>Verdana</vt:lpstr>
      <vt:lpstr>Simple Light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James</cp:lastModifiedBy>
  <cp:revision>1</cp:revision>
  <dcterms:modified xsi:type="dcterms:W3CDTF">2021-01-12T01:05:51Z</dcterms:modified>
</cp:coreProperties>
</file>