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356" r:id="rId2"/>
    <p:sldId id="371" r:id="rId3"/>
    <p:sldId id="382" r:id="rId4"/>
    <p:sldId id="378" r:id="rId5"/>
    <p:sldId id="379" r:id="rId6"/>
    <p:sldId id="383" r:id="rId7"/>
    <p:sldId id="381" r:id="rId8"/>
    <p:sldId id="385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420" r:id="rId21"/>
    <p:sldId id="421" r:id="rId22"/>
    <p:sldId id="422" r:id="rId23"/>
    <p:sldId id="423" r:id="rId24"/>
    <p:sldId id="424" r:id="rId25"/>
    <p:sldId id="425" r:id="rId26"/>
    <p:sldId id="426" r:id="rId27"/>
    <p:sldId id="392" r:id="rId28"/>
    <p:sldId id="427" r:id="rId29"/>
    <p:sldId id="435" r:id="rId30"/>
    <p:sldId id="393" r:id="rId31"/>
    <p:sldId id="432" r:id="rId32"/>
    <p:sldId id="433" r:id="rId33"/>
    <p:sldId id="434" r:id="rId34"/>
    <p:sldId id="407" r:id="rId35"/>
    <p:sldId id="438" r:id="rId36"/>
    <p:sldId id="408" r:id="rId37"/>
    <p:sldId id="398" r:id="rId38"/>
    <p:sldId id="436" r:id="rId39"/>
    <p:sldId id="401" r:id="rId40"/>
    <p:sldId id="437" r:id="rId41"/>
    <p:sldId id="399" r:id="rId42"/>
    <p:sldId id="402" r:id="rId43"/>
    <p:sldId id="400" r:id="rId44"/>
  </p:sldIdLst>
  <p:sldSz cx="9144000" cy="5143500" type="screen16x9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BB7"/>
    <a:srgbClr val="778495"/>
    <a:srgbClr val="A5AB81"/>
    <a:srgbClr val="D8B25C"/>
    <a:srgbClr val="DD8047"/>
    <a:srgbClr val="5E877C"/>
    <a:srgbClr val="67C0C6"/>
    <a:srgbClr val="DDDBDB"/>
    <a:srgbClr val="EFEEEE"/>
    <a:srgbClr val="DC6E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1287" autoAdjust="0"/>
  </p:normalViewPr>
  <p:slideViewPr>
    <p:cSldViewPr>
      <p:cViewPr varScale="1">
        <p:scale>
          <a:sx n="78" d="100"/>
          <a:sy n="78" d="100"/>
        </p:scale>
        <p:origin x="1436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>
                <a:ea typeface="微软雅黑" panose="020B0503020204020204" pitchFamily="34" charset="-122"/>
              </a:rPr>
              <a:t>2021/1/12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>
                <a:ea typeface="微软雅黑" panose="020B0503020204020204" pitchFamily="34" charset="-122"/>
              </a:rPr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A2B73EA-EE91-4E33-A9C1-8BF5DD7139A2}" type="datetimeFigureOut">
              <a:rPr lang="zh-CN" altLang="en-US" smtClean="0"/>
              <a:pPr/>
              <a:t>2021/1/12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7392B679-AE23-4750-8FB0-6513430B895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3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255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29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434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890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311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896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874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51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183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44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427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59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2927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5108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5628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827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9209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4616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8474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1531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266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7197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5366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1369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8327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4640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6861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8393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2124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4469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7297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676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9550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6485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9299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577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325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555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6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221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9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>
                <a:ea typeface="微软雅黑" panose="020B0503020204020204" pitchFamily="34" charset="-122"/>
              </a:defRPr>
            </a:lvl1pPr>
            <a:lvl2pPr>
              <a:defRPr sz="2800">
                <a:ea typeface="微软雅黑" panose="020B0503020204020204" pitchFamily="34" charset="-122"/>
              </a:defRPr>
            </a:lvl2pPr>
            <a:lvl3pPr>
              <a:defRPr sz="2400">
                <a:ea typeface="微软雅黑" panose="020B0503020204020204" pitchFamily="34" charset="-122"/>
              </a:defRPr>
            </a:lvl3pPr>
            <a:lvl4pPr>
              <a:defRPr sz="2000">
                <a:ea typeface="微软雅黑" panose="020B0503020204020204" pitchFamily="34" charset="-122"/>
              </a:defRPr>
            </a:lvl4pPr>
            <a:lvl5pPr>
              <a:defRPr sz="2000"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2021/1/12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2021/1/12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kennyshen880520.shinyapps.io/DataScienceFinalProject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blastchar/telco-customer-churn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hiny.rstudio.com/gallery/datatables-demo.html" TargetMode="External"/><Relationship Id="rId4" Type="http://schemas.openxmlformats.org/officeDocument/2006/relationships/hyperlink" Target="https://reurl.cc/3N1MgM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02D772B-8ADE-4B4F-B6A7-8D2025349E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8" r="10334" b="23980"/>
          <a:stretch/>
        </p:blipFill>
        <p:spPr>
          <a:xfrm rot="2951058">
            <a:off x="-1988365" y="-74781"/>
            <a:ext cx="5014849" cy="455846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8587EE6-0E7B-440D-A07C-EB547A7F3241}"/>
              </a:ext>
            </a:extLst>
          </p:cNvPr>
          <p:cNvSpPr/>
          <p:nvPr/>
        </p:nvSpPr>
        <p:spPr>
          <a:xfrm>
            <a:off x="1457654" y="1755674"/>
            <a:ext cx="622869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4500" b="1" dirty="0" err="1">
                <a:solidFill>
                  <a:srgbClr val="778495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Kaggle</a:t>
            </a:r>
            <a:r>
              <a:rPr lang="zh-TW" altLang="en-US" sz="4500" b="1" dirty="0">
                <a:solidFill>
                  <a:srgbClr val="778495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客戶流失率預測</a:t>
            </a:r>
            <a:endParaRPr lang="zh-CN" altLang="en-US" sz="4500" b="1" spc="300" dirty="0">
              <a:solidFill>
                <a:srgbClr val="778495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  <a:cs typeface="+mn-ea"/>
              <a:sym typeface="+mn-lt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0F22BCC6-7EEB-4EFD-86C5-E7D462329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876" y="2859782"/>
            <a:ext cx="2232248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TW" dirty="0">
                <a:solidFill>
                  <a:srgbClr val="778495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Group 3</a:t>
            </a:r>
          </a:p>
          <a:p>
            <a:pPr algn="ctr"/>
            <a:endParaRPr lang="en-US" altLang="zh-TW" dirty="0">
              <a:solidFill>
                <a:srgbClr val="778495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  <a:p>
            <a:pPr algn="ctr"/>
            <a:r>
              <a:rPr lang="zh-TW" altLang="en-US" dirty="0">
                <a:solidFill>
                  <a:srgbClr val="778495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統計三 陳采宗</a:t>
            </a:r>
            <a:endParaRPr lang="en-US" altLang="zh-TW" dirty="0">
              <a:solidFill>
                <a:srgbClr val="778495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  <a:p>
            <a:pPr algn="ctr"/>
            <a:r>
              <a:rPr lang="zh-TW" altLang="en-US" dirty="0">
                <a:solidFill>
                  <a:srgbClr val="778495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統計三 林盈盈</a:t>
            </a:r>
            <a:endParaRPr lang="en-US" altLang="zh-TW" dirty="0">
              <a:solidFill>
                <a:srgbClr val="778495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  <a:p>
            <a:pPr algn="ctr"/>
            <a:r>
              <a:rPr lang="zh-TW" altLang="en-US" dirty="0">
                <a:solidFill>
                  <a:srgbClr val="778495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統計三 鄭雅云</a:t>
            </a:r>
            <a:endParaRPr lang="en-US" altLang="zh-TW" dirty="0">
              <a:solidFill>
                <a:srgbClr val="778495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  <a:p>
            <a:pPr algn="ctr"/>
            <a:r>
              <a:rPr lang="zh-TW" altLang="en-US" dirty="0">
                <a:solidFill>
                  <a:srgbClr val="778495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統計三 沈冠宇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AC883BD-9700-4D04-81C8-EAEDEC04E45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1" r="19125" b="44760"/>
          <a:stretch/>
        </p:blipFill>
        <p:spPr>
          <a:xfrm rot="16200000" flipH="1">
            <a:off x="5940154" y="915565"/>
            <a:ext cx="5184576" cy="331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7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0BF31707-B0A9-4075-A49E-1CD8BDC53B03}"/>
              </a:ext>
            </a:extLst>
          </p:cNvPr>
          <p:cNvSpPr txBox="1"/>
          <p:nvPr/>
        </p:nvSpPr>
        <p:spPr>
          <a:xfrm>
            <a:off x="323528" y="501523"/>
            <a:ext cx="7704856" cy="461665"/>
          </a:xfrm>
          <a:prstGeom prst="rect">
            <a:avLst/>
          </a:prstGeom>
          <a:noFill/>
        </p:spPr>
        <p:txBody>
          <a:bodyPr wrap="square" lIns="0" tIns="0" rIns="0" bIns="0">
            <a:normAutofit fontScale="85000" lnSpcReduction="20000"/>
          </a:bodyPr>
          <a:lstStyle/>
          <a:p>
            <a:r>
              <a:rPr lang="en-US" altLang="zh-TW" sz="4000" b="1" dirty="0">
                <a:solidFill>
                  <a:srgbClr val="DD8047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Partner</a:t>
            </a:r>
            <a:endParaRPr lang="en-US" altLang="zh-CN" sz="4000" b="1" dirty="0">
              <a:solidFill>
                <a:srgbClr val="DD8047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pic>
        <p:nvPicPr>
          <p:cNvPr id="4102" name="Picture 6" descr="https://lh5.googleusercontent.com/LiwzFQZgoMZTpq9_4N4eUFPgl6HSw219TdjPdZhHKZdZeVdlugceU_W_g6Ht94JYdB8tIG1FOtNEzxttVPQWSXWox0b1ekQBxmNiFA2EtBRrKb-HvQcDcBttKgUphT4Le79EdHe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13" y="1491630"/>
            <a:ext cx="3023999" cy="30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lh3.googleusercontent.com/BHihzJdLmKIA1fQMfdIQLtTeHQnkrerfYqGcKc5KSYHGbTj7WdjTHtU2O19oU4fCyqUlS-GFmxgd1X6sxa3gynPb1cfzxc3LLkOohYMSMNzbO6Seim7SAUlYW1q6XtSAblhGfQ5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91630"/>
            <a:ext cx="4110750" cy="30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96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0BF31707-B0A9-4075-A49E-1CD8BDC53B03}"/>
              </a:ext>
            </a:extLst>
          </p:cNvPr>
          <p:cNvSpPr txBox="1"/>
          <p:nvPr/>
        </p:nvSpPr>
        <p:spPr>
          <a:xfrm>
            <a:off x="323528" y="501523"/>
            <a:ext cx="7704856" cy="461665"/>
          </a:xfrm>
          <a:prstGeom prst="rect">
            <a:avLst/>
          </a:prstGeom>
          <a:noFill/>
        </p:spPr>
        <p:txBody>
          <a:bodyPr wrap="square" lIns="0" tIns="0" rIns="0" bIns="0">
            <a:normAutofit fontScale="85000" lnSpcReduction="20000"/>
          </a:bodyPr>
          <a:lstStyle/>
          <a:p>
            <a:r>
              <a:rPr lang="en-US" altLang="zh-TW" sz="4000" b="1" dirty="0">
                <a:solidFill>
                  <a:srgbClr val="DD8047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Dependents</a:t>
            </a:r>
            <a:endParaRPr lang="en-US" altLang="zh-CN" sz="4000" b="1" dirty="0">
              <a:solidFill>
                <a:srgbClr val="DD8047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pic>
        <p:nvPicPr>
          <p:cNvPr id="7170" name="Picture 2" descr="https://lh3.googleusercontent.com/TMsIM13c8azJXuO1gBx3ztTrt6emx6aixtBUbiQjVAzuRFzQ6viACXdgOWy-76k2c92nG4MOm8CAKh7lPmilkpam-QbNL48LRBt6jF61VZk7MAoqD-mM4mX-KL36ltWP2AuD-2b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14" y="1491629"/>
            <a:ext cx="3023998" cy="30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h5.googleusercontent.com/vOnMrfRaeHLpGY7hjfJcUW3jEWhN273orm399Izbmvp2dALzuAePVIpPdizY4HUlCI2r1M3w6A-A6o3fI-j5vvElEuMjy9F8F0rfMAqixrhY5vZRaYAFjnorwPi8Jz5oPg1EX_d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91629"/>
            <a:ext cx="4086484" cy="30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47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0BF31707-B0A9-4075-A49E-1CD8BDC53B03}"/>
              </a:ext>
            </a:extLst>
          </p:cNvPr>
          <p:cNvSpPr txBox="1"/>
          <p:nvPr/>
        </p:nvSpPr>
        <p:spPr>
          <a:xfrm>
            <a:off x="323528" y="501523"/>
            <a:ext cx="7704856" cy="461665"/>
          </a:xfrm>
          <a:prstGeom prst="rect">
            <a:avLst/>
          </a:prstGeom>
          <a:noFill/>
        </p:spPr>
        <p:txBody>
          <a:bodyPr wrap="square" lIns="0" tIns="0" rIns="0" bIns="0">
            <a:normAutofit fontScale="85000" lnSpcReduction="20000"/>
          </a:bodyPr>
          <a:lstStyle/>
          <a:p>
            <a:r>
              <a:rPr lang="en-US" altLang="zh-TW" sz="4000" b="1" dirty="0">
                <a:solidFill>
                  <a:srgbClr val="DD8047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Tenure</a:t>
            </a:r>
            <a:endParaRPr lang="en-US" altLang="zh-CN" sz="4000" b="1" dirty="0">
              <a:solidFill>
                <a:srgbClr val="DD8047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pic>
        <p:nvPicPr>
          <p:cNvPr id="6146" name="Picture 2" descr="https://lh3.googleusercontent.com/56MwmREDXG8Nao3LrHWy_ZnYURipVKSBKsRcpwOjrJLACAizAQpQFaXpcbNGPQxYbmu0jDa4o_p9Dc-uNWsjBVFuQRv3HFVnYsTZV9x1H120FuIdB-f-R5pBg__MCmYkYfBAwmj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91630"/>
            <a:ext cx="3643547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6.googleusercontent.com/gYW3dgWpTjVOrbDSs7KhSIio4QI58qNIrw4K-oJQRvihjx71LhDj1uXbMg-K45F0k3IrSJ9dv_isIDbrjJFYq5DpWtbdLyji1UCfkLcmRIeY8G122GBr9OfDtlSd8BICVDW9EEk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91630"/>
            <a:ext cx="3659391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28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0BF31707-B0A9-4075-A49E-1CD8BDC53B03}"/>
              </a:ext>
            </a:extLst>
          </p:cNvPr>
          <p:cNvSpPr txBox="1"/>
          <p:nvPr/>
        </p:nvSpPr>
        <p:spPr>
          <a:xfrm>
            <a:off x="323528" y="501523"/>
            <a:ext cx="7704856" cy="461665"/>
          </a:xfrm>
          <a:prstGeom prst="rect">
            <a:avLst/>
          </a:prstGeom>
          <a:noFill/>
        </p:spPr>
        <p:txBody>
          <a:bodyPr wrap="square" lIns="0" tIns="0" rIns="0" bIns="0">
            <a:normAutofit fontScale="85000" lnSpcReduction="20000"/>
          </a:bodyPr>
          <a:lstStyle/>
          <a:p>
            <a:r>
              <a:rPr lang="en-US" altLang="zh-TW" sz="4000" b="1" dirty="0" err="1">
                <a:solidFill>
                  <a:srgbClr val="DD8047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PhoneService</a:t>
            </a:r>
            <a:endParaRPr lang="en-US" altLang="zh-CN" sz="4000" b="1" dirty="0">
              <a:solidFill>
                <a:srgbClr val="DD8047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pic>
        <p:nvPicPr>
          <p:cNvPr id="5122" name="Picture 2" descr="https://lh5.googleusercontent.com/lSZkZJ8DBrDjHAlWvz6bs-_kRL3Q8cL9szxzuz2LFmdV68_k90ni1Gr5IiDKbobExeOny4HPAhAFEUNihWGOxsz8HlQznxd3-DTGq7grWRpc8G1Ctjmz8_mvyie5dQwkUsvE4rR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13" y="1491630"/>
            <a:ext cx="3023999" cy="30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3.googleusercontent.com/veqg3oBYvYR0ZX7NMk8pRObn7Vd4EGvxs79jNguoICm5JBhUA2Z1Bz6IjM4AmpJBkvk_7rtgv896ikiPSfs06DWbYH2vUp--tgqo-LqJYwxlI0Pwp3O4mLO3WolKdcKLmROB_x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91630"/>
            <a:ext cx="4110750" cy="30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42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0BF31707-B0A9-4075-A49E-1CD8BDC53B03}"/>
              </a:ext>
            </a:extLst>
          </p:cNvPr>
          <p:cNvSpPr txBox="1"/>
          <p:nvPr/>
        </p:nvSpPr>
        <p:spPr>
          <a:xfrm>
            <a:off x="323528" y="501523"/>
            <a:ext cx="7704856" cy="461665"/>
          </a:xfrm>
          <a:prstGeom prst="rect">
            <a:avLst/>
          </a:prstGeom>
          <a:noFill/>
        </p:spPr>
        <p:txBody>
          <a:bodyPr wrap="square" lIns="0" tIns="0" rIns="0" bIns="0">
            <a:normAutofit fontScale="85000" lnSpcReduction="20000"/>
          </a:bodyPr>
          <a:lstStyle/>
          <a:p>
            <a:r>
              <a:rPr lang="en-US" altLang="zh-TW" sz="4000" b="1" dirty="0" err="1">
                <a:solidFill>
                  <a:srgbClr val="DD8047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MultipleLines</a:t>
            </a:r>
            <a:endParaRPr lang="en-US" altLang="zh-CN" sz="4000" b="1" dirty="0">
              <a:solidFill>
                <a:srgbClr val="DD8047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pic>
        <p:nvPicPr>
          <p:cNvPr id="10242" name="Picture 2" descr="https://lh6.googleusercontent.com/IkpONndtwhiO2ph0PgakiQAVMrney4GEwFhqdHxLQtZHqNLZ96tVAAGgb_O8msxeGGXLs4Rdo6tmAKeBmp_VPtVJ0Limz7cBuAbB4j9CPWOsqeYsaK1_RYtGJttZSUCHG7IX3Ik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12" y="1203598"/>
            <a:ext cx="3312032" cy="331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lh4.googleusercontent.com/N0I0kdqciUQdq6c7u1CYDjy6WacqE128KuJUQMTSflmw4FZVVw2HVhLlTYDpSk9MqjLUNir_13asTvhDZ-OXMAt-qf1GMQKbanilutALKjgi1jWPyUuW819POallsnzQzaYSTTu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95316"/>
            <a:ext cx="4104456" cy="302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92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0BF31707-B0A9-4075-A49E-1CD8BDC53B03}"/>
              </a:ext>
            </a:extLst>
          </p:cNvPr>
          <p:cNvSpPr txBox="1"/>
          <p:nvPr/>
        </p:nvSpPr>
        <p:spPr>
          <a:xfrm>
            <a:off x="305780" y="501523"/>
            <a:ext cx="8532440" cy="461665"/>
          </a:xfrm>
          <a:prstGeom prst="rect">
            <a:avLst/>
          </a:prstGeom>
          <a:noFill/>
        </p:spPr>
        <p:txBody>
          <a:bodyPr wrap="square" lIns="0" tIns="0" rIns="0" bIns="0">
            <a:normAutofit fontScale="85000" lnSpcReduction="20000"/>
          </a:bodyPr>
          <a:lstStyle/>
          <a:p>
            <a:r>
              <a:rPr lang="en-US" altLang="zh-TW" sz="4000" b="1" dirty="0" err="1">
                <a:solidFill>
                  <a:srgbClr val="DD8047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InternetService</a:t>
            </a:r>
            <a:endParaRPr lang="en-US" altLang="zh-CN" sz="4000" b="1" dirty="0">
              <a:solidFill>
                <a:srgbClr val="DD8047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pic>
        <p:nvPicPr>
          <p:cNvPr id="9218" name="Picture 2" descr="https://lh6.googleusercontent.com/j4rPknAnHWWvxSRrMfqoxNaz_0FasPN9sBHkjTZt0S2jrd4Z96Glsu3JvaK9-wa4KAPyZ5BWO43GaGefAy6NzyaaN418R-eh70oIonCtY9pzCJZKZaP32k_vDCvz2MxByL7wImH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39" y="1491629"/>
            <a:ext cx="3063273" cy="30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lh4.googleusercontent.com/dc2yjuFh9XXD-G19-eynBtT8ES-SVOiGxBtYWdMRl57oiAORkRQ8vnza4lRVQY7JLFgHRaEMevXjEP4nvwst3EBWH6u4MSMWswgwvIpFhL9x9MxWQWDkJVnUNcANg1jUS0nZZY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91628"/>
            <a:ext cx="4104456" cy="303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97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0BF31707-B0A9-4075-A49E-1CD8BDC53B03}"/>
              </a:ext>
            </a:extLst>
          </p:cNvPr>
          <p:cNvSpPr txBox="1"/>
          <p:nvPr/>
        </p:nvSpPr>
        <p:spPr>
          <a:xfrm>
            <a:off x="323528" y="501523"/>
            <a:ext cx="8712968" cy="461665"/>
          </a:xfrm>
          <a:prstGeom prst="rect">
            <a:avLst/>
          </a:prstGeom>
          <a:noFill/>
        </p:spPr>
        <p:txBody>
          <a:bodyPr wrap="square" lIns="0" tIns="0" rIns="0" bIns="0">
            <a:normAutofit fontScale="85000" lnSpcReduction="20000"/>
          </a:bodyPr>
          <a:lstStyle/>
          <a:p>
            <a:r>
              <a:rPr lang="en-US" altLang="zh-TW" sz="4000" b="1" dirty="0" err="1">
                <a:solidFill>
                  <a:srgbClr val="DD8047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OnlineSecurity</a:t>
            </a:r>
            <a:endParaRPr lang="en-US" altLang="zh-CN" sz="4000" b="1" dirty="0">
              <a:solidFill>
                <a:srgbClr val="DD8047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pic>
        <p:nvPicPr>
          <p:cNvPr id="8194" name="Picture 2" descr="https://lh6.googleusercontent.com/4FRFeFkw0lxPzPnpMSZa1j9XqA5NxZSAojjdSbJT2E8oIe0s1d4x95CHyawORrUO0CSnjAwRYzeTi8kWlh_J_sRMjLvMtSRjLUExu-wBzxvFzbqWSKyxY1pU6HKvqUoXOp5Ue5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12" y="1499984"/>
            <a:ext cx="3024000" cy="30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lh4.googleusercontent.com/e0GZBFJ-Z62Ooun2O8-zzit6yZfYNbMDgU2bCjw4sGZBEUmqhbWII-dlHzAWyrqq7Q2NzjZKpy2EEx7lWNmkMGYWi82bXNIgefEEDxDkrHL-iuz7CW3iD4y5DTJuLXsqyQpCWZp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99983"/>
            <a:ext cx="4093092" cy="30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95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0BF31707-B0A9-4075-A49E-1CD8BDC53B03}"/>
              </a:ext>
            </a:extLst>
          </p:cNvPr>
          <p:cNvSpPr txBox="1"/>
          <p:nvPr/>
        </p:nvSpPr>
        <p:spPr>
          <a:xfrm>
            <a:off x="323528" y="501523"/>
            <a:ext cx="7704856" cy="461665"/>
          </a:xfrm>
          <a:prstGeom prst="rect">
            <a:avLst/>
          </a:prstGeom>
          <a:noFill/>
        </p:spPr>
        <p:txBody>
          <a:bodyPr wrap="square" lIns="0" tIns="0" rIns="0" bIns="0">
            <a:normAutofit fontScale="85000" lnSpcReduction="20000"/>
          </a:bodyPr>
          <a:lstStyle/>
          <a:p>
            <a:r>
              <a:rPr lang="en-US" altLang="zh-TW" sz="4000" b="1" dirty="0" err="1">
                <a:solidFill>
                  <a:srgbClr val="DD8047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OnlineBackup</a:t>
            </a:r>
            <a:endParaRPr lang="en-US" altLang="zh-CN" sz="4000" b="1" dirty="0">
              <a:solidFill>
                <a:srgbClr val="DD8047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pic>
        <p:nvPicPr>
          <p:cNvPr id="13314" name="Picture 2" descr="https://lh4.googleusercontent.com/NQ3nkon4ruKhZZWpX9_5OHERO_p0PjS04h4f7B2z03YfmrdjnRE9NWQh532xJ7XMbLdSbNFAIww6jyOexrV920Ma1yi4j__-f7aJh2LapyIuP5G-GtcFhyrSdRz7Un0BZuLjSlK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13" y="1491630"/>
            <a:ext cx="3023999" cy="30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lh5.googleusercontent.com/o_QTgQ0oY3rB8e_mCzIdnCDnePHmxxDCoHZOuXh46ei8LROkCtoFBxVmueqKaVcKUxurE50rG0-OpdnuKoBAyzxNKPO67i1xrHaMvYxtv72OsTwzlR96Z9VftmN6g6tCgBob7j8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91630"/>
            <a:ext cx="4102912" cy="30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74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0BF31707-B0A9-4075-A49E-1CD8BDC53B03}"/>
              </a:ext>
            </a:extLst>
          </p:cNvPr>
          <p:cNvSpPr txBox="1"/>
          <p:nvPr/>
        </p:nvSpPr>
        <p:spPr>
          <a:xfrm>
            <a:off x="323528" y="483518"/>
            <a:ext cx="9145016" cy="461665"/>
          </a:xfrm>
          <a:prstGeom prst="rect">
            <a:avLst/>
          </a:prstGeom>
          <a:noFill/>
        </p:spPr>
        <p:txBody>
          <a:bodyPr wrap="square" lIns="0" tIns="0" rIns="0" bIns="0">
            <a:normAutofit fontScale="85000" lnSpcReduction="20000"/>
          </a:bodyPr>
          <a:lstStyle/>
          <a:p>
            <a:r>
              <a:rPr lang="en-US" altLang="zh-TW" sz="4000" b="1" dirty="0" err="1">
                <a:solidFill>
                  <a:srgbClr val="DD8047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DeviceProtection</a:t>
            </a:r>
            <a:endParaRPr lang="en-US" altLang="zh-CN" sz="4000" b="1" dirty="0">
              <a:solidFill>
                <a:srgbClr val="DD8047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pic>
        <p:nvPicPr>
          <p:cNvPr id="12290" name="Picture 2" descr="https://lh6.googleusercontent.com/saqHIqRQS4_mEWK_hBe1CKXcCtC6OloSX98Dxcrslf4g3bhlCsLQ645yx7J63AjIC03F2f9kR6cVZjB7EX-KWbj_5Yrnk5CBFxGoZ7BFocYviBfZbIGUIsvwZyJhomgET-hu8-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91630"/>
            <a:ext cx="3023999" cy="30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lh6.googleusercontent.com/CJtIWj-XF6BKIX12HL6MogBDEHwj-VNFPXjOnJZJmFKIXvx5jqqJl_o5A_v7_5nrvhE9pqRLIEnDdiqeKYE0MqveKcA9R6lSGktB1QbUZD1GxdtJUGMcbSsozu3CWAwTXvIh9nr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91630"/>
            <a:ext cx="4115132" cy="30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30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0BF31707-B0A9-4075-A49E-1CD8BDC53B03}"/>
              </a:ext>
            </a:extLst>
          </p:cNvPr>
          <p:cNvSpPr txBox="1"/>
          <p:nvPr/>
        </p:nvSpPr>
        <p:spPr>
          <a:xfrm>
            <a:off x="323528" y="501523"/>
            <a:ext cx="9145016" cy="461665"/>
          </a:xfrm>
          <a:prstGeom prst="rect">
            <a:avLst/>
          </a:prstGeom>
          <a:noFill/>
        </p:spPr>
        <p:txBody>
          <a:bodyPr wrap="square" lIns="0" tIns="0" rIns="0" bIns="0">
            <a:normAutofit fontScale="85000" lnSpcReduction="20000"/>
          </a:bodyPr>
          <a:lstStyle/>
          <a:p>
            <a:r>
              <a:rPr lang="en-US" altLang="zh-TW" sz="4000" b="1" dirty="0" err="1">
                <a:solidFill>
                  <a:srgbClr val="DD8047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TechSupport</a:t>
            </a:r>
            <a:endParaRPr lang="en-US" altLang="zh-CN" sz="4000" b="1" dirty="0">
              <a:solidFill>
                <a:srgbClr val="DD8047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pic>
        <p:nvPicPr>
          <p:cNvPr id="17410" name="Picture 2" descr="https://lh5.googleusercontent.com/ClazdkbLZcpyW4tvZxSZ3cLlofDbOmH9PggyXK7G-Xg9iEsRjlMsXEt-uTDhboSwAmYMMB9Yoe75ks0LGKR7_kjSvsfAFAQnW1lWGkGapB4kLZ2iU5qgOS105k8MFmPQNsKfTm5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91630"/>
            <a:ext cx="3023999" cy="30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s://lh6.googleusercontent.com/q79uY5C3jrcuKmroFspJ4-7gmNHIGecDccLu8ThCx1V29wlWqP2AmXewIArDYPgPaPVuuAEhn5zlQy803IEy6SLqv-OiTAeKtWrP527nNy4xmKErK-1HSZM7cRgvTw6OSegTenc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91630"/>
            <a:ext cx="4091292" cy="30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0BF31707-B0A9-4075-A49E-1CD8BDC53B03}"/>
              </a:ext>
            </a:extLst>
          </p:cNvPr>
          <p:cNvSpPr txBox="1"/>
          <p:nvPr/>
        </p:nvSpPr>
        <p:spPr>
          <a:xfrm>
            <a:off x="638563" y="555686"/>
            <a:ext cx="2106234" cy="46166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zh-TW" altLang="en-US" sz="4400" b="1" dirty="0">
                <a:solidFill>
                  <a:schemeClr val="tx2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目錄</a:t>
            </a:r>
            <a:endParaRPr lang="en-US" altLang="zh-CN" sz="4400" b="1" dirty="0">
              <a:solidFill>
                <a:schemeClr val="tx2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697357" y="1671165"/>
            <a:ext cx="3205368" cy="547452"/>
            <a:chOff x="1746275" y="1491630"/>
            <a:chExt cx="3205368" cy="547452"/>
          </a:xfrm>
        </p:grpSpPr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0A818D59-61D3-4031-8376-8B9F7B2410EA}"/>
                </a:ext>
              </a:extLst>
            </p:cNvPr>
            <p:cNvSpPr txBox="1"/>
            <p:nvPr/>
          </p:nvSpPr>
          <p:spPr>
            <a:xfrm>
              <a:off x="1746275" y="1508167"/>
              <a:ext cx="285174" cy="53091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>
                      <a:lumMod val="100000"/>
                    </a:schemeClr>
                  </a:solidFill>
                  <a:latin typeface="源泉圓體 TTF Regular" panose="020B0500000000000000" pitchFamily="34" charset="-120"/>
                  <a:ea typeface="源泉圓體 TTF Regular" panose="020B0500000000000000" pitchFamily="34" charset="-120"/>
                </a:rPr>
                <a:t>1</a:t>
              </a:r>
            </a:p>
          </p:txBody>
        </p:sp>
        <p:sp>
          <p:nvSpPr>
            <p:cNvPr id="22" name="TextBox 11">
              <a:extLst>
                <a:ext uri="{FF2B5EF4-FFF2-40B4-BE49-F238E27FC236}">
                  <a16:creationId xmlns:a16="http://schemas.microsoft.com/office/drawing/2014/main" id="{BEB02227-E2E7-449D-8364-63A337B609E7}"/>
                </a:ext>
              </a:extLst>
            </p:cNvPr>
            <p:cNvSpPr txBox="1"/>
            <p:nvPr/>
          </p:nvSpPr>
          <p:spPr>
            <a:xfrm>
              <a:off x="1979712" y="1491630"/>
              <a:ext cx="2971931" cy="380931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TW" altLang="en-US" sz="3200" dirty="0">
                  <a:solidFill>
                    <a:schemeClr val="accent1">
                      <a:lumMod val="100000"/>
                    </a:schemeClr>
                  </a:solidFill>
                  <a:latin typeface="源泉圓體 TTF Regular" panose="020B0500000000000000" pitchFamily="34" charset="-120"/>
                  <a:ea typeface="源泉圓體 TTF Regular" panose="020B0500000000000000" pitchFamily="34" charset="-120"/>
                </a:rPr>
                <a:t>資料簡介</a:t>
              </a:r>
              <a:endParaRPr lang="zh-CN" altLang="en-US" sz="3200" dirty="0">
                <a:solidFill>
                  <a:schemeClr val="accent1">
                    <a:lumMod val="100000"/>
                  </a:schemeClr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endParaRP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1691680" y="3579862"/>
            <a:ext cx="3234222" cy="547453"/>
            <a:chOff x="1717421" y="3002032"/>
            <a:chExt cx="3234222" cy="547453"/>
          </a:xfrm>
        </p:grpSpPr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45FE22B5-A71D-40C0-8D5A-9358F379C594}"/>
                </a:ext>
              </a:extLst>
            </p:cNvPr>
            <p:cNvSpPr txBox="1"/>
            <p:nvPr/>
          </p:nvSpPr>
          <p:spPr>
            <a:xfrm>
              <a:off x="1717421" y="3018570"/>
              <a:ext cx="342882" cy="53091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3">
                      <a:lumMod val="100000"/>
                    </a:schemeClr>
                  </a:solidFill>
                  <a:latin typeface="源泉圓體 TTF Regular" panose="020B0500000000000000" pitchFamily="34" charset="-120"/>
                  <a:ea typeface="源泉圓體 TTF Regular" panose="020B0500000000000000" pitchFamily="34" charset="-120"/>
                </a:rPr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62A3B6-D6F6-416E-B2AD-7191F724D70A}"/>
                </a:ext>
              </a:extLst>
            </p:cNvPr>
            <p:cNvSpPr txBox="1"/>
            <p:nvPr/>
          </p:nvSpPr>
          <p:spPr>
            <a:xfrm>
              <a:off x="1979712" y="3002032"/>
              <a:ext cx="2971931" cy="380931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en-US" altLang="zh-TW" sz="3200" dirty="0">
                  <a:solidFill>
                    <a:schemeClr val="accent3">
                      <a:lumMod val="100000"/>
                    </a:schemeClr>
                  </a:solidFill>
                  <a:latin typeface="源泉圓體 TTF Regular" panose="020B0500000000000000" pitchFamily="34" charset="-120"/>
                  <a:ea typeface="源泉圓體 TTF Regular" panose="020B0500000000000000" pitchFamily="34" charset="-120"/>
                </a:rPr>
                <a:t>Model</a:t>
              </a:r>
              <a:endParaRPr lang="zh-CN" altLang="en-US" sz="3200" dirty="0">
                <a:solidFill>
                  <a:schemeClr val="accent3">
                    <a:lumMod val="100000"/>
                  </a:schemeClr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932020" y="1654629"/>
            <a:ext cx="3228211" cy="547453"/>
            <a:chOff x="4961764" y="1491630"/>
            <a:chExt cx="3228211" cy="547453"/>
          </a:xfrm>
        </p:grpSpPr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22DBAD87-8AE9-4FBE-AD73-A805DE564C2F}"/>
                </a:ext>
              </a:extLst>
            </p:cNvPr>
            <p:cNvSpPr txBox="1"/>
            <p:nvPr/>
          </p:nvSpPr>
          <p:spPr>
            <a:xfrm>
              <a:off x="4961764" y="1508168"/>
              <a:ext cx="330860" cy="53091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4">
                      <a:lumMod val="100000"/>
                    </a:schemeClr>
                  </a:solidFill>
                  <a:latin typeface="源泉圓體 TTF Regular" panose="020B0500000000000000" pitchFamily="34" charset="-120"/>
                  <a:ea typeface="源泉圓體 TTF Regular" panose="020B0500000000000000" pitchFamily="34" charset="-120"/>
                </a:rPr>
                <a:t>4</a:t>
              </a:r>
            </a:p>
          </p:txBody>
        </p:sp>
        <p:sp>
          <p:nvSpPr>
            <p:cNvPr id="16" name="TextBox 20">
              <a:extLst>
                <a:ext uri="{FF2B5EF4-FFF2-40B4-BE49-F238E27FC236}">
                  <a16:creationId xmlns:a16="http://schemas.microsoft.com/office/drawing/2014/main" id="{F40E2A55-1F47-4827-BD8A-A1CC6C0FB558}"/>
                </a:ext>
              </a:extLst>
            </p:cNvPr>
            <p:cNvSpPr txBox="1"/>
            <p:nvPr/>
          </p:nvSpPr>
          <p:spPr>
            <a:xfrm>
              <a:off x="5218044" y="1491630"/>
              <a:ext cx="2971931" cy="380931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en-US" altLang="zh-TW" sz="3200" dirty="0">
                  <a:solidFill>
                    <a:schemeClr val="accent4">
                      <a:lumMod val="100000"/>
                    </a:schemeClr>
                  </a:solidFill>
                  <a:latin typeface="源泉圓體 TTF Regular" panose="020B0500000000000000" pitchFamily="34" charset="-120"/>
                  <a:ea typeface="源泉圓體 TTF Regular" panose="020B0500000000000000" pitchFamily="34" charset="-120"/>
                </a:rPr>
                <a:t>Demo</a:t>
              </a:r>
              <a:endParaRPr lang="zh-CN" altLang="en-US" sz="3200" dirty="0">
                <a:solidFill>
                  <a:schemeClr val="accent4">
                    <a:lumMod val="100000"/>
                  </a:schemeClr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1697090" y="2624559"/>
            <a:ext cx="3228812" cy="547453"/>
            <a:chOff x="1722831" y="2246831"/>
            <a:chExt cx="3228812" cy="547453"/>
          </a:xfrm>
        </p:grpSpPr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701F4E37-D9A8-4271-A05E-7E1B7A9370F4}"/>
                </a:ext>
              </a:extLst>
            </p:cNvPr>
            <p:cNvSpPr txBox="1"/>
            <p:nvPr/>
          </p:nvSpPr>
          <p:spPr>
            <a:xfrm>
              <a:off x="1722831" y="2263369"/>
              <a:ext cx="332063" cy="53091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2">
                      <a:lumMod val="100000"/>
                    </a:schemeClr>
                  </a:solidFill>
                  <a:latin typeface="源泉圓體 TTF Regular" panose="020B0500000000000000" pitchFamily="34" charset="-120"/>
                  <a:ea typeface="源泉圓體 TTF Regular" panose="020B0500000000000000" pitchFamily="34" charset="-120"/>
                </a:rPr>
                <a:t>2</a:t>
              </a:r>
            </a:p>
          </p:txBody>
        </p:sp>
        <p:sp>
          <p:nvSpPr>
            <p:cNvPr id="24" name="TextBox 11">
              <a:extLst>
                <a:ext uri="{FF2B5EF4-FFF2-40B4-BE49-F238E27FC236}">
                  <a16:creationId xmlns:a16="http://schemas.microsoft.com/office/drawing/2014/main" id="{BEB02227-E2E7-449D-8364-63A337B609E7}"/>
                </a:ext>
              </a:extLst>
            </p:cNvPr>
            <p:cNvSpPr txBox="1"/>
            <p:nvPr/>
          </p:nvSpPr>
          <p:spPr>
            <a:xfrm>
              <a:off x="1979712" y="2246831"/>
              <a:ext cx="2971931" cy="380931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en-US" altLang="zh-TW" sz="3200" dirty="0">
                  <a:solidFill>
                    <a:srgbClr val="DD8047"/>
                  </a:solidFill>
                  <a:latin typeface="源泉圓體 TTF Regular" panose="020B0500000000000000" pitchFamily="34" charset="-120"/>
                  <a:ea typeface="源泉圓體 TTF Regular" panose="020B0500000000000000" pitchFamily="34" charset="-120"/>
                </a:rPr>
                <a:t>EDA</a:t>
              </a:r>
              <a:endParaRPr lang="zh-CN" altLang="en-US" sz="3200" dirty="0">
                <a:solidFill>
                  <a:srgbClr val="DD8047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4954863" y="2617246"/>
            <a:ext cx="3205368" cy="547452"/>
            <a:chOff x="5003781" y="2238563"/>
            <a:chExt cx="3205368" cy="547452"/>
          </a:xfrm>
        </p:grpSpPr>
        <p:sp>
          <p:nvSpPr>
            <p:cNvPr id="25" name="TextBox 6">
              <a:extLst>
                <a:ext uri="{FF2B5EF4-FFF2-40B4-BE49-F238E27FC236}">
                  <a16:creationId xmlns:a16="http://schemas.microsoft.com/office/drawing/2014/main" id="{0A818D59-61D3-4031-8376-8B9F7B2410EA}"/>
                </a:ext>
              </a:extLst>
            </p:cNvPr>
            <p:cNvSpPr txBox="1"/>
            <p:nvPr/>
          </p:nvSpPr>
          <p:spPr>
            <a:xfrm>
              <a:off x="5003781" y="2255100"/>
              <a:ext cx="285174" cy="53091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rgbClr val="67C0C6"/>
                  </a:solidFill>
                  <a:latin typeface="源泉圓體 TTF Regular" panose="020B0500000000000000" pitchFamily="34" charset="-120"/>
                  <a:ea typeface="源泉圓體 TTF Regular" panose="020B0500000000000000" pitchFamily="34" charset="-120"/>
                </a:rPr>
                <a:t>5</a:t>
              </a:r>
            </a:p>
          </p:txBody>
        </p:sp>
        <p:sp>
          <p:nvSpPr>
            <p:cNvPr id="29" name="TextBox 11">
              <a:extLst>
                <a:ext uri="{FF2B5EF4-FFF2-40B4-BE49-F238E27FC236}">
                  <a16:creationId xmlns:a16="http://schemas.microsoft.com/office/drawing/2014/main" id="{BEB02227-E2E7-449D-8364-63A337B609E7}"/>
                </a:ext>
              </a:extLst>
            </p:cNvPr>
            <p:cNvSpPr txBox="1"/>
            <p:nvPr/>
          </p:nvSpPr>
          <p:spPr>
            <a:xfrm>
              <a:off x="5237218" y="2238563"/>
              <a:ext cx="2971931" cy="380931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TW" altLang="en-US" sz="3200" dirty="0">
                  <a:solidFill>
                    <a:srgbClr val="67C0C6"/>
                  </a:solidFill>
                  <a:latin typeface="源泉圓體 TTF Regular" panose="020B0500000000000000" pitchFamily="34" charset="-120"/>
                  <a:ea typeface="源泉圓體 TTF Regular" panose="020B0500000000000000" pitchFamily="34" charset="-120"/>
                </a:rPr>
                <a:t>結論</a:t>
              </a:r>
              <a:endParaRPr lang="zh-CN" altLang="en-US" sz="3200" dirty="0">
                <a:solidFill>
                  <a:srgbClr val="67C0C6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4954863" y="3579862"/>
            <a:ext cx="3205368" cy="547452"/>
            <a:chOff x="5006311" y="3002032"/>
            <a:chExt cx="3205368" cy="547452"/>
          </a:xfrm>
        </p:grpSpPr>
        <p:sp>
          <p:nvSpPr>
            <p:cNvPr id="34" name="TextBox 6">
              <a:extLst>
                <a:ext uri="{FF2B5EF4-FFF2-40B4-BE49-F238E27FC236}">
                  <a16:creationId xmlns:a16="http://schemas.microsoft.com/office/drawing/2014/main" id="{0A818D59-61D3-4031-8376-8B9F7B2410EA}"/>
                </a:ext>
              </a:extLst>
            </p:cNvPr>
            <p:cNvSpPr txBox="1"/>
            <p:nvPr/>
          </p:nvSpPr>
          <p:spPr>
            <a:xfrm>
              <a:off x="5006311" y="3018569"/>
              <a:ext cx="285174" cy="53091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rgbClr val="5E877C"/>
                  </a:solidFill>
                  <a:latin typeface="源泉圓體 TTF Regular" panose="020B0500000000000000" pitchFamily="34" charset="-120"/>
                  <a:ea typeface="源泉圓體 TTF Regular" panose="020B0500000000000000" pitchFamily="34" charset="-120"/>
                </a:rPr>
                <a:t>6</a:t>
              </a:r>
            </a:p>
          </p:txBody>
        </p:sp>
        <p:sp>
          <p:nvSpPr>
            <p:cNvPr id="35" name="TextBox 11">
              <a:extLst>
                <a:ext uri="{FF2B5EF4-FFF2-40B4-BE49-F238E27FC236}">
                  <a16:creationId xmlns:a16="http://schemas.microsoft.com/office/drawing/2014/main" id="{BEB02227-E2E7-449D-8364-63A337B609E7}"/>
                </a:ext>
              </a:extLst>
            </p:cNvPr>
            <p:cNvSpPr txBox="1"/>
            <p:nvPr/>
          </p:nvSpPr>
          <p:spPr>
            <a:xfrm>
              <a:off x="5239748" y="3002032"/>
              <a:ext cx="2971931" cy="380931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TW" altLang="en-US" sz="3200" dirty="0">
                  <a:solidFill>
                    <a:srgbClr val="5E877C"/>
                  </a:solidFill>
                  <a:latin typeface="源泉圓體 TTF Regular" panose="020B0500000000000000" pitchFamily="34" charset="-120"/>
                  <a:ea typeface="源泉圓體 TTF Regular" panose="020B0500000000000000" pitchFamily="34" charset="-120"/>
                </a:rPr>
                <a:t>參考資料</a:t>
              </a:r>
              <a:endParaRPr lang="zh-CN" altLang="en-US" sz="3200" dirty="0">
                <a:solidFill>
                  <a:srgbClr val="5E877C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627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0BF31707-B0A9-4075-A49E-1CD8BDC53B03}"/>
              </a:ext>
            </a:extLst>
          </p:cNvPr>
          <p:cNvSpPr txBox="1"/>
          <p:nvPr/>
        </p:nvSpPr>
        <p:spPr>
          <a:xfrm>
            <a:off x="323528" y="501523"/>
            <a:ext cx="9145016" cy="461665"/>
          </a:xfrm>
          <a:prstGeom prst="rect">
            <a:avLst/>
          </a:prstGeom>
          <a:noFill/>
        </p:spPr>
        <p:txBody>
          <a:bodyPr wrap="square" lIns="0" tIns="0" rIns="0" bIns="0">
            <a:normAutofit fontScale="85000" lnSpcReduction="20000"/>
          </a:bodyPr>
          <a:lstStyle/>
          <a:p>
            <a:r>
              <a:rPr lang="en-US" altLang="zh-TW" sz="4000" b="1" dirty="0" err="1">
                <a:solidFill>
                  <a:srgbClr val="DD8047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StreamingTV</a:t>
            </a:r>
            <a:endParaRPr lang="en-US" altLang="zh-CN" sz="4000" b="1" dirty="0">
              <a:solidFill>
                <a:srgbClr val="DD8047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pic>
        <p:nvPicPr>
          <p:cNvPr id="16386" name="Picture 2" descr="https://lh3.googleusercontent.com/Wqg-5pwxv1va6xOERO4dgwUbk1iBsPjaSE1IOE7pzZOw99Ja2Y8ryH4S_5XEDcjAGGeYVQkAPHGc9bP6btV--m0tgH-SRbjWhXsiuOCcfiHVGCLsNIZvsO3G__j1e8qxFNoZQeej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678"/>
            <a:ext cx="3024000" cy="30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s://lh5.googleusercontent.com/AoXMPya1LuGZKRkhwS4rqN004lodD9cfN8XOcOtICshvpwtfGjirMSLNRUaAFo1C3Ajoeyev2ekYNP_81eQfzND7dk300hRVLg5vhEjBCdEN0FvSXm5HlK2FrBwIZNKNTF8IBOn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972" y="1484678"/>
            <a:ext cx="4106271" cy="30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13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0BF31707-B0A9-4075-A49E-1CD8BDC53B03}"/>
              </a:ext>
            </a:extLst>
          </p:cNvPr>
          <p:cNvSpPr txBox="1"/>
          <p:nvPr/>
        </p:nvSpPr>
        <p:spPr>
          <a:xfrm>
            <a:off x="323528" y="483518"/>
            <a:ext cx="9145016" cy="461665"/>
          </a:xfrm>
          <a:prstGeom prst="rect">
            <a:avLst/>
          </a:prstGeom>
          <a:noFill/>
        </p:spPr>
        <p:txBody>
          <a:bodyPr wrap="square" lIns="0" tIns="0" rIns="0" bIns="0">
            <a:normAutofit fontScale="85000" lnSpcReduction="20000"/>
          </a:bodyPr>
          <a:lstStyle/>
          <a:p>
            <a:r>
              <a:rPr lang="en-US" altLang="zh-TW" sz="4000" b="1" dirty="0" err="1">
                <a:solidFill>
                  <a:srgbClr val="DD8047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StreamingMovies</a:t>
            </a:r>
            <a:endParaRPr lang="en-US" altLang="zh-CN" sz="4000" b="1" dirty="0">
              <a:solidFill>
                <a:srgbClr val="DD8047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pic>
        <p:nvPicPr>
          <p:cNvPr id="15362" name="Picture 2" descr="https://lh5.googleusercontent.com/W0kQpgfKytkK4c0vW1Ne2PLqDNgVc30O-8eeN78EKIgCtJryOFwEhthQnaPtqOvDkaGq8iBdFQNBvI-d7kR7MorpntGzoc5ZqZgAewYLQkMH5vmJur-HzeLDbHiNcPafGnHzcSw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91630"/>
            <a:ext cx="3024000" cy="30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s://lh3.googleusercontent.com/XcARrJCm1QzKV42KRPjEkldcRXTjGE3cZRXprN-JCu8ybYsg9mlqNl9k9HFlAuqk4usVulLOZ4G_fQnbamxMCqOIiuoSwB6kpVBj07FiZCBlMp_YM46rr9tZy3wGUGfJeuc5Nzj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91630"/>
            <a:ext cx="4104456" cy="302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22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0BF31707-B0A9-4075-A49E-1CD8BDC53B03}"/>
              </a:ext>
            </a:extLst>
          </p:cNvPr>
          <p:cNvSpPr txBox="1"/>
          <p:nvPr/>
        </p:nvSpPr>
        <p:spPr>
          <a:xfrm>
            <a:off x="323528" y="501523"/>
            <a:ext cx="7920880" cy="461665"/>
          </a:xfrm>
          <a:prstGeom prst="rect">
            <a:avLst/>
          </a:prstGeom>
          <a:noFill/>
        </p:spPr>
        <p:txBody>
          <a:bodyPr wrap="square" lIns="0" tIns="0" rIns="0" bIns="0">
            <a:normAutofit fontScale="85000" lnSpcReduction="20000"/>
          </a:bodyPr>
          <a:lstStyle/>
          <a:p>
            <a:r>
              <a:rPr lang="en-US" altLang="zh-TW" sz="4000" b="1" dirty="0">
                <a:solidFill>
                  <a:srgbClr val="DD8047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Contract</a:t>
            </a:r>
            <a:endParaRPr lang="en-US" altLang="zh-CN" sz="4000" b="1" dirty="0">
              <a:solidFill>
                <a:srgbClr val="DD8047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pic>
        <p:nvPicPr>
          <p:cNvPr id="14338" name="Picture 2" descr="https://lh5.googleusercontent.com/2RjjSmyhyks1Q-764gq4Cv33HPw5l445A5NXcf-t-a28pMtfuI4UmkHeE-yMxuzBSUK7lAnrRTavvYhcMPmBLtpdYKLOpGhgeTHN3j3wS81SSPAnO_oPcdhRnAlxfTU1tHSnEv6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91630"/>
            <a:ext cx="3024000" cy="30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lh3.googleusercontent.com/KC5RxAYo1QUiTApssXvAxhOU0drd94eKSDLYfCdlt1u8vTnOxo-TrvCJ48gEvLq_zS0a85EFiCHXHecYIG6pAHr1hJUH6muaatY5FM3dyVHUJbXKwfborT1oH1XovahyrBdlsDF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91630"/>
            <a:ext cx="4102912" cy="30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94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0BF31707-B0A9-4075-A49E-1CD8BDC53B03}"/>
              </a:ext>
            </a:extLst>
          </p:cNvPr>
          <p:cNvSpPr txBox="1"/>
          <p:nvPr/>
        </p:nvSpPr>
        <p:spPr>
          <a:xfrm>
            <a:off x="323528" y="501523"/>
            <a:ext cx="8424936" cy="461665"/>
          </a:xfrm>
          <a:prstGeom prst="rect">
            <a:avLst/>
          </a:prstGeom>
          <a:noFill/>
        </p:spPr>
        <p:txBody>
          <a:bodyPr wrap="square" lIns="0" tIns="0" rIns="0" bIns="0">
            <a:normAutofit fontScale="85000" lnSpcReduction="20000"/>
          </a:bodyPr>
          <a:lstStyle/>
          <a:p>
            <a:r>
              <a:rPr lang="en-US" altLang="zh-TW" sz="4000" b="1" dirty="0" err="1">
                <a:solidFill>
                  <a:srgbClr val="DD8047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PaperlessBilling</a:t>
            </a:r>
            <a:endParaRPr lang="en-US" altLang="zh-CN" sz="4000" b="1" dirty="0">
              <a:solidFill>
                <a:srgbClr val="DD8047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pic>
        <p:nvPicPr>
          <p:cNvPr id="19458" name="Picture 2" descr="https://lh3.googleusercontent.com/ugwLBfqMx71AwugKQUjOQmEtbcG_ZKf2nC4XUcXz-41WT4QQrEUdFfyzkJ2awRZUieFegKxNWC9U1FJL9mUKY2G1BLTVyugniQ7i14CTnUq7_YiL7Ij4EdnCeKB_Gy4ZMF4WtDN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91630"/>
            <a:ext cx="3024000" cy="30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https://lh5.googleusercontent.com/Q-nTDA_VhDbdFHU9pAkHseNb_sNRs62u1OtDNw5RKDW_LhmX6trAmH2RZ4Sx9W6EfTqGykkvM7L4b_NIluOhc1sUvGQ9zR-nXU9RniKpmA-hBiINSOIosIGmTOWG5PhqtdX_qcb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491630"/>
            <a:ext cx="4092359" cy="30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44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0BF31707-B0A9-4075-A49E-1CD8BDC53B03}"/>
              </a:ext>
            </a:extLst>
          </p:cNvPr>
          <p:cNvSpPr txBox="1"/>
          <p:nvPr/>
        </p:nvSpPr>
        <p:spPr>
          <a:xfrm>
            <a:off x="323528" y="501523"/>
            <a:ext cx="8640960" cy="461665"/>
          </a:xfrm>
          <a:prstGeom prst="rect">
            <a:avLst/>
          </a:prstGeom>
          <a:noFill/>
        </p:spPr>
        <p:txBody>
          <a:bodyPr wrap="square" lIns="0" tIns="0" rIns="0" bIns="0">
            <a:normAutofit fontScale="85000" lnSpcReduction="20000"/>
          </a:bodyPr>
          <a:lstStyle/>
          <a:p>
            <a:r>
              <a:rPr lang="en-US" altLang="zh-TW" sz="4000" b="1" dirty="0" err="1">
                <a:solidFill>
                  <a:srgbClr val="DD8047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PaymentMethod</a:t>
            </a:r>
            <a:endParaRPr lang="en-US" altLang="zh-CN" sz="4000" b="1" dirty="0">
              <a:solidFill>
                <a:srgbClr val="DD8047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pic>
        <p:nvPicPr>
          <p:cNvPr id="18434" name="Picture 2" descr="https://lh4.googleusercontent.com/VueGi24ecup9KshxYYgRsgzjUUq9cxcBnOLYqGf2woz8V3A8HTusZ48QXCRpceh2dHX2jj5NWSxBuJptlWU7rlh8vqpOSNxLqBzC2CH8Vg5GadQSLserCY5kFcL8KTatUWlhexO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91629"/>
            <a:ext cx="3023999" cy="30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https://lh5.googleusercontent.com/ggW4PQqo2s8LuOM_-cwgXffX6S3C2xAIRtCpCdfkW1og4dAN6vtGL_t_nhokfCqefZXcbCXrT0pykoZocyS1MiP8HjrZ6dV-4T0Yz1cgD7SLSPjHfIFfIgJBrlXQ3AUQQKuq0yc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000" y="1491629"/>
            <a:ext cx="4083957" cy="30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38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0BF31707-B0A9-4075-A49E-1CD8BDC53B03}"/>
              </a:ext>
            </a:extLst>
          </p:cNvPr>
          <p:cNvSpPr txBox="1"/>
          <p:nvPr/>
        </p:nvSpPr>
        <p:spPr>
          <a:xfrm>
            <a:off x="323528" y="501523"/>
            <a:ext cx="8640960" cy="461665"/>
          </a:xfrm>
          <a:prstGeom prst="rect">
            <a:avLst/>
          </a:prstGeom>
          <a:noFill/>
        </p:spPr>
        <p:txBody>
          <a:bodyPr wrap="square" lIns="0" tIns="0" rIns="0" bIns="0">
            <a:normAutofit fontScale="85000" lnSpcReduction="20000"/>
          </a:bodyPr>
          <a:lstStyle/>
          <a:p>
            <a:r>
              <a:rPr lang="en-US" altLang="zh-TW" sz="4000" b="1" dirty="0" err="1">
                <a:solidFill>
                  <a:srgbClr val="DD8047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MonthlyCharges</a:t>
            </a:r>
            <a:endParaRPr lang="en-US" altLang="zh-CN" sz="4000" b="1" dirty="0">
              <a:solidFill>
                <a:srgbClr val="DD8047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pic>
        <p:nvPicPr>
          <p:cNvPr id="21506" name="Picture 2" descr="https://lh4.googleusercontent.com/5nu_3hhYlGdI68KQsv1y83mgo4Mz1Q_FYLKfrQT-Bx6eKLlszzdhHbrraP0a9EK2vRssZOZxT9AaqFHWWMQ0Uh4B0ljyOKN9v5JcRBz68fYf30Q74aLYAeGF_Idn46Hl2AlIqpS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91630"/>
            <a:ext cx="4096022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https://lh6.googleusercontent.com/2Ydudw25OU504Nucq0Hoj9Hh4cgmUAh77oUJ-LdwpBO8iV8rrU8trSOfQKF1aDQLj7_zoiw0K8CVdbAukJHs7D-6BPVYG0oJ2fSDoPoPl6S6A7u0O_-G14Jz7F1NYxiTFC6l5xa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91630"/>
            <a:ext cx="3661463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24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0BF31707-B0A9-4075-A49E-1CD8BDC53B03}"/>
              </a:ext>
            </a:extLst>
          </p:cNvPr>
          <p:cNvSpPr txBox="1"/>
          <p:nvPr/>
        </p:nvSpPr>
        <p:spPr>
          <a:xfrm>
            <a:off x="323528" y="501523"/>
            <a:ext cx="7488832" cy="461665"/>
          </a:xfrm>
          <a:prstGeom prst="rect">
            <a:avLst/>
          </a:prstGeom>
          <a:noFill/>
        </p:spPr>
        <p:txBody>
          <a:bodyPr wrap="square" lIns="0" tIns="0" rIns="0" bIns="0">
            <a:normAutofit fontScale="85000" lnSpcReduction="20000"/>
          </a:bodyPr>
          <a:lstStyle/>
          <a:p>
            <a:r>
              <a:rPr lang="en-US" altLang="zh-TW" sz="4000" b="1" dirty="0" err="1">
                <a:solidFill>
                  <a:srgbClr val="DD8047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TotalCharges</a:t>
            </a:r>
            <a:endParaRPr lang="en-US" altLang="zh-CN" sz="4000" b="1" dirty="0">
              <a:solidFill>
                <a:srgbClr val="DD8047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pic>
        <p:nvPicPr>
          <p:cNvPr id="20482" name="Picture 2" descr="https://lh6.googleusercontent.com/QV3y2mePixUAH5kJbuFQKQmJ9Je4Ca9qIhluOIJutZyM5tu3rGE1nhLFMXcYRZH-ekH7FU1uy3sGg_r9Yw1aImDdBIHxsC_VqF_DD6T70I9CVZZCZAkkQI_zGPzWOaBeTL8OT9g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91630"/>
            <a:ext cx="3655383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https://lh4.googleusercontent.com/W2HVVgBWJTyFd8ieclfIJvz5T6uFNXtepJerYZ5PfyIkwEagN6NI6Bx4aLJN3-FM_LerUXXSlPrVjfDKRjp3ZgvkchCBrSixXZY-_RS1kdhEfSe7LpY4UcdcJaZxCexqkxt7j4S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91630"/>
            <a:ext cx="3669229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98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02D772B-8ADE-4B4F-B6A7-8D2025349E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8" r="10334" b="23980"/>
          <a:stretch/>
        </p:blipFill>
        <p:spPr>
          <a:xfrm rot="2951058">
            <a:off x="-1988365" y="-74781"/>
            <a:ext cx="5014849" cy="45584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AC883BD-9700-4D04-81C8-EAEDEC04E4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1" r="19125" b="44760"/>
          <a:stretch/>
        </p:blipFill>
        <p:spPr>
          <a:xfrm rot="16200000" flipH="1">
            <a:off x="5940154" y="915565"/>
            <a:ext cx="5184576" cy="331237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3180041" y="1663923"/>
            <a:ext cx="5337443" cy="1815654"/>
            <a:chOff x="1746275" y="1508167"/>
            <a:chExt cx="3157702" cy="53091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818D59-61D3-4031-8376-8B9F7B2410EA}"/>
                </a:ext>
              </a:extLst>
            </p:cNvPr>
            <p:cNvSpPr txBox="1"/>
            <p:nvPr/>
          </p:nvSpPr>
          <p:spPr>
            <a:xfrm>
              <a:off x="1746275" y="1508167"/>
              <a:ext cx="285174" cy="530915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5000" dirty="0">
                  <a:solidFill>
                    <a:srgbClr val="A5AB8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BEB02227-E2E7-449D-8364-63A337B609E7}"/>
                </a:ext>
              </a:extLst>
            </p:cNvPr>
            <p:cNvSpPr txBox="1"/>
            <p:nvPr/>
          </p:nvSpPr>
          <p:spPr>
            <a:xfrm>
              <a:off x="1932046" y="1509601"/>
              <a:ext cx="2971931" cy="380931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en-US" altLang="zh-TW" sz="5000" b="1" dirty="0">
                  <a:solidFill>
                    <a:srgbClr val="A5AB81"/>
                  </a:solidFill>
                  <a:latin typeface="源泉圓體 TTF Regular" panose="020B0500000000000000" pitchFamily="34" charset="-120"/>
                  <a:ea typeface="源泉圓體 TTF Regular" panose="020B0500000000000000" pitchFamily="34" charset="-120"/>
                </a:rPr>
                <a:t>Model</a:t>
              </a:r>
              <a:endParaRPr lang="zh-CN" altLang="en-US" sz="5000" b="1" dirty="0">
                <a:solidFill>
                  <a:srgbClr val="A5AB81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0BF31707-B0A9-4075-A49E-1CD8BDC53B03}"/>
              </a:ext>
            </a:extLst>
          </p:cNvPr>
          <p:cNvSpPr txBox="1"/>
          <p:nvPr/>
        </p:nvSpPr>
        <p:spPr>
          <a:xfrm>
            <a:off x="611560" y="501523"/>
            <a:ext cx="6192688" cy="461665"/>
          </a:xfrm>
          <a:prstGeom prst="rect">
            <a:avLst/>
          </a:prstGeom>
          <a:noFill/>
        </p:spPr>
        <p:txBody>
          <a:bodyPr wrap="square" lIns="0" tIns="0" rIns="0" bIns="0">
            <a:normAutofit fontScale="85000" lnSpcReduction="20000"/>
          </a:bodyPr>
          <a:lstStyle/>
          <a:p>
            <a:r>
              <a:rPr lang="zh-TW" altLang="en-US" sz="4000" b="1" dirty="0">
                <a:solidFill>
                  <a:srgbClr val="A5AB81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原始</a:t>
            </a:r>
            <a:r>
              <a:rPr lang="en-US" altLang="zh-TW" sz="4000" b="1" dirty="0">
                <a:solidFill>
                  <a:srgbClr val="A5AB81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Model</a:t>
            </a:r>
            <a:endParaRPr lang="en-US" altLang="zh-CN" sz="4000" b="1" dirty="0">
              <a:solidFill>
                <a:srgbClr val="A5AB81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1600" y="1145467"/>
            <a:ext cx="4732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TW" dirty="0"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dirty="0"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F9E9E5E-92DE-4230-8F10-A939EF42A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95579"/>
            <a:ext cx="4610337" cy="293385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D2B6F28-CBE3-4B20-AE56-E071A653F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355726"/>
            <a:ext cx="3626036" cy="173363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81AFF4C-AA21-471B-B526-11AF7DA11A30}"/>
              </a:ext>
            </a:extLst>
          </p:cNvPr>
          <p:cNvSpPr/>
          <p:nvPr/>
        </p:nvSpPr>
        <p:spPr>
          <a:xfrm>
            <a:off x="5004048" y="1376299"/>
            <a:ext cx="34740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使用</a:t>
            </a:r>
            <a:r>
              <a:rPr lang="en-US" altLang="zh-TW" sz="2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mice</a:t>
            </a:r>
            <a:r>
              <a:rPr lang="zh-TW" altLang="en-US" sz="2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套件填補</a:t>
            </a:r>
            <a:r>
              <a:rPr lang="en-US" altLang="zh-TW" sz="2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NA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全變數選用</a:t>
            </a:r>
            <a:endParaRPr lang="en-US" altLang="zh-TW" sz="2400" dirty="0"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876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0BF31707-B0A9-4075-A49E-1CD8BDC53B03}"/>
              </a:ext>
            </a:extLst>
          </p:cNvPr>
          <p:cNvSpPr txBox="1"/>
          <p:nvPr/>
        </p:nvSpPr>
        <p:spPr>
          <a:xfrm>
            <a:off x="611560" y="501523"/>
            <a:ext cx="6192688" cy="461665"/>
          </a:xfrm>
          <a:prstGeom prst="rect">
            <a:avLst/>
          </a:prstGeom>
          <a:noFill/>
        </p:spPr>
        <p:txBody>
          <a:bodyPr wrap="square" lIns="0" tIns="0" rIns="0" bIns="0">
            <a:normAutofit fontScale="85000" lnSpcReduction="20000"/>
          </a:bodyPr>
          <a:lstStyle/>
          <a:p>
            <a:r>
              <a:rPr lang="en-US" altLang="zh-TW" sz="4000" b="1" dirty="0">
                <a:solidFill>
                  <a:srgbClr val="A5AB81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Model 1 </a:t>
            </a:r>
            <a:endParaRPr lang="en-US" altLang="zh-CN" sz="4000" b="1" dirty="0">
              <a:solidFill>
                <a:srgbClr val="A5AB81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0CC4B56-5F25-4E04-B9E3-AF8335C44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9" y="1805210"/>
            <a:ext cx="4942351" cy="22322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68CFD14-66E0-47F8-826C-D9EF6CE5AD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040" y="1989876"/>
            <a:ext cx="3664138" cy="177809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501DD42-87B8-469A-A4E1-2178CBBA5B21}"/>
              </a:ext>
            </a:extLst>
          </p:cNvPr>
          <p:cNvSpPr/>
          <p:nvPr/>
        </p:nvSpPr>
        <p:spPr>
          <a:xfrm>
            <a:off x="323528" y="1158879"/>
            <a:ext cx="72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使用</a:t>
            </a:r>
            <a:r>
              <a:rPr lang="en-US" altLang="zh-TW" sz="2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EDA</a:t>
            </a:r>
            <a:r>
              <a:rPr lang="zh-TW" altLang="en-US" sz="2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挑選變數</a:t>
            </a:r>
            <a:endParaRPr lang="en-US" altLang="zh-TW" sz="2400" dirty="0"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  <a:p>
            <a:endParaRPr lang="en-US" altLang="zh-TW" sz="2400" dirty="0"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693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02D772B-8ADE-4B4F-B6A7-8D2025349E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8" r="10334" b="23980"/>
          <a:stretch/>
        </p:blipFill>
        <p:spPr>
          <a:xfrm rot="2951058">
            <a:off x="-1988365" y="-74781"/>
            <a:ext cx="5014849" cy="45584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AC883BD-9700-4D04-81C8-EAEDEC04E45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1" r="19125" b="44760"/>
          <a:stretch/>
        </p:blipFill>
        <p:spPr>
          <a:xfrm rot="16200000" flipH="1">
            <a:off x="5940154" y="915565"/>
            <a:ext cx="5184576" cy="331237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2915816" y="1663923"/>
            <a:ext cx="5337443" cy="1815654"/>
            <a:chOff x="1746275" y="1508167"/>
            <a:chExt cx="3157702" cy="53091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818D59-61D3-4031-8376-8B9F7B2410EA}"/>
                </a:ext>
              </a:extLst>
            </p:cNvPr>
            <p:cNvSpPr txBox="1"/>
            <p:nvPr/>
          </p:nvSpPr>
          <p:spPr>
            <a:xfrm>
              <a:off x="1746275" y="1508167"/>
              <a:ext cx="285174" cy="530915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5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BEB02227-E2E7-449D-8364-63A337B609E7}"/>
                </a:ext>
              </a:extLst>
            </p:cNvPr>
            <p:cNvSpPr txBox="1"/>
            <p:nvPr/>
          </p:nvSpPr>
          <p:spPr>
            <a:xfrm>
              <a:off x="1932046" y="1509601"/>
              <a:ext cx="2971931" cy="380931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TW" altLang="en-US" sz="5000" dirty="0">
                  <a:solidFill>
                    <a:schemeClr val="accent1">
                      <a:lumMod val="100000"/>
                    </a:schemeClr>
                  </a:solidFill>
                  <a:latin typeface="源泉圓體 TTF Regular" panose="020B0500000000000000" pitchFamily="34" charset="-120"/>
                  <a:ea typeface="源泉圓體 TTF Regular" panose="020B0500000000000000" pitchFamily="34" charset="-120"/>
                </a:rPr>
                <a:t>資料簡介</a:t>
              </a:r>
              <a:endParaRPr lang="zh-CN" altLang="en-US" sz="5000" dirty="0">
                <a:solidFill>
                  <a:schemeClr val="accent1">
                    <a:lumMod val="100000"/>
                  </a:schemeClr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585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0BF31707-B0A9-4075-A49E-1CD8BDC53B03}"/>
              </a:ext>
            </a:extLst>
          </p:cNvPr>
          <p:cNvSpPr txBox="1"/>
          <p:nvPr/>
        </p:nvSpPr>
        <p:spPr>
          <a:xfrm>
            <a:off x="611560" y="501523"/>
            <a:ext cx="6192688" cy="461665"/>
          </a:xfrm>
          <a:prstGeom prst="rect">
            <a:avLst/>
          </a:prstGeom>
          <a:noFill/>
        </p:spPr>
        <p:txBody>
          <a:bodyPr wrap="square" lIns="0" tIns="0" rIns="0" bIns="0">
            <a:normAutofit fontScale="85000" lnSpcReduction="20000"/>
          </a:bodyPr>
          <a:lstStyle/>
          <a:p>
            <a:r>
              <a:rPr lang="en-US" altLang="zh-TW" sz="4000" b="1" dirty="0">
                <a:solidFill>
                  <a:srgbClr val="A5AB81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Model 2  </a:t>
            </a:r>
            <a:endParaRPr lang="en-US" altLang="zh-CN" sz="4000" b="1" dirty="0">
              <a:solidFill>
                <a:srgbClr val="A5AB81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1104588"/>
            <a:ext cx="72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挑選羅吉斯顯著之變數</a:t>
            </a:r>
            <a:endParaRPr lang="en-US" altLang="zh-TW" sz="2400" dirty="0"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2C0A5DE-CA67-45D8-A664-8283A9FC0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606" y="2194267"/>
            <a:ext cx="3695890" cy="175904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821013A-5191-4C80-818A-87D2249FD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07654"/>
            <a:ext cx="5102567" cy="273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0BF31707-B0A9-4075-A49E-1CD8BDC53B03}"/>
              </a:ext>
            </a:extLst>
          </p:cNvPr>
          <p:cNvSpPr txBox="1"/>
          <p:nvPr/>
        </p:nvSpPr>
        <p:spPr>
          <a:xfrm>
            <a:off x="611560" y="501523"/>
            <a:ext cx="6192688" cy="461665"/>
          </a:xfrm>
          <a:prstGeom prst="rect">
            <a:avLst/>
          </a:prstGeom>
          <a:noFill/>
        </p:spPr>
        <p:txBody>
          <a:bodyPr wrap="square" lIns="0" tIns="0" rIns="0" bIns="0">
            <a:normAutofit fontScale="85000" lnSpcReduction="20000"/>
          </a:bodyPr>
          <a:lstStyle/>
          <a:p>
            <a:r>
              <a:rPr lang="en-US" altLang="zh-TW" sz="4000" b="1" dirty="0">
                <a:solidFill>
                  <a:srgbClr val="A5AB81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Model 3</a:t>
            </a:r>
            <a:endParaRPr lang="en-US" altLang="zh-CN" sz="4000" b="1" dirty="0">
              <a:solidFill>
                <a:srgbClr val="A5AB81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8D509E-B30C-47E1-A718-9E430CC8B451}"/>
              </a:ext>
            </a:extLst>
          </p:cNvPr>
          <p:cNvSpPr/>
          <p:nvPr/>
        </p:nvSpPr>
        <p:spPr>
          <a:xfrm>
            <a:off x="539552" y="1176596"/>
            <a:ext cx="72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挑選</a:t>
            </a:r>
            <a:r>
              <a:rPr lang="en-US" altLang="zh-TW" sz="2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stepwise</a:t>
            </a:r>
            <a:r>
              <a:rPr lang="zh-TW" altLang="en-US" sz="2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結果</a:t>
            </a:r>
            <a:endParaRPr lang="en-US" altLang="zh-TW" sz="2400" dirty="0"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5EDF8D3-5D02-4039-B31F-01B572BF8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083" y="1851670"/>
            <a:ext cx="5473833" cy="269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0BF31707-B0A9-4075-A49E-1CD8BDC53B03}"/>
              </a:ext>
            </a:extLst>
          </p:cNvPr>
          <p:cNvSpPr txBox="1"/>
          <p:nvPr/>
        </p:nvSpPr>
        <p:spPr>
          <a:xfrm>
            <a:off x="611560" y="501523"/>
            <a:ext cx="6192688" cy="461665"/>
          </a:xfrm>
          <a:prstGeom prst="rect">
            <a:avLst/>
          </a:prstGeom>
          <a:noFill/>
        </p:spPr>
        <p:txBody>
          <a:bodyPr wrap="square" lIns="0" tIns="0" rIns="0" bIns="0">
            <a:normAutofit fontScale="85000" lnSpcReduction="20000"/>
          </a:bodyPr>
          <a:lstStyle/>
          <a:p>
            <a:r>
              <a:rPr lang="zh-TW" altLang="en-US" sz="4000" b="1" dirty="0">
                <a:solidFill>
                  <a:srgbClr val="A5AB81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處理變數</a:t>
            </a:r>
            <a:endParaRPr lang="en-US" altLang="zh-CN" sz="4000" b="1" dirty="0">
              <a:solidFill>
                <a:srgbClr val="A5AB81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745A5B7-2650-4332-9CAD-0138DDC43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74881"/>
            <a:ext cx="5471996" cy="288032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B8EC3BB-E342-4EEA-86F6-319109CD1BD3}"/>
              </a:ext>
            </a:extLst>
          </p:cNvPr>
          <p:cNvSpPr/>
          <p:nvPr/>
        </p:nvSpPr>
        <p:spPr>
          <a:xfrm>
            <a:off x="539552" y="1176596"/>
            <a:ext cx="72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連續型變數</a:t>
            </a:r>
            <a:r>
              <a:rPr lang="en-US" altLang="zh-TW" sz="2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&gt;</a:t>
            </a:r>
            <a:r>
              <a:rPr lang="zh-TW" altLang="en-US" sz="2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類別型、縮減較不顯著的</a:t>
            </a:r>
            <a:r>
              <a:rPr lang="en-US" altLang="zh-TW" sz="2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level</a:t>
            </a:r>
          </a:p>
        </p:txBody>
      </p:sp>
    </p:spTree>
    <p:extLst>
      <p:ext uri="{BB962C8B-B14F-4D97-AF65-F5344CB8AC3E}">
        <p14:creationId xmlns:p14="http://schemas.microsoft.com/office/powerpoint/2010/main" val="312111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0BF31707-B0A9-4075-A49E-1CD8BDC53B03}"/>
              </a:ext>
            </a:extLst>
          </p:cNvPr>
          <p:cNvSpPr txBox="1"/>
          <p:nvPr/>
        </p:nvSpPr>
        <p:spPr>
          <a:xfrm>
            <a:off x="611560" y="501523"/>
            <a:ext cx="6192688" cy="461665"/>
          </a:xfrm>
          <a:prstGeom prst="rect">
            <a:avLst/>
          </a:prstGeom>
          <a:noFill/>
        </p:spPr>
        <p:txBody>
          <a:bodyPr wrap="square" lIns="0" tIns="0" rIns="0" bIns="0">
            <a:normAutofit fontScale="85000" lnSpcReduction="20000"/>
          </a:bodyPr>
          <a:lstStyle/>
          <a:p>
            <a:r>
              <a:rPr lang="en-US" altLang="zh-TW" sz="4000" b="1" dirty="0">
                <a:solidFill>
                  <a:srgbClr val="A5AB81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Model</a:t>
            </a:r>
            <a:endParaRPr lang="en-US" altLang="zh-CN" sz="4000" b="1" dirty="0">
              <a:solidFill>
                <a:srgbClr val="A5AB81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1059582"/>
            <a:ext cx="84969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雖然經過反覆測試，</a:t>
            </a:r>
            <a:r>
              <a:rPr lang="en-US" altLang="zh-TW" sz="2000" dirty="0" err="1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test_accuracy</a:t>
            </a:r>
            <a:r>
              <a:rPr lang="zh-TW" altLang="en-US" sz="20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仍然無法突破</a:t>
            </a:r>
            <a:r>
              <a:rPr lang="en-US" altLang="zh-TW" sz="20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0.8</a:t>
            </a:r>
            <a:r>
              <a:rPr lang="zh-TW" altLang="en-US" sz="20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，但我們解決了</a:t>
            </a:r>
            <a:r>
              <a:rPr lang="en-US" altLang="zh-TW" sz="2000" dirty="0" err="1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randomForest</a:t>
            </a:r>
            <a:r>
              <a:rPr lang="zh-TW" altLang="en-US" sz="20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的</a:t>
            </a:r>
            <a:r>
              <a:rPr lang="en-US" altLang="zh-TW" sz="2000" dirty="0" err="1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overfittting</a:t>
            </a:r>
            <a:r>
              <a:rPr lang="zh-TW" altLang="en-US" sz="20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的問題、</a:t>
            </a:r>
            <a:r>
              <a:rPr lang="en-US" altLang="zh-TW" sz="20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logistic</a:t>
            </a:r>
            <a:r>
              <a:rPr lang="zh-TW" altLang="en-US" sz="20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各個</a:t>
            </a:r>
            <a:r>
              <a:rPr lang="en-US" altLang="zh-TW" sz="20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fold</a:t>
            </a:r>
            <a:r>
              <a:rPr lang="zh-TW" altLang="en-US" sz="20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之間的</a:t>
            </a:r>
            <a:r>
              <a:rPr lang="en-US" altLang="zh-TW" sz="20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accuracy</a:t>
            </a:r>
            <a:r>
              <a:rPr lang="zh-TW" altLang="en-US" sz="20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也趨近穩定，</a:t>
            </a:r>
            <a:r>
              <a:rPr lang="en-US" altLang="zh-TW" sz="20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0.8</a:t>
            </a:r>
            <a:r>
              <a:rPr lang="zh-TW" altLang="en-US" sz="20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的</a:t>
            </a:r>
            <a:r>
              <a:rPr lang="en-US" altLang="zh-TW" sz="20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accuracy</a:t>
            </a:r>
            <a:r>
              <a:rPr lang="zh-TW" altLang="en-US" sz="20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遠大於</a:t>
            </a:r>
            <a:r>
              <a:rPr lang="en-US" altLang="zh-TW" sz="20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null model</a:t>
            </a:r>
            <a:r>
              <a:rPr lang="zh-TW" altLang="en-US" sz="20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，但可能已經是極限</a:t>
            </a:r>
            <a:endParaRPr lang="en-US" altLang="zh-TW" sz="2000" dirty="0"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40995FE-3AE1-4956-B1B4-0FC68240E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156122"/>
            <a:ext cx="5572575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6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02D772B-8ADE-4B4F-B6A7-8D2025349E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8" r="10334" b="23980"/>
          <a:stretch/>
        </p:blipFill>
        <p:spPr>
          <a:xfrm rot="2951058">
            <a:off x="-1988365" y="-74781"/>
            <a:ext cx="5014849" cy="45584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AC883BD-9700-4D04-81C8-EAEDEC04E4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1" r="19125" b="44760"/>
          <a:stretch/>
        </p:blipFill>
        <p:spPr>
          <a:xfrm rot="16200000" flipH="1">
            <a:off x="5940154" y="915565"/>
            <a:ext cx="5184576" cy="331237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3347864" y="1663923"/>
            <a:ext cx="5337443" cy="1815654"/>
            <a:chOff x="1746275" y="1508167"/>
            <a:chExt cx="3157702" cy="53091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818D59-61D3-4031-8376-8B9F7B2410EA}"/>
                </a:ext>
              </a:extLst>
            </p:cNvPr>
            <p:cNvSpPr txBox="1"/>
            <p:nvPr/>
          </p:nvSpPr>
          <p:spPr>
            <a:xfrm>
              <a:off x="1746275" y="1508167"/>
              <a:ext cx="285174" cy="530915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5000" dirty="0">
                  <a:solidFill>
                    <a:srgbClr val="D8B25C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BEB02227-E2E7-449D-8364-63A337B609E7}"/>
                </a:ext>
              </a:extLst>
            </p:cNvPr>
            <p:cNvSpPr txBox="1"/>
            <p:nvPr/>
          </p:nvSpPr>
          <p:spPr>
            <a:xfrm>
              <a:off x="1932046" y="1509601"/>
              <a:ext cx="2971931" cy="380931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en-US" altLang="zh-TW" sz="5000" b="1" dirty="0">
                  <a:solidFill>
                    <a:srgbClr val="D8B25C"/>
                  </a:solidFill>
                  <a:latin typeface="源泉圓體 TTF Regular" panose="020B0500000000000000" pitchFamily="34" charset="-120"/>
                  <a:ea typeface="源泉圓體 TTF Regular" panose="020B0500000000000000" pitchFamily="34" charset="-120"/>
                </a:rPr>
                <a:t>Demo</a:t>
              </a:r>
              <a:endParaRPr lang="zh-CN" altLang="en-US" sz="5000" b="1" dirty="0">
                <a:solidFill>
                  <a:srgbClr val="D8B25C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endParaRPr>
            </a:p>
          </p:txBody>
        </p:sp>
      </p:grpSp>
      <p:sp>
        <p:nvSpPr>
          <p:cNvPr id="9" name="Oval 47">
            <a:hlinkClick r:id="rId4"/>
          </p:cNvPr>
          <p:cNvSpPr/>
          <p:nvPr/>
        </p:nvSpPr>
        <p:spPr>
          <a:xfrm>
            <a:off x="7236296" y="3972354"/>
            <a:ext cx="723812" cy="723812"/>
          </a:xfrm>
          <a:prstGeom prst="ellipse">
            <a:avLst/>
          </a:prstGeom>
          <a:solidFill>
            <a:srgbClr val="D8B2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0" name="Freeform: Shape 48"/>
          <p:cNvSpPr>
            <a:spLocks noChangeAspect="1"/>
          </p:cNvSpPr>
          <p:nvPr/>
        </p:nvSpPr>
        <p:spPr bwMode="auto">
          <a:xfrm>
            <a:off x="7429921" y="4151897"/>
            <a:ext cx="314153" cy="375993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4="http://schemas.microsoft.com/office/powerpoint/2010/main" xmlns:lc="http://schemas.openxmlformats.org/drawingml/2006/lockedCanvas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9CE938-5D10-4315-BA58-9F4D3C61606A}"/>
              </a:ext>
            </a:extLst>
          </p:cNvPr>
          <p:cNvSpPr txBox="1"/>
          <p:nvPr/>
        </p:nvSpPr>
        <p:spPr>
          <a:xfrm>
            <a:off x="6695546" y="3370976"/>
            <a:ext cx="1612768" cy="544269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r>
              <a:rPr lang="en-US" altLang="zh-CN" sz="3200" b="1" dirty="0">
                <a:solidFill>
                  <a:srgbClr val="D8B25C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Shiny</a:t>
            </a:r>
            <a:endParaRPr lang="zh-CN" altLang="en-US" sz="3200" b="1" dirty="0">
              <a:solidFill>
                <a:srgbClr val="D8B25C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302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436324D-6C97-4905-9977-299030CB9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267221"/>
            <a:ext cx="7560840" cy="460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0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0BF31707-B0A9-4075-A49E-1CD8BDC53B03}"/>
              </a:ext>
            </a:extLst>
          </p:cNvPr>
          <p:cNvSpPr txBox="1"/>
          <p:nvPr/>
        </p:nvSpPr>
        <p:spPr>
          <a:xfrm>
            <a:off x="611560" y="501523"/>
            <a:ext cx="6192688" cy="461665"/>
          </a:xfrm>
          <a:prstGeom prst="rect">
            <a:avLst/>
          </a:prstGeom>
          <a:noFill/>
        </p:spPr>
        <p:txBody>
          <a:bodyPr wrap="square" lIns="0" tIns="0" rIns="0" bIns="0">
            <a:normAutofit fontScale="85000" lnSpcReduction="20000"/>
          </a:bodyPr>
          <a:lstStyle/>
          <a:p>
            <a:r>
              <a:rPr lang="en-US" altLang="zh-TW" sz="4000" b="1" dirty="0">
                <a:solidFill>
                  <a:srgbClr val="D8B25C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Challenge</a:t>
            </a:r>
            <a:endParaRPr lang="en-US" altLang="zh-CN" sz="4000" b="1" dirty="0">
              <a:solidFill>
                <a:srgbClr val="D8B25C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563638"/>
            <a:ext cx="84249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無法突破原始</a:t>
            </a:r>
            <a:r>
              <a:rPr lang="en-US" altLang="zh-TW" sz="2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model</a:t>
            </a:r>
            <a:r>
              <a:rPr lang="zh-TW" altLang="en-US" sz="2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的</a:t>
            </a:r>
            <a:r>
              <a:rPr lang="en-US" altLang="zh-TW" sz="2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accuracy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400" dirty="0"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feature</a:t>
            </a:r>
            <a:r>
              <a:rPr lang="zh-TW" altLang="en-US" sz="2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大多都是類別型變數 操作空間不大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400" dirty="0"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EDA</a:t>
            </a:r>
            <a:r>
              <a:rPr lang="zh-TW" altLang="en-US" sz="2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觀察看出的趨勢不完全等於</a:t>
            </a:r>
            <a:r>
              <a:rPr lang="en-US" altLang="zh-TW" sz="2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model</a:t>
            </a:r>
            <a:r>
              <a:rPr lang="zh-TW" altLang="en-US" sz="2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挑出的顯著變數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400" dirty="0"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使用</a:t>
            </a:r>
            <a:r>
              <a:rPr lang="en-US" altLang="zh-TW" sz="2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stepwise</a:t>
            </a:r>
            <a:r>
              <a:rPr lang="zh-TW" altLang="en-US" sz="2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挑選變數後</a:t>
            </a:r>
            <a:r>
              <a:rPr lang="en-US" altLang="zh-TW" sz="2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accuracy</a:t>
            </a:r>
            <a:r>
              <a:rPr lang="zh-TW" altLang="en-US" sz="2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依然無顯著提升</a:t>
            </a:r>
            <a:endParaRPr lang="en-US" altLang="zh-TW" sz="2400" dirty="0"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400" dirty="0"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  <a:p>
            <a:br>
              <a:rPr lang="zh-TW" altLang="en-US" sz="2400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</a:br>
            <a:endParaRPr lang="en-US" altLang="zh-TW" sz="2400" dirty="0"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229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02D772B-8ADE-4B4F-B6A7-8D2025349E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8" r="10334" b="23980"/>
          <a:stretch/>
        </p:blipFill>
        <p:spPr>
          <a:xfrm rot="2951058">
            <a:off x="-1988365" y="-74781"/>
            <a:ext cx="5014849" cy="45584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AC883BD-9700-4D04-81C8-EAEDEC04E4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1" r="19125" b="44760"/>
          <a:stretch/>
        </p:blipFill>
        <p:spPr>
          <a:xfrm rot="16200000" flipH="1">
            <a:off x="5940154" y="915565"/>
            <a:ext cx="5184576" cy="331237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3635896" y="1663923"/>
            <a:ext cx="5337443" cy="1815654"/>
            <a:chOff x="1746275" y="1508167"/>
            <a:chExt cx="3157702" cy="53091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818D59-61D3-4031-8376-8B9F7B2410EA}"/>
                </a:ext>
              </a:extLst>
            </p:cNvPr>
            <p:cNvSpPr txBox="1"/>
            <p:nvPr/>
          </p:nvSpPr>
          <p:spPr>
            <a:xfrm>
              <a:off x="1746275" y="1508167"/>
              <a:ext cx="285174" cy="530915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5000" dirty="0">
                  <a:solidFill>
                    <a:srgbClr val="67C0C6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5</a:t>
              </a:r>
            </a:p>
          </p:txBody>
        </p:sp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BEB02227-E2E7-449D-8364-63A337B609E7}"/>
                </a:ext>
              </a:extLst>
            </p:cNvPr>
            <p:cNvSpPr txBox="1"/>
            <p:nvPr/>
          </p:nvSpPr>
          <p:spPr>
            <a:xfrm>
              <a:off x="1932046" y="1509601"/>
              <a:ext cx="2971931" cy="380931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TW" altLang="en-US" sz="5000" dirty="0">
                  <a:solidFill>
                    <a:srgbClr val="67C0C6"/>
                  </a:solidFill>
                  <a:latin typeface="源泉圓體 TTF Regular" panose="020B0500000000000000" pitchFamily="34" charset="-120"/>
                  <a:ea typeface="源泉圓體 TTF Regular" panose="020B0500000000000000" pitchFamily="34" charset="-120"/>
                </a:rPr>
                <a:t>結論</a:t>
              </a:r>
              <a:endParaRPr lang="zh-CN" altLang="en-US" sz="5000" dirty="0">
                <a:solidFill>
                  <a:srgbClr val="67C0C6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285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0BF31707-B0A9-4075-A49E-1CD8BDC53B03}"/>
              </a:ext>
            </a:extLst>
          </p:cNvPr>
          <p:cNvSpPr txBox="1"/>
          <p:nvPr/>
        </p:nvSpPr>
        <p:spPr>
          <a:xfrm>
            <a:off x="611560" y="501523"/>
            <a:ext cx="6192688" cy="461665"/>
          </a:xfrm>
          <a:prstGeom prst="rect">
            <a:avLst/>
          </a:prstGeom>
          <a:noFill/>
        </p:spPr>
        <p:txBody>
          <a:bodyPr wrap="square" lIns="0" tIns="0" rIns="0" bIns="0">
            <a:normAutofit fontScale="85000" lnSpcReduction="20000"/>
          </a:bodyPr>
          <a:lstStyle/>
          <a:p>
            <a:r>
              <a:rPr lang="zh-TW" altLang="en-US" sz="4000" b="1" dirty="0">
                <a:solidFill>
                  <a:srgbClr val="67C0C6"/>
                </a:solidFill>
                <a:latin typeface="源泉圓體 L" panose="020B0300000000000000" pitchFamily="34" charset="-120"/>
                <a:ea typeface="源泉圓體 L" panose="020B0300000000000000" pitchFamily="34" charset="-120"/>
              </a:rPr>
              <a:t>結論</a:t>
            </a:r>
            <a:endParaRPr lang="en-US" altLang="zh-CN" sz="4000" b="1" dirty="0">
              <a:solidFill>
                <a:srgbClr val="67C0C6"/>
              </a:solidFill>
              <a:latin typeface="源泉圓體 L" panose="020B0300000000000000" pitchFamily="34" charset="-120"/>
              <a:ea typeface="源泉圓體 L" panose="020B03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4533D8C-3643-4453-B84E-B4C8458C840F}"/>
              </a:ext>
            </a:extLst>
          </p:cNvPr>
          <p:cNvSpPr txBox="1"/>
          <p:nvPr/>
        </p:nvSpPr>
        <p:spPr>
          <a:xfrm>
            <a:off x="585090" y="1059582"/>
            <a:ext cx="835292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各方面分析重點：</a:t>
            </a:r>
            <a:b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</a:br>
            <a:r>
              <a:rPr lang="en-US" altLang="zh-TW" dirty="0">
                <a:solidFill>
                  <a:srgbClr val="548BB7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1.</a:t>
            </a:r>
            <a:r>
              <a:rPr lang="zh-TW" altLang="en-US" dirty="0">
                <a:solidFill>
                  <a:srgbClr val="548BB7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客戶基本資料</a:t>
            </a:r>
            <a:r>
              <a:rPr lang="en-US" altLang="zh-TW" dirty="0">
                <a:solidFill>
                  <a:srgbClr val="548BB7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(</a:t>
            </a:r>
            <a:r>
              <a:rPr lang="zh-TW" altLang="en-US" dirty="0">
                <a:solidFill>
                  <a:srgbClr val="548BB7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客戶本身</a:t>
            </a:r>
            <a:r>
              <a:rPr lang="en-US" altLang="zh-TW" dirty="0">
                <a:solidFill>
                  <a:srgbClr val="548BB7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)</a:t>
            </a:r>
            <a:r>
              <a:rPr lang="zh-TW" altLang="en-US" dirty="0">
                <a:solidFill>
                  <a:srgbClr val="548BB7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：</a:t>
            </a:r>
            <a:b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</a:br>
            <a:r>
              <a:rPr lang="en-US" altLang="zh-TW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(1)gender(</a:t>
            </a:r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性別</a:t>
            </a:r>
            <a:r>
              <a:rPr lang="en-US" altLang="zh-TW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)</a:t>
            </a:r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不是影響客戶流失率的主因</a:t>
            </a:r>
            <a:b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</a:br>
            <a:r>
              <a:rPr lang="en-US" altLang="zh-TW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(2)</a:t>
            </a:r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老年、單身、無家屬用戶為流失的重點對象</a:t>
            </a:r>
            <a:b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</a:br>
            <a:r>
              <a:rPr lang="zh-TW" altLang="en-US" dirty="0">
                <a:solidFill>
                  <a:srgbClr val="FF0000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改進建議：</a:t>
            </a:r>
            <a:br>
              <a:rPr lang="zh-TW" altLang="en-US" dirty="0">
                <a:solidFill>
                  <a:srgbClr val="FF0000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</a:br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針對高流失率客群</a:t>
            </a:r>
            <a:r>
              <a:rPr lang="en-US" altLang="zh-TW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ex:</a:t>
            </a:r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老人、單身、無家屬用戶制定專屬方案</a:t>
            </a:r>
            <a:b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</a:br>
            <a:b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</a:br>
            <a:r>
              <a:rPr lang="en-US" altLang="zh-TW" dirty="0">
                <a:solidFill>
                  <a:srgbClr val="548BB7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2.</a:t>
            </a:r>
            <a:r>
              <a:rPr lang="zh-TW" altLang="en-US" dirty="0">
                <a:solidFill>
                  <a:srgbClr val="548BB7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使用服務內容</a:t>
            </a:r>
            <a:r>
              <a:rPr lang="en-US" altLang="zh-TW" dirty="0">
                <a:solidFill>
                  <a:srgbClr val="548BB7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(</a:t>
            </a:r>
            <a:r>
              <a:rPr lang="zh-TW" altLang="en-US" dirty="0">
                <a:solidFill>
                  <a:srgbClr val="548BB7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服務品質</a:t>
            </a:r>
            <a:r>
              <a:rPr lang="en-US" altLang="zh-TW" dirty="0">
                <a:solidFill>
                  <a:srgbClr val="548BB7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)</a:t>
            </a:r>
            <a:r>
              <a:rPr lang="zh-TW" altLang="en-US" dirty="0">
                <a:solidFill>
                  <a:srgbClr val="548BB7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：</a:t>
            </a:r>
            <a:b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</a:br>
            <a:r>
              <a:rPr lang="en-US" altLang="zh-TW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(1)</a:t>
            </a:r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使用</a:t>
            </a:r>
            <a:r>
              <a:rPr lang="en-US" altLang="zh-TW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Fiber optic(</a:t>
            </a:r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光纖通訊</a:t>
            </a:r>
            <a:r>
              <a:rPr lang="en-US" altLang="zh-TW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)</a:t>
            </a:r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的用戶流失率極高</a:t>
            </a:r>
            <a:b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</a:br>
            <a:r>
              <a:rPr lang="zh-TW" altLang="en-US" dirty="0">
                <a:solidFill>
                  <a:srgbClr val="FF0000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改進建議：</a:t>
            </a:r>
            <a:b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</a:br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因使用</a:t>
            </a:r>
            <a:r>
              <a:rPr lang="en-US" altLang="zh-TW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Fiber optic</a:t>
            </a:r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的客戶流失率極高，因此建議該公司的技術部門與業務部門可以共同合作，從使用者端取得反饋，並由技術部門進行服務優化，以提升服務品質，降低客戶流失率</a:t>
            </a:r>
          </a:p>
        </p:txBody>
      </p:sp>
    </p:spTree>
    <p:extLst>
      <p:ext uri="{BB962C8B-B14F-4D97-AF65-F5344CB8AC3E}">
        <p14:creationId xmlns:p14="http://schemas.microsoft.com/office/powerpoint/2010/main" val="108264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0BF31707-B0A9-4075-A49E-1CD8BDC53B03}"/>
              </a:ext>
            </a:extLst>
          </p:cNvPr>
          <p:cNvSpPr txBox="1"/>
          <p:nvPr/>
        </p:nvSpPr>
        <p:spPr>
          <a:xfrm>
            <a:off x="611560" y="501523"/>
            <a:ext cx="6192688" cy="461665"/>
          </a:xfrm>
          <a:prstGeom prst="rect">
            <a:avLst/>
          </a:prstGeom>
          <a:noFill/>
        </p:spPr>
        <p:txBody>
          <a:bodyPr wrap="square" lIns="0" tIns="0" rIns="0" bIns="0">
            <a:normAutofit fontScale="85000" lnSpcReduction="20000"/>
          </a:bodyPr>
          <a:lstStyle/>
          <a:p>
            <a:r>
              <a:rPr lang="zh-TW" altLang="en-US" sz="4000" b="1" dirty="0">
                <a:solidFill>
                  <a:srgbClr val="67C0C6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結論</a:t>
            </a:r>
            <a:endParaRPr lang="en-US" altLang="zh-CN" sz="4000" b="1" dirty="0">
              <a:solidFill>
                <a:srgbClr val="67C0C6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4533D8C-3643-4453-B84E-B4C8458C840F}"/>
              </a:ext>
            </a:extLst>
          </p:cNvPr>
          <p:cNvSpPr txBox="1"/>
          <p:nvPr/>
        </p:nvSpPr>
        <p:spPr>
          <a:xfrm>
            <a:off x="579562" y="1347614"/>
            <a:ext cx="83529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548BB7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3.</a:t>
            </a:r>
            <a:r>
              <a:rPr lang="zh-TW" altLang="en-US" dirty="0">
                <a:solidFill>
                  <a:srgbClr val="548BB7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合約期間與價格</a:t>
            </a:r>
            <a:r>
              <a:rPr lang="en-US" altLang="zh-TW" dirty="0">
                <a:solidFill>
                  <a:srgbClr val="548BB7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(</a:t>
            </a:r>
            <a:r>
              <a:rPr lang="zh-TW" altLang="en-US" dirty="0">
                <a:solidFill>
                  <a:srgbClr val="548BB7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市場定價</a:t>
            </a:r>
            <a:r>
              <a:rPr lang="en-US" altLang="zh-TW" dirty="0">
                <a:solidFill>
                  <a:srgbClr val="548BB7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)</a:t>
            </a:r>
            <a:r>
              <a:rPr lang="zh-TW" altLang="en-US" dirty="0">
                <a:solidFill>
                  <a:srgbClr val="548BB7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：</a:t>
            </a:r>
            <a:b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</a:br>
            <a:r>
              <a:rPr lang="en-US" altLang="zh-TW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(1)Contract</a:t>
            </a:r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為</a:t>
            </a:r>
            <a:r>
              <a:rPr lang="en-US" altLang="zh-TW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Month-to-month</a:t>
            </a:r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的流失率極高</a:t>
            </a:r>
            <a:b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</a:br>
            <a:r>
              <a:rPr lang="en-US" altLang="zh-TW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(2)tenure(</a:t>
            </a:r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使用期數</a:t>
            </a:r>
            <a:r>
              <a:rPr lang="en-US" altLang="zh-TW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)</a:t>
            </a:r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為</a:t>
            </a:r>
            <a:r>
              <a:rPr lang="en-US" altLang="zh-TW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20</a:t>
            </a:r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月是重要的分界點，</a:t>
            </a:r>
            <a:r>
              <a:rPr lang="en-US" altLang="zh-TW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tenure</a:t>
            </a:r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小於</a:t>
            </a:r>
            <a:r>
              <a:rPr lang="en-US" altLang="zh-TW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20</a:t>
            </a:r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時流失率極高，高於</a:t>
            </a:r>
            <a:r>
              <a:rPr lang="en-US" altLang="zh-TW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20</a:t>
            </a:r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的流失率就逐漸下降並趨於穩定</a:t>
            </a:r>
            <a:b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</a:br>
            <a:r>
              <a:rPr lang="en-US" altLang="zh-TW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(3)</a:t>
            </a:r>
            <a:r>
              <a:rPr lang="en-US" altLang="zh-TW" dirty="0" err="1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MonthlyCharge</a:t>
            </a:r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在</a:t>
            </a:r>
            <a:r>
              <a:rPr lang="en-US" altLang="zh-TW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70-100</a:t>
            </a:r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之間時，流失率極高</a:t>
            </a:r>
            <a:b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</a:br>
            <a:r>
              <a:rPr lang="zh-TW" altLang="en-US" dirty="0">
                <a:solidFill>
                  <a:srgbClr val="FF0000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改進建議：</a:t>
            </a:r>
            <a:b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</a:br>
            <a:r>
              <a:rPr lang="en-US" altLang="zh-TW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(1)</a:t>
            </a:r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重新思考合約方案，透過增加誘因</a:t>
            </a:r>
            <a:r>
              <a:rPr lang="en-US" altLang="zh-TW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ex:</a:t>
            </a:r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價格優惠、提高服務品質、優質行銷，吸引客戶可以長期使用服務</a:t>
            </a:r>
            <a:r>
              <a:rPr lang="en-US" altLang="zh-TW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(</a:t>
            </a:r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簽訂較長的合約</a:t>
            </a:r>
            <a:r>
              <a:rPr lang="en-US" altLang="zh-TW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1</a:t>
            </a:r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、</a:t>
            </a:r>
            <a:r>
              <a:rPr lang="en-US" altLang="zh-TW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2</a:t>
            </a:r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年</a:t>
            </a:r>
            <a:r>
              <a:rPr lang="en-US" altLang="zh-TW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)</a:t>
            </a:r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，減少月費用戶的流失</a:t>
            </a:r>
            <a:b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</a:br>
            <a:r>
              <a:rPr lang="en-US" altLang="zh-TW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(2)</a:t>
            </a:r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調降月費為</a:t>
            </a:r>
            <a:r>
              <a:rPr lang="en-US" altLang="zh-TW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70-100</a:t>
            </a:r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的用戶方案、維持月費但提供額外服務來增加合約</a:t>
            </a:r>
            <a:r>
              <a:rPr lang="en-US" altLang="zh-TW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cp</a:t>
            </a:r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值，或進行更多市場調查，合理估計使用客群的價格接受區間再行定</a:t>
            </a:r>
          </a:p>
        </p:txBody>
      </p:sp>
    </p:spTree>
    <p:extLst>
      <p:ext uri="{BB962C8B-B14F-4D97-AF65-F5344CB8AC3E}">
        <p14:creationId xmlns:p14="http://schemas.microsoft.com/office/powerpoint/2010/main" val="199505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0BF31707-B0A9-4075-A49E-1CD8BDC53B03}"/>
              </a:ext>
            </a:extLst>
          </p:cNvPr>
          <p:cNvSpPr txBox="1"/>
          <p:nvPr/>
        </p:nvSpPr>
        <p:spPr>
          <a:xfrm>
            <a:off x="323528" y="501523"/>
            <a:ext cx="6192688" cy="461665"/>
          </a:xfrm>
          <a:prstGeom prst="rect">
            <a:avLst/>
          </a:prstGeom>
          <a:noFill/>
        </p:spPr>
        <p:txBody>
          <a:bodyPr wrap="square" lIns="0" tIns="0" rIns="0" bIns="0">
            <a:normAutofit fontScale="85000" lnSpcReduction="20000"/>
          </a:bodyPr>
          <a:lstStyle/>
          <a:p>
            <a:r>
              <a:rPr lang="en-US" altLang="zh-TW" sz="4000" b="1" dirty="0">
                <a:solidFill>
                  <a:srgbClr val="548BB7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Raw data</a:t>
            </a:r>
            <a:endParaRPr lang="en-US" altLang="zh-CN" sz="4000" b="1" dirty="0">
              <a:solidFill>
                <a:srgbClr val="548BB7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71600" y="1145467"/>
            <a:ext cx="4693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raw data </a:t>
            </a:r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包含</a:t>
            </a:r>
            <a:r>
              <a:rPr lang="en-US" altLang="zh-TW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 7043 </a:t>
            </a:r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個觀測值以及</a:t>
            </a:r>
            <a:r>
              <a:rPr lang="en-US" altLang="zh-TW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 20 </a:t>
            </a:r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個變數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16CE039D-CB85-485F-9C47-6A3E9B082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570045"/>
            <a:ext cx="7348656" cy="319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3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0BF31707-B0A9-4075-A49E-1CD8BDC53B03}"/>
              </a:ext>
            </a:extLst>
          </p:cNvPr>
          <p:cNvSpPr txBox="1"/>
          <p:nvPr/>
        </p:nvSpPr>
        <p:spPr>
          <a:xfrm>
            <a:off x="611560" y="501523"/>
            <a:ext cx="6192688" cy="461665"/>
          </a:xfrm>
          <a:prstGeom prst="rect">
            <a:avLst/>
          </a:prstGeom>
          <a:noFill/>
        </p:spPr>
        <p:txBody>
          <a:bodyPr wrap="square" lIns="0" tIns="0" rIns="0" bIns="0">
            <a:normAutofit fontScale="85000" lnSpcReduction="20000"/>
          </a:bodyPr>
          <a:lstStyle/>
          <a:p>
            <a:r>
              <a:rPr lang="zh-TW" altLang="en-US" sz="4000" b="1" dirty="0">
                <a:solidFill>
                  <a:srgbClr val="67C0C6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結論</a:t>
            </a:r>
            <a:endParaRPr lang="en-US" altLang="zh-CN" sz="4000" b="1" dirty="0">
              <a:solidFill>
                <a:srgbClr val="67C0C6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027378A-AC03-44B8-863A-EA8D3A8D03FB}"/>
              </a:ext>
            </a:extLst>
          </p:cNvPr>
          <p:cNvSpPr txBox="1"/>
          <p:nvPr/>
        </p:nvSpPr>
        <p:spPr>
          <a:xfrm>
            <a:off x="611560" y="1279088"/>
            <a:ext cx="81551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</a:br>
            <a:r>
              <a:rPr lang="zh-TW" altLang="en-US" dirty="0">
                <a:solidFill>
                  <a:srgbClr val="548BB7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整體結論：</a:t>
            </a:r>
            <a:b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</a:br>
            <a:r>
              <a:rPr lang="en-US" altLang="zh-TW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Tenure </a:t>
            </a:r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、</a:t>
            </a:r>
            <a:r>
              <a:rPr lang="en-US" altLang="zh-TW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Contract</a:t>
            </a:r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及</a:t>
            </a:r>
            <a:r>
              <a:rPr lang="en-US" altLang="zh-TW" dirty="0" err="1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MonthlyCharge</a:t>
            </a:r>
            <a:r>
              <a:rPr lang="en-US" altLang="zh-TW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 </a:t>
            </a:r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是影響客戶流失率最大的因素</a:t>
            </a:r>
            <a:b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</a:br>
            <a:b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</a:br>
            <a:r>
              <a:rPr lang="zh-TW" altLang="en-US" dirty="0">
                <a:solidFill>
                  <a:srgbClr val="548BB7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模型使用：</a:t>
            </a:r>
            <a:b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</a:br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透過我們所建置的模型可以預測該客戶未來將流失的可能性，若被模型判定為流失的客群，可以提前針對性地實施策略</a:t>
            </a:r>
            <a:r>
              <a:rPr lang="en-US" altLang="zh-TW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(</a:t>
            </a:r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客製化服務</a:t>
            </a:r>
            <a:r>
              <a:rPr lang="en-US" altLang="zh-TW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)ex:</a:t>
            </a:r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降低</a:t>
            </a:r>
            <a:r>
              <a:rPr lang="en-US" altLang="zh-TW" dirty="0" err="1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MonthlyCharge</a:t>
            </a:r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、更改合約期數、增加額外服務等，使客戶能接受該方案並穩定使用後</a:t>
            </a:r>
            <a:r>
              <a:rPr lang="en-US" altLang="zh-TW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(</a:t>
            </a:r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提高</a:t>
            </a:r>
            <a:r>
              <a:rPr lang="en-US" altLang="zh-TW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tenure)</a:t>
            </a:r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，便能大幅降低客戶的流失率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784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02D772B-8ADE-4B4F-B6A7-8D2025349E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8" r="10334" b="23980"/>
          <a:stretch/>
        </p:blipFill>
        <p:spPr>
          <a:xfrm rot="2951058">
            <a:off x="-1988365" y="-74781"/>
            <a:ext cx="5014849" cy="45584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AC883BD-9700-4D04-81C8-EAEDEC04E4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1" r="19125" b="44760"/>
          <a:stretch/>
        </p:blipFill>
        <p:spPr>
          <a:xfrm rot="16200000" flipH="1">
            <a:off x="5940154" y="915565"/>
            <a:ext cx="5184576" cy="331237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2987824" y="1663923"/>
            <a:ext cx="5337443" cy="1815654"/>
            <a:chOff x="1746275" y="1508167"/>
            <a:chExt cx="3157702" cy="53091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818D59-61D3-4031-8376-8B9F7B2410EA}"/>
                </a:ext>
              </a:extLst>
            </p:cNvPr>
            <p:cNvSpPr txBox="1"/>
            <p:nvPr/>
          </p:nvSpPr>
          <p:spPr>
            <a:xfrm>
              <a:off x="1746275" y="1508167"/>
              <a:ext cx="285174" cy="530915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5000" dirty="0">
                  <a:solidFill>
                    <a:srgbClr val="5E877C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6</a:t>
              </a:r>
            </a:p>
          </p:txBody>
        </p:sp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BEB02227-E2E7-449D-8364-63A337B609E7}"/>
                </a:ext>
              </a:extLst>
            </p:cNvPr>
            <p:cNvSpPr txBox="1"/>
            <p:nvPr/>
          </p:nvSpPr>
          <p:spPr>
            <a:xfrm>
              <a:off x="1932046" y="1509601"/>
              <a:ext cx="2971931" cy="380931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TW" altLang="en-US" sz="5000" b="1" dirty="0">
                  <a:solidFill>
                    <a:srgbClr val="5E877C"/>
                  </a:solidFill>
                  <a:latin typeface="源泉圓體 TTF Regular" panose="020B0500000000000000" pitchFamily="34" charset="-120"/>
                  <a:ea typeface="源泉圓體 TTF Regular" panose="020B0500000000000000" pitchFamily="34" charset="-120"/>
                </a:rPr>
                <a:t>參考資料</a:t>
              </a:r>
              <a:endParaRPr lang="zh-CN" altLang="en-US" sz="5000" b="1" dirty="0">
                <a:solidFill>
                  <a:srgbClr val="5E877C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019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0BF31707-B0A9-4075-A49E-1CD8BDC53B03}"/>
              </a:ext>
            </a:extLst>
          </p:cNvPr>
          <p:cNvSpPr txBox="1"/>
          <p:nvPr/>
        </p:nvSpPr>
        <p:spPr>
          <a:xfrm>
            <a:off x="611560" y="501523"/>
            <a:ext cx="6192688" cy="461665"/>
          </a:xfrm>
          <a:prstGeom prst="rect">
            <a:avLst/>
          </a:prstGeom>
          <a:noFill/>
        </p:spPr>
        <p:txBody>
          <a:bodyPr wrap="square" lIns="0" tIns="0" rIns="0" bIns="0">
            <a:normAutofit fontScale="85000" lnSpcReduction="20000"/>
          </a:bodyPr>
          <a:lstStyle/>
          <a:p>
            <a:r>
              <a:rPr lang="zh-TW" altLang="en-US" sz="4000" b="1" dirty="0">
                <a:solidFill>
                  <a:srgbClr val="5E877C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參考資料</a:t>
            </a:r>
            <a:endParaRPr lang="en-US" altLang="zh-CN" sz="4000" b="1" dirty="0">
              <a:solidFill>
                <a:srgbClr val="5E877C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563638"/>
            <a:ext cx="638508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Telco Customer Churn</a:t>
            </a:r>
            <a:endParaRPr lang="en-US" altLang="zh-TW" dirty="0">
              <a:latin typeface="源泉圓體 TTF Regular" panose="020B0500000000000000" pitchFamily="34" charset="-120"/>
              <a:ea typeface="源泉圓體 TTF Regular" panose="020B0500000000000000" pitchFamily="34" charset="-120"/>
              <a:hlinkClick r:id="rId3"/>
            </a:endParaRPr>
          </a:p>
          <a:p>
            <a:r>
              <a:rPr lang="en-US" altLang="zh-TW" dirty="0">
                <a:latin typeface="源泉圓體 TTF Regular" panose="020B0500000000000000" pitchFamily="34" charset="-120"/>
                <a:ea typeface="源泉圓體 TTF Regular" panose="020B0500000000000000" pitchFamily="34" charset="-120"/>
                <a:hlinkClick r:id="rId3"/>
              </a:rPr>
              <a:t>https://www.kaggle.com/blastchar/telco-customer-churn</a:t>
            </a:r>
            <a:endParaRPr lang="en-US" altLang="zh-TW" dirty="0"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我如何分析客戶流失預測？</a:t>
            </a:r>
            <a:r>
              <a:rPr lang="en-US" altLang="zh-TW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Kaggle</a:t>
            </a:r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比賽思路分享</a:t>
            </a:r>
            <a:endParaRPr lang="en-US" altLang="zh-TW" dirty="0"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  <a:p>
            <a:r>
              <a:rPr lang="en-US" altLang="zh-TW" dirty="0">
                <a:latin typeface="源泉圓體 TTF Regular" panose="020B0500000000000000" pitchFamily="34" charset="-120"/>
                <a:ea typeface="源泉圓體 TTF Regular" panose="020B0500000000000000" pitchFamily="34" charset="-120"/>
                <a:hlinkClick r:id="rId4"/>
              </a:rPr>
              <a:t>https://reurl.cc/3N1MgM</a:t>
            </a:r>
            <a:endParaRPr lang="en-US" altLang="zh-TW" dirty="0"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Shiny Data-Tables Demo </a:t>
            </a:r>
          </a:p>
          <a:p>
            <a:r>
              <a:rPr lang="en-US" altLang="zh-TW" dirty="0">
                <a:latin typeface="源泉圓體 TTF Regular" panose="020B0500000000000000" pitchFamily="34" charset="-120"/>
                <a:ea typeface="源泉圓體 TTF Regular" panose="020B0500000000000000" pitchFamily="34" charset="-120"/>
                <a:hlinkClick r:id="rId5"/>
              </a:rPr>
              <a:t>https://shiny.rstudio.com/gallery/datatables-demo.html</a:t>
            </a:r>
            <a:endParaRPr lang="en-US" altLang="zh-TW" dirty="0"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216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02D772B-8ADE-4B4F-B6A7-8D2025349E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8" r="10334" b="23980"/>
          <a:stretch/>
        </p:blipFill>
        <p:spPr>
          <a:xfrm rot="2951058">
            <a:off x="-1988365" y="-74781"/>
            <a:ext cx="5014849" cy="45584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AC883BD-9700-4D04-81C8-EAEDEC04E4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1" r="19125" b="44760"/>
          <a:stretch/>
        </p:blipFill>
        <p:spPr>
          <a:xfrm rot="16200000" flipH="1">
            <a:off x="5940154" y="915565"/>
            <a:ext cx="5184576" cy="3312370"/>
          </a:xfrm>
          <a:prstGeom prst="rect">
            <a:avLst/>
          </a:prstGeom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BEB02227-E2E7-449D-8364-63A337B609E7}"/>
              </a:ext>
            </a:extLst>
          </p:cNvPr>
          <p:cNvSpPr txBox="1"/>
          <p:nvPr/>
        </p:nvSpPr>
        <p:spPr>
          <a:xfrm>
            <a:off x="2555776" y="2172413"/>
            <a:ext cx="4032448" cy="798674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r>
              <a:rPr lang="en-US" altLang="zh-TW" sz="5000" b="1" dirty="0">
                <a:solidFill>
                  <a:srgbClr val="778495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Thank you!</a:t>
            </a:r>
            <a:endParaRPr lang="zh-CN" altLang="en-US" sz="5000" b="1" dirty="0">
              <a:solidFill>
                <a:srgbClr val="778495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462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0BF31707-B0A9-4075-A49E-1CD8BDC53B03}"/>
              </a:ext>
            </a:extLst>
          </p:cNvPr>
          <p:cNvSpPr txBox="1"/>
          <p:nvPr/>
        </p:nvSpPr>
        <p:spPr>
          <a:xfrm>
            <a:off x="323528" y="501523"/>
            <a:ext cx="6192688" cy="461665"/>
          </a:xfrm>
          <a:prstGeom prst="rect">
            <a:avLst/>
          </a:prstGeom>
          <a:noFill/>
        </p:spPr>
        <p:txBody>
          <a:bodyPr wrap="square" lIns="0" tIns="0" rIns="0" bIns="0">
            <a:normAutofit fontScale="85000" lnSpcReduction="20000"/>
          </a:bodyPr>
          <a:lstStyle/>
          <a:p>
            <a:r>
              <a:rPr lang="en-US" altLang="zh-TW" sz="4000" b="1" dirty="0">
                <a:solidFill>
                  <a:srgbClr val="548BB7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Input format</a:t>
            </a:r>
            <a:endParaRPr lang="en-US" altLang="zh-CN" sz="4000" b="1" dirty="0">
              <a:solidFill>
                <a:srgbClr val="548BB7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747275"/>
              </p:ext>
            </p:extLst>
          </p:nvPr>
        </p:nvGraphicFramePr>
        <p:xfrm>
          <a:off x="1043608" y="1275606"/>
          <a:ext cx="3219756" cy="372242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09878">
                  <a:extLst>
                    <a:ext uri="{9D8B030D-6E8A-4147-A177-3AD203B41FA5}">
                      <a16:colId xmlns:a16="http://schemas.microsoft.com/office/drawing/2014/main" val="1030984240"/>
                    </a:ext>
                  </a:extLst>
                </a:gridCol>
                <a:gridCol w="1609878">
                  <a:extLst>
                    <a:ext uri="{9D8B030D-6E8A-4147-A177-3AD203B41FA5}">
                      <a16:colId xmlns:a16="http://schemas.microsoft.com/office/drawing/2014/main" val="4027539647"/>
                    </a:ext>
                  </a:extLst>
                </a:gridCol>
              </a:tblGrid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Input</a:t>
                      </a:r>
                      <a:endParaRPr lang="zh-TW" altLang="en-US" sz="1600" dirty="0"/>
                    </a:p>
                  </a:txBody>
                  <a:tcPr marL="83442" marR="83442" marT="41721" marB="41721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Format</a:t>
                      </a:r>
                      <a:endParaRPr lang="zh-TW" altLang="en-US" sz="1600" dirty="0"/>
                    </a:p>
                  </a:txBody>
                  <a:tcPr marL="83442" marR="83442" marT="41721" marB="4172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18191916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/>
                        <a:t>customerID</a:t>
                      </a:r>
                      <a:endParaRPr lang="zh-TW" altLang="en-US" sz="1600" dirty="0"/>
                    </a:p>
                  </a:txBody>
                  <a:tcPr marL="83442" marR="83442" marT="41721" marB="41721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string</a:t>
                      </a:r>
                      <a:endParaRPr lang="zh-TW" altLang="en-US" sz="1600" dirty="0"/>
                    </a:p>
                  </a:txBody>
                  <a:tcPr marL="83442" marR="83442" marT="41721" marB="4172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1257612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gender</a:t>
                      </a:r>
                      <a:endParaRPr lang="zh-TW" altLang="en-US" sz="1600" dirty="0"/>
                    </a:p>
                  </a:txBody>
                  <a:tcPr marL="83442" marR="83442" marT="41721" marB="41721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binary</a:t>
                      </a:r>
                      <a:endParaRPr lang="zh-TW" altLang="en-US" sz="1600" dirty="0"/>
                    </a:p>
                  </a:txBody>
                  <a:tcPr marL="83442" marR="83442" marT="41721" marB="4172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0831850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/>
                        <a:t>SeniorCitizen</a:t>
                      </a:r>
                      <a:endParaRPr lang="zh-TW" altLang="en-US" sz="1600" dirty="0"/>
                    </a:p>
                  </a:txBody>
                  <a:tcPr marL="83442" marR="83442" marT="41721" marB="41721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binary</a:t>
                      </a:r>
                      <a:endParaRPr lang="zh-TW" altLang="en-US" sz="1600" dirty="0"/>
                    </a:p>
                  </a:txBody>
                  <a:tcPr marL="83442" marR="83442" marT="41721" marB="4172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65818104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Partner</a:t>
                      </a:r>
                      <a:endParaRPr lang="zh-TW" altLang="en-US" sz="1600" dirty="0"/>
                    </a:p>
                  </a:txBody>
                  <a:tcPr marL="83442" marR="83442" marT="41721" marB="41721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binary</a:t>
                      </a:r>
                      <a:endParaRPr lang="zh-TW" altLang="en-US" sz="1600" dirty="0"/>
                    </a:p>
                  </a:txBody>
                  <a:tcPr marL="83442" marR="83442" marT="41721" marB="4172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17139196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Dependents</a:t>
                      </a:r>
                      <a:endParaRPr lang="zh-TW" altLang="en-US" sz="1600" dirty="0"/>
                    </a:p>
                  </a:txBody>
                  <a:tcPr marL="83442" marR="83442" marT="41721" marB="41721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binary</a:t>
                      </a:r>
                      <a:endParaRPr lang="zh-TW" altLang="en-US" sz="1600" dirty="0"/>
                    </a:p>
                  </a:txBody>
                  <a:tcPr marL="83442" marR="83442" marT="41721" marB="4172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32352398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tenure</a:t>
                      </a:r>
                      <a:endParaRPr lang="zh-TW" altLang="en-US" sz="1600" dirty="0"/>
                    </a:p>
                  </a:txBody>
                  <a:tcPr marL="83442" marR="83442" marT="41721" marB="41721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integer</a:t>
                      </a:r>
                      <a:endParaRPr lang="zh-TW" altLang="en-US" sz="1600" dirty="0"/>
                    </a:p>
                  </a:txBody>
                  <a:tcPr marL="83442" marR="83442" marT="41721" marB="4172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03721826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/>
                        <a:t>PhoneService</a:t>
                      </a:r>
                      <a:endParaRPr lang="zh-TW" altLang="en-US" sz="1600" dirty="0"/>
                    </a:p>
                  </a:txBody>
                  <a:tcPr marL="83442" marR="83442" marT="41721" marB="41721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binary</a:t>
                      </a:r>
                      <a:endParaRPr lang="zh-TW" altLang="en-US" sz="1600" dirty="0"/>
                    </a:p>
                  </a:txBody>
                  <a:tcPr marL="83442" marR="83442" marT="41721" marB="4172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60922898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/>
                        <a:t>MultipleLines</a:t>
                      </a:r>
                      <a:endParaRPr lang="zh-TW" altLang="en-US" sz="1600" dirty="0"/>
                    </a:p>
                  </a:txBody>
                  <a:tcPr marL="83442" marR="83442" marT="41721" marB="41721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multinomial</a:t>
                      </a:r>
                    </a:p>
                  </a:txBody>
                  <a:tcPr marL="83442" marR="83442" marT="41721" marB="4172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04913847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/>
                        <a:t>InternetService</a:t>
                      </a:r>
                      <a:endParaRPr lang="zh-TW" altLang="en-US" sz="1600" dirty="0"/>
                    </a:p>
                  </a:txBody>
                  <a:tcPr marL="83442" marR="83442" marT="41721" marB="41721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multinomial</a:t>
                      </a:r>
                      <a:endParaRPr lang="zh-TW" altLang="en-US" sz="1600" dirty="0"/>
                    </a:p>
                  </a:txBody>
                  <a:tcPr marL="83442" marR="83442" marT="41721" marB="4172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226450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/>
                        <a:t>OnlineSecurity</a:t>
                      </a:r>
                      <a:endParaRPr lang="zh-TW" altLang="en-US" sz="1600" dirty="0"/>
                    </a:p>
                  </a:txBody>
                  <a:tcPr marL="83442" marR="83442" marT="41721" marB="41721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multinomial</a:t>
                      </a:r>
                      <a:endParaRPr lang="zh-TW" altLang="en-US" sz="1600" dirty="0"/>
                    </a:p>
                  </a:txBody>
                  <a:tcPr marL="83442" marR="83442" marT="41721" marB="4172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7018324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484651"/>
              </p:ext>
            </p:extLst>
          </p:nvPr>
        </p:nvGraphicFramePr>
        <p:xfrm>
          <a:off x="5004048" y="1275606"/>
          <a:ext cx="3219756" cy="372242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09878">
                  <a:extLst>
                    <a:ext uri="{9D8B030D-6E8A-4147-A177-3AD203B41FA5}">
                      <a16:colId xmlns:a16="http://schemas.microsoft.com/office/drawing/2014/main" val="1030984240"/>
                    </a:ext>
                  </a:extLst>
                </a:gridCol>
                <a:gridCol w="1609878">
                  <a:extLst>
                    <a:ext uri="{9D8B030D-6E8A-4147-A177-3AD203B41FA5}">
                      <a16:colId xmlns:a16="http://schemas.microsoft.com/office/drawing/2014/main" val="4027539647"/>
                    </a:ext>
                  </a:extLst>
                </a:gridCol>
              </a:tblGrid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Input</a:t>
                      </a:r>
                      <a:endParaRPr lang="zh-TW" altLang="en-US" sz="1600" dirty="0"/>
                    </a:p>
                  </a:txBody>
                  <a:tcPr marL="83442" marR="83442" marT="41721" marB="41721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Format</a:t>
                      </a:r>
                      <a:endParaRPr lang="zh-TW" altLang="en-US" sz="1600" dirty="0"/>
                    </a:p>
                  </a:txBody>
                  <a:tcPr marL="83442" marR="83442" marT="41721" marB="4172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18191916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/>
                        <a:t>OnlineBackup</a:t>
                      </a:r>
                      <a:endParaRPr lang="zh-TW" altLang="en-US" sz="1600" dirty="0"/>
                    </a:p>
                  </a:txBody>
                  <a:tcPr marL="83442" marR="83442" marT="41721" marB="41721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multinomial</a:t>
                      </a:r>
                      <a:endParaRPr lang="zh-TW" altLang="en-US" sz="1600" dirty="0"/>
                    </a:p>
                  </a:txBody>
                  <a:tcPr marL="83442" marR="83442" marT="41721" marB="4172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1257612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/>
                        <a:t>DeviceProtection</a:t>
                      </a:r>
                      <a:endParaRPr lang="zh-TW" altLang="en-US" sz="1600" dirty="0"/>
                    </a:p>
                  </a:txBody>
                  <a:tcPr marL="83442" marR="83442" marT="41721" marB="41721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multinomial</a:t>
                      </a:r>
                      <a:endParaRPr lang="zh-TW" altLang="en-US" sz="1600" dirty="0"/>
                    </a:p>
                  </a:txBody>
                  <a:tcPr marL="83442" marR="83442" marT="41721" marB="4172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0831850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/>
                        <a:t>TechSupport</a:t>
                      </a:r>
                      <a:endParaRPr lang="zh-TW" altLang="en-US" sz="1600" dirty="0"/>
                    </a:p>
                  </a:txBody>
                  <a:tcPr marL="83442" marR="83442" marT="41721" marB="41721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multinomial</a:t>
                      </a:r>
                      <a:endParaRPr lang="zh-TW" altLang="en-US" sz="1600" dirty="0"/>
                    </a:p>
                  </a:txBody>
                  <a:tcPr marL="83442" marR="83442" marT="41721" marB="4172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65818104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/>
                        <a:t>StreamingTV</a:t>
                      </a:r>
                      <a:endParaRPr lang="zh-TW" altLang="en-US" sz="1600" dirty="0"/>
                    </a:p>
                  </a:txBody>
                  <a:tcPr marL="83442" marR="83442" marT="41721" marB="41721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multinomial</a:t>
                      </a:r>
                      <a:endParaRPr lang="zh-TW" altLang="en-US" sz="1600" dirty="0"/>
                    </a:p>
                  </a:txBody>
                  <a:tcPr marL="83442" marR="83442" marT="41721" marB="4172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17139196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/>
                        <a:t>StreamingMovies</a:t>
                      </a:r>
                      <a:endParaRPr lang="zh-TW" altLang="en-US" sz="1600" dirty="0"/>
                    </a:p>
                  </a:txBody>
                  <a:tcPr marL="83442" marR="83442" marT="41721" marB="41721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multinomial</a:t>
                      </a:r>
                      <a:endParaRPr lang="zh-TW" altLang="en-US" sz="1600" dirty="0"/>
                    </a:p>
                  </a:txBody>
                  <a:tcPr marL="83442" marR="83442" marT="41721" marB="4172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32352398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Contract</a:t>
                      </a:r>
                      <a:endParaRPr lang="zh-TW" altLang="en-US" sz="1600" dirty="0"/>
                    </a:p>
                  </a:txBody>
                  <a:tcPr marL="83442" marR="83442" marT="41721" marB="41721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multinomial</a:t>
                      </a:r>
                      <a:endParaRPr lang="zh-TW" altLang="en-US" sz="1600" dirty="0"/>
                    </a:p>
                  </a:txBody>
                  <a:tcPr marL="83442" marR="83442" marT="41721" marB="4172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03721826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/>
                        <a:t>PaperlessBilling</a:t>
                      </a:r>
                      <a:endParaRPr lang="zh-TW" altLang="en-US" sz="1600" dirty="0"/>
                    </a:p>
                  </a:txBody>
                  <a:tcPr marL="83442" marR="83442" marT="41721" marB="41721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binary</a:t>
                      </a:r>
                      <a:endParaRPr lang="zh-TW" altLang="en-US" sz="1600" dirty="0"/>
                    </a:p>
                  </a:txBody>
                  <a:tcPr marL="83442" marR="83442" marT="41721" marB="4172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60922898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/>
                        <a:t>PaymentMethod</a:t>
                      </a:r>
                      <a:endParaRPr lang="zh-TW" altLang="en-US" sz="1600" dirty="0"/>
                    </a:p>
                  </a:txBody>
                  <a:tcPr marL="83442" marR="83442" marT="41721" marB="41721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multinomial</a:t>
                      </a:r>
                      <a:endParaRPr lang="zh-TW" altLang="en-US" sz="1600" dirty="0"/>
                    </a:p>
                  </a:txBody>
                  <a:tcPr marL="83442" marR="83442" marT="41721" marB="4172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04913847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/>
                        <a:t>MonthlyCharges</a:t>
                      </a:r>
                      <a:endParaRPr lang="zh-TW" altLang="en-US" sz="1600" dirty="0"/>
                    </a:p>
                  </a:txBody>
                  <a:tcPr marL="83442" marR="83442" marT="41721" marB="41721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numeric</a:t>
                      </a:r>
                      <a:endParaRPr lang="zh-TW" altLang="en-US" sz="1600" dirty="0"/>
                    </a:p>
                  </a:txBody>
                  <a:tcPr marL="83442" marR="83442" marT="41721" marB="4172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226450"/>
                  </a:ext>
                </a:extLst>
              </a:tr>
              <a:tr h="3384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/>
                        <a:t>TotalCharges</a:t>
                      </a:r>
                      <a:endParaRPr lang="zh-TW" altLang="en-US" sz="1600" dirty="0"/>
                    </a:p>
                  </a:txBody>
                  <a:tcPr marL="83442" marR="83442" marT="41721" marB="41721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numeric</a:t>
                      </a:r>
                      <a:endParaRPr lang="zh-TW" altLang="en-US" sz="1600" dirty="0"/>
                    </a:p>
                  </a:txBody>
                  <a:tcPr marL="83442" marR="83442" marT="41721" marB="4172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70183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95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02D772B-8ADE-4B4F-B6A7-8D2025349E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8" r="10334" b="23980"/>
          <a:stretch/>
        </p:blipFill>
        <p:spPr>
          <a:xfrm rot="2951058">
            <a:off x="-1988365" y="-74781"/>
            <a:ext cx="5014849" cy="45584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AC883BD-9700-4D04-81C8-EAEDEC04E4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1" r="19125" b="44760"/>
          <a:stretch/>
        </p:blipFill>
        <p:spPr>
          <a:xfrm rot="16200000" flipH="1">
            <a:off x="5940154" y="915565"/>
            <a:ext cx="5184576" cy="331237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3491880" y="1663923"/>
            <a:ext cx="5337443" cy="1815654"/>
            <a:chOff x="1746275" y="1508167"/>
            <a:chExt cx="3157702" cy="53091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818D59-61D3-4031-8376-8B9F7B2410EA}"/>
                </a:ext>
              </a:extLst>
            </p:cNvPr>
            <p:cNvSpPr txBox="1"/>
            <p:nvPr/>
          </p:nvSpPr>
          <p:spPr>
            <a:xfrm>
              <a:off x="1746275" y="1508167"/>
              <a:ext cx="285174" cy="530915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5000" dirty="0">
                  <a:solidFill>
                    <a:srgbClr val="DD8047"/>
                  </a:solidFill>
                  <a:latin typeface="源泉圓體 TTF Regular" panose="020B0500000000000000" pitchFamily="34" charset="-120"/>
                  <a:ea typeface="源泉圓體 TTF Regular" panose="020B0500000000000000" pitchFamily="34" charset="-120"/>
                </a:rPr>
                <a:t>2</a:t>
              </a:r>
            </a:p>
          </p:txBody>
        </p:sp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BEB02227-E2E7-449D-8364-63A337B609E7}"/>
                </a:ext>
              </a:extLst>
            </p:cNvPr>
            <p:cNvSpPr txBox="1"/>
            <p:nvPr/>
          </p:nvSpPr>
          <p:spPr>
            <a:xfrm>
              <a:off x="1932046" y="1509601"/>
              <a:ext cx="2971931" cy="380931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en-US" altLang="zh-TW" sz="5000" dirty="0">
                  <a:solidFill>
                    <a:srgbClr val="DD8047"/>
                  </a:solidFill>
                  <a:latin typeface="源泉圓體 TTF Regular" panose="020B0500000000000000" pitchFamily="34" charset="-120"/>
                  <a:ea typeface="源泉圓體 TTF Regular" panose="020B0500000000000000" pitchFamily="34" charset="-120"/>
                </a:rPr>
                <a:t>EDA</a:t>
              </a:r>
              <a:endParaRPr lang="zh-CN" altLang="en-US" sz="5000" dirty="0">
                <a:solidFill>
                  <a:srgbClr val="DD8047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526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0BF31707-B0A9-4075-A49E-1CD8BDC53B03}"/>
              </a:ext>
            </a:extLst>
          </p:cNvPr>
          <p:cNvSpPr txBox="1"/>
          <p:nvPr/>
        </p:nvSpPr>
        <p:spPr>
          <a:xfrm>
            <a:off x="323528" y="501523"/>
            <a:ext cx="6192688" cy="461665"/>
          </a:xfrm>
          <a:prstGeom prst="rect">
            <a:avLst/>
          </a:prstGeom>
          <a:noFill/>
        </p:spPr>
        <p:txBody>
          <a:bodyPr wrap="square" lIns="0" tIns="0" rIns="0" bIns="0">
            <a:normAutofit fontScale="85000" lnSpcReduction="20000"/>
          </a:bodyPr>
          <a:lstStyle/>
          <a:p>
            <a:r>
              <a:rPr lang="en-US" altLang="zh-TW" sz="4000" b="1" dirty="0">
                <a:solidFill>
                  <a:srgbClr val="DD8047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Churn</a:t>
            </a:r>
            <a:endParaRPr lang="en-US" altLang="zh-CN" sz="4000" b="1" dirty="0">
              <a:solidFill>
                <a:srgbClr val="DD8047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810" y="1203598"/>
            <a:ext cx="3420380" cy="338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4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0BF31707-B0A9-4075-A49E-1CD8BDC53B03}"/>
              </a:ext>
            </a:extLst>
          </p:cNvPr>
          <p:cNvSpPr txBox="1"/>
          <p:nvPr/>
        </p:nvSpPr>
        <p:spPr>
          <a:xfrm>
            <a:off x="323528" y="501523"/>
            <a:ext cx="7704856" cy="461665"/>
          </a:xfrm>
          <a:prstGeom prst="rect">
            <a:avLst/>
          </a:prstGeom>
          <a:noFill/>
        </p:spPr>
        <p:txBody>
          <a:bodyPr wrap="square" lIns="0" tIns="0" rIns="0" bIns="0">
            <a:normAutofit fontScale="85000" lnSpcReduction="20000"/>
          </a:bodyPr>
          <a:lstStyle/>
          <a:p>
            <a:r>
              <a:rPr lang="en-US" altLang="zh-TW" sz="4000" b="1" dirty="0">
                <a:solidFill>
                  <a:srgbClr val="DD8047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Gender</a:t>
            </a:r>
            <a:endParaRPr lang="en-US" altLang="zh-CN" sz="4000" b="1" dirty="0">
              <a:solidFill>
                <a:srgbClr val="DD8047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pic>
        <p:nvPicPr>
          <p:cNvPr id="2050" name="Picture 2" descr="https://lh3.googleusercontent.com/7TP-kVOhVqfnnKoGjUS5ZPyRsRhSl4xLRZ4IJ6BPSl73HyVRgPOLGZRxlygjnKx4qK7ByRzMMzb95_zGbEBFaGRv_2gGSPlEUZuHIikv3YiEq27lzVvjw1YoeKkKPD16TCAr-rm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66846"/>
            <a:ext cx="3024336" cy="302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3.googleusercontent.com/QSEq6XANlJIRDQ_99sjhM7vk8_6GEU4IjW-nNtrHyMHB159LwRup8QnMWYB1Azq132OFWZhPnsKTC6R03clQJq4o1E2LhOsdIFIrdOUmkKx2VWjMGbyyA-J9JIi2iNVpOVHHeBC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66846"/>
            <a:ext cx="4105577" cy="302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43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0BF31707-B0A9-4075-A49E-1CD8BDC53B03}"/>
              </a:ext>
            </a:extLst>
          </p:cNvPr>
          <p:cNvSpPr txBox="1"/>
          <p:nvPr/>
        </p:nvSpPr>
        <p:spPr>
          <a:xfrm>
            <a:off x="323528" y="501523"/>
            <a:ext cx="7704856" cy="461665"/>
          </a:xfrm>
          <a:prstGeom prst="rect">
            <a:avLst/>
          </a:prstGeom>
          <a:noFill/>
        </p:spPr>
        <p:txBody>
          <a:bodyPr wrap="square" lIns="0" tIns="0" rIns="0" bIns="0">
            <a:normAutofit fontScale="85000" lnSpcReduction="20000"/>
          </a:bodyPr>
          <a:lstStyle/>
          <a:p>
            <a:r>
              <a:rPr lang="en-US" altLang="zh-TW" sz="4000" b="1" dirty="0" err="1">
                <a:solidFill>
                  <a:srgbClr val="DD8047"/>
                </a:solidFill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SeniorCitizen</a:t>
            </a:r>
            <a:endParaRPr lang="en-US" altLang="zh-CN" sz="4000" b="1" dirty="0">
              <a:solidFill>
                <a:srgbClr val="DD8047"/>
              </a:solidFill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pic>
        <p:nvPicPr>
          <p:cNvPr id="3074" name="Picture 2" descr="https://lh4.googleusercontent.com/IVWFz1STes_BCvv48a2AyRF3fDIkz6rA7GiboGz8dA39J4PTLnc_zrYvCNni1lKZEDYwaU8P0Gtsy0we5__4IFDqlMiWrPUMbVGMdsorMgXh4cHXR61CutKtuw_k6qTFqNfXd4J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12" y="1491966"/>
            <a:ext cx="3024000" cy="30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6.googleusercontent.com/65CJ1YczQisnJHztD2vH6adrqSj-ZpnnPAnuDgRWANGpxoooo242gbSkqHoGGMqoz9-3TupmfwgBieEoNipY3xNmVtZ72DHV-Yy_2WKemoYDWkPMhgi_dtbwIU15MEB1TAyYYcv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91966"/>
            <a:ext cx="4176464" cy="307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54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风格工作总结汇报PPT模板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48BB7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548BB7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2790</TotalTime>
  <Words>784</Words>
  <Application>Microsoft Office PowerPoint</Application>
  <PresentationFormat>如螢幕大小 (16:9)</PresentationFormat>
  <Paragraphs>179</Paragraphs>
  <Slides>43</Slides>
  <Notes>42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0" baseType="lpstr">
      <vt:lpstr>源泉圓體 L</vt:lpstr>
      <vt:lpstr>源泉圓體 TTF Regular</vt:lpstr>
      <vt:lpstr>Arial</vt:lpstr>
      <vt:lpstr>Calibri</vt:lpstr>
      <vt:lpstr>Impact</vt:lpstr>
      <vt:lpstr>Wingdings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/>
  <dc:description>http://www.ypppt.com/</dc:description>
  <cp:lastModifiedBy>盈盈 林</cp:lastModifiedBy>
  <cp:revision>173</cp:revision>
  <dcterms:created xsi:type="dcterms:W3CDTF">2015-12-11T17:46:17Z</dcterms:created>
  <dcterms:modified xsi:type="dcterms:W3CDTF">2021-01-12T03:52:38Z</dcterms:modified>
  <cp:category/>
</cp:coreProperties>
</file>