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3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9144000" cy="5143500" type="screen16x9"/>
  <p:notesSz cx="6858000" cy="9144000"/>
  <p:embeddedFontLst>
    <p:embeddedFont>
      <p:font typeface="Lato" panose="02020500000000000000" charset="0"/>
      <p:regular r:id="rId35"/>
      <p:bold r:id="rId36"/>
      <p:italic r:id="rId37"/>
      <p:boldItalic r:id="rId38"/>
    </p:embeddedFont>
    <p:embeddedFont>
      <p:font typeface="Montserrat" panose="02020500000000000000"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2" d="100"/>
          <a:sy n="92" d="100"/>
        </p:scale>
        <p:origin x="663" y="7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font" Target="fonts/font8.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4.fntdata"/><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b52e5aa5bd_1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b52e5aa5bd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abd13b9a43_0_6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abd13b9a43_0_6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b52e5aa5bd_3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b52e5aa5bd_3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b52e5aa5bd_3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b52e5aa5bd_3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b52e5aa5bd_3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b52e5aa5bd_3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abd13b9a43_0_6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abd13b9a43_0_6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zh-TW" dirty="0">
                <a:solidFill>
                  <a:schemeClr val="dk1"/>
                </a:solidFill>
              </a:rPr>
              <a:t>此部分為半成品, 原本是想做成Shiny App, 但最後因為組員能力不足, 最後只能手動在R上面改國家名字來產出各一個國家的趨勢</a:t>
            </a:r>
            <a:r>
              <a:rPr lang="zh-TW" dirty="0" smtClean="0">
                <a:solidFill>
                  <a:schemeClr val="dk1"/>
                </a:solidFill>
              </a:rPr>
              <a:t>圖表</a:t>
            </a:r>
            <a:r>
              <a:rPr lang="zh-TW" altLang="en-US" dirty="0" smtClean="0">
                <a:solidFill>
                  <a:schemeClr val="dk1"/>
                </a:solidFill>
              </a:rPr>
              <a:t>。</a:t>
            </a:r>
            <a:r>
              <a:rPr lang="zh-TW" dirty="0" smtClean="0"/>
              <a:t>此為半成品的前處理部分。</a:t>
            </a: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b52e5aa5bd_3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b52e5aa5bd_3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b52e5aa5bd_3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b52e5aa5bd_3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b52e5aa5bd_3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b52e5aa5bd_3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b52e5aa5bd_3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b52e5aa5bd_3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abd13b9a43_0_5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abd13b9a43_0_5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b52e5aa5bd_3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b52e5aa5bd_3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b52e5aa5bd_3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b52e5aa5bd_3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b52e5aa5bd_3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b52e5aa5bd_3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b52e5aa5bd_3_1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b52e5aa5bd_3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b52e5aa5bd_3_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b52e5aa5bd_3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b52e5aa5bd_3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b52e5aa5bd_3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b52e5aa5bd_3_1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b52e5aa5bd_3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b52e5aa5bd_3_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b52e5aa5bd_3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b52e5aa5bd_3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b52e5aa5bd_3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b52e5aa5bd_3_1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 name="Google Shape;337;gb52e5aa5bd_3_1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abd13b9a43_0_6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abd13b9a43_0_6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gb52e5aa5bd_3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4" name="Google Shape;344;gb52e5aa5bd_3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abd0778206_7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abd0778206_7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b52e5aa5bd_3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 name="Google Shape;359;gb52e5aa5bd_3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abd13b9a43_0_6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abd13b9a43_0_6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abd0778206_7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abd0778206_7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b52e5aa5bd_1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b52e5aa5bd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dirty="0"/>
              <a:t>此部分為半成品, 原本是想做成Shiny App, 但最後因為組員能力不足, 最後只能手動在R上面改國家名字來產出</a:t>
            </a:r>
            <a:r>
              <a:rPr lang="zh-TW" dirty="0" smtClean="0"/>
              <a:t>各個</a:t>
            </a:r>
            <a:r>
              <a:rPr lang="zh-TW" dirty="0"/>
              <a:t>國家的趨勢圖表</a:t>
            </a: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abd13b9a43_0_6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abd13b9a43_0_6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abd13b9a43_0_6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abd13b9a43_0_6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abd13b9a43_0_6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abd13b9a43_0_6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zh-TW"/>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image" Target="../media/image26.png"/></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0.xml"/><Relationship Id="rId1" Type="http://schemas.openxmlformats.org/officeDocument/2006/relationships/slideLayout" Target="../slideLayouts/slideLayout3.xml"/><Relationship Id="rId4" Type="http://schemas.openxmlformats.org/officeDocument/2006/relationships/image" Target="../media/image30.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cran.r-project.org/web/packages/dtwclust/dtwclust.pdf" TargetMode="External"/><Relationship Id="rId7" Type="http://schemas.openxmlformats.org/officeDocument/2006/relationships/hyperlink" Target="https://systems.jhu.edu/" TargetMode="External"/><Relationship Id="rId2" Type="http://schemas.openxmlformats.org/officeDocument/2006/relationships/notesSlide" Target="../notesSlides/notesSlide32.xml"/><Relationship Id="rId1" Type="http://schemas.openxmlformats.org/officeDocument/2006/relationships/slideLayout" Target="../slideLayouts/slideLayout3.xml"/><Relationship Id="rId6" Type="http://schemas.openxmlformats.org/officeDocument/2006/relationships/hyperlink" Target="https://github.com/rehanzfr/R_Codes/tree/master/Corona/" TargetMode="External"/><Relationship Id="rId5" Type="http://schemas.openxmlformats.org/officeDocument/2006/relationships/hyperlink" Target="https://www.r-bloggers.com/2013/04/r-beginners-plotting-locations-on-to-a-world-map/" TargetMode="External"/><Relationship Id="rId4" Type="http://schemas.openxmlformats.org/officeDocument/2006/relationships/hyperlink" Target="https://www.rdocumentation.org/packages/dtwclust/versions/3.1.1/topics/tsclust"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250225" y="883125"/>
            <a:ext cx="5694900" cy="2813100"/>
          </a:xfrm>
          <a:prstGeom prst="rect">
            <a:avLst/>
          </a:prstGeom>
          <a:ln w="9525" cap="flat" cmpd="sng">
            <a:solidFill>
              <a:srgbClr val="FFFFFF"/>
            </a:solidFill>
            <a:prstDash val="dash"/>
            <a:round/>
            <a:headEnd type="none" w="sm" len="sm"/>
            <a:tailEnd type="none" w="sm" len="sm"/>
          </a:ln>
        </p:spPr>
        <p:txBody>
          <a:bodyPr spcFirstLastPara="1" wrap="square" lIns="91425" tIns="91425" rIns="91425" bIns="91425" anchor="t" anchorCtr="0">
            <a:normAutofit/>
          </a:bodyPr>
          <a:lstStyle/>
          <a:p>
            <a:pPr marL="0" lvl="0" indent="0" algn="ctr" rtl="0">
              <a:spcBef>
                <a:spcPts val="0"/>
              </a:spcBef>
              <a:spcAft>
                <a:spcPts val="0"/>
              </a:spcAft>
              <a:buNone/>
            </a:pPr>
            <a:r>
              <a:rPr lang="zh-TW" sz="2300" dirty="0"/>
              <a:t>1091 Data Science  - Group 9</a:t>
            </a:r>
            <a:endParaRPr sz="2300" dirty="0"/>
          </a:p>
          <a:p>
            <a:pPr marL="0" lvl="0" indent="0" algn="ctr" rtl="0">
              <a:spcBef>
                <a:spcPts val="0"/>
              </a:spcBef>
              <a:spcAft>
                <a:spcPts val="0"/>
              </a:spcAft>
              <a:buNone/>
            </a:pPr>
            <a:endParaRPr sz="2300" dirty="0"/>
          </a:p>
          <a:p>
            <a:pPr marL="0" lvl="0" indent="0" algn="l" rtl="0">
              <a:spcBef>
                <a:spcPts val="0"/>
              </a:spcBef>
              <a:spcAft>
                <a:spcPts val="0"/>
              </a:spcAft>
              <a:buNone/>
            </a:pPr>
            <a:r>
              <a:rPr lang="zh-TW" sz="2300" dirty="0"/>
              <a:t>Clustering Countries </a:t>
            </a:r>
            <a:br>
              <a:rPr lang="zh-TW" sz="2300" dirty="0"/>
            </a:br>
            <a:r>
              <a:rPr lang="zh-TW" sz="2300" dirty="0"/>
              <a:t>By Their COVID-19 Time Series</a:t>
            </a:r>
            <a:endParaRPr sz="2300" dirty="0"/>
          </a:p>
          <a:p>
            <a:pPr marL="0" lvl="0" indent="0" algn="l" rtl="0">
              <a:spcBef>
                <a:spcPts val="0"/>
              </a:spcBef>
              <a:spcAft>
                <a:spcPts val="0"/>
              </a:spcAft>
              <a:buNone/>
            </a:pPr>
            <a:endParaRPr sz="2300" dirty="0"/>
          </a:p>
          <a:p>
            <a:pPr marL="0" lvl="0" indent="0" algn="l" rtl="0">
              <a:spcBef>
                <a:spcPts val="0"/>
              </a:spcBef>
              <a:spcAft>
                <a:spcPts val="0"/>
              </a:spcAft>
              <a:buNone/>
            </a:pPr>
            <a:r>
              <a:rPr lang="zh-TW" sz="2300" dirty="0"/>
              <a:t>AND</a:t>
            </a:r>
            <a:endParaRPr sz="2300" dirty="0"/>
          </a:p>
          <a:p>
            <a:pPr marL="0" lvl="0" indent="0" algn="l" rtl="0">
              <a:spcBef>
                <a:spcPts val="0"/>
              </a:spcBef>
              <a:spcAft>
                <a:spcPts val="0"/>
              </a:spcAft>
              <a:buNone/>
            </a:pPr>
            <a:r>
              <a:rPr lang="zh-TW" sz="2300" dirty="0"/>
              <a:t>Plotting Covid-19 Time </a:t>
            </a:r>
            <a:r>
              <a:rPr lang="zh-TW" sz="2300" dirty="0" smtClean="0"/>
              <a:t>series</a:t>
            </a:r>
            <a:endParaRPr sz="2300" dirty="0"/>
          </a:p>
        </p:txBody>
      </p:sp>
      <p:sp>
        <p:nvSpPr>
          <p:cNvPr id="135" name="Google Shape;135;p13"/>
          <p:cNvSpPr txBox="1">
            <a:spLocks noGrp="1"/>
          </p:cNvSpPr>
          <p:nvPr>
            <p:ph type="subTitle" idx="1"/>
          </p:nvPr>
        </p:nvSpPr>
        <p:spPr>
          <a:xfrm>
            <a:off x="5083950" y="3924925"/>
            <a:ext cx="3944100" cy="506100"/>
          </a:xfrm>
          <a:prstGeom prst="rect">
            <a:avLst/>
          </a:prstGeom>
        </p:spPr>
        <p:txBody>
          <a:bodyPr spcFirstLastPara="1" wrap="square" lIns="91425" tIns="91425" rIns="91425" bIns="91425" anchor="t" anchorCtr="0">
            <a:normAutofit fontScale="92500"/>
          </a:bodyPr>
          <a:lstStyle/>
          <a:p>
            <a:pPr marL="0" lvl="0" indent="0" algn="r" rtl="0">
              <a:spcBef>
                <a:spcPts val="0"/>
              </a:spcBef>
              <a:spcAft>
                <a:spcPts val="0"/>
              </a:spcAft>
              <a:buNone/>
            </a:pPr>
            <a:r>
              <a:rPr lang="zh-TW"/>
              <a:t>Choi Pui Shan 蔡佩珊(109753158)</a:t>
            </a:r>
            <a:endParaRPr/>
          </a:p>
          <a:p>
            <a:pPr marL="0" lvl="0" indent="0" algn="r" rtl="0">
              <a:spcBef>
                <a:spcPts val="0"/>
              </a:spcBef>
              <a:spcAft>
                <a:spcPts val="0"/>
              </a:spcAft>
              <a:buNone/>
            </a:pPr>
            <a:r>
              <a:rPr lang="zh-TW"/>
              <a:t>Armando 王神鐸(107753048)</a:t>
            </a:r>
            <a:endParaRPr/>
          </a:p>
        </p:txBody>
      </p:sp>
      <p:pic>
        <p:nvPicPr>
          <p:cNvPr id="136" name="Google Shape;136;p13"/>
          <p:cNvPicPr preferRelativeResize="0"/>
          <p:nvPr/>
        </p:nvPicPr>
        <p:blipFill>
          <a:blip r:embed="rId3">
            <a:alphaModFix/>
          </a:blip>
          <a:stretch>
            <a:fillRect/>
          </a:stretch>
        </p:blipFill>
        <p:spPr>
          <a:xfrm>
            <a:off x="125550" y="2965325"/>
            <a:ext cx="3018400" cy="1970625"/>
          </a:xfrm>
          <a:prstGeom prst="rect">
            <a:avLst/>
          </a:prstGeom>
          <a:noFill/>
          <a:ln>
            <a:noFill/>
          </a:ln>
          <a:effectLst>
            <a:outerShdw blurRad="57150" dist="19050" dir="5400000" algn="bl" rotWithShape="0">
              <a:srgbClr val="000000">
                <a:alpha val="6000"/>
              </a:srgbClr>
            </a:outerShdw>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zh-TW" dirty="0" smtClean="0"/>
              <a:t>Data</a:t>
            </a:r>
            <a:r>
              <a:rPr lang="en-US" altLang="zh-TW" dirty="0" smtClean="0"/>
              <a:t> Source</a:t>
            </a:r>
            <a:endParaRPr dirty="0"/>
          </a:p>
        </p:txBody>
      </p:sp>
      <p:sp>
        <p:nvSpPr>
          <p:cNvPr id="202" name="Google Shape;202;p22"/>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
        <p:nvSpPr>
          <p:cNvPr id="203" name="Google Shape;203;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ltLang="zh-TW"/>
              <a:t>10</a:t>
            </a:fld>
            <a:endParaRPr/>
          </a:p>
        </p:txBody>
      </p:sp>
      <p:pic>
        <p:nvPicPr>
          <p:cNvPr id="204" name="Google Shape;204;p22"/>
          <p:cNvPicPr preferRelativeResize="0"/>
          <p:nvPr/>
        </p:nvPicPr>
        <p:blipFill>
          <a:blip r:embed="rId3">
            <a:alphaModFix/>
          </a:blip>
          <a:stretch>
            <a:fillRect/>
          </a:stretch>
        </p:blipFill>
        <p:spPr>
          <a:xfrm>
            <a:off x="2834513" y="2956149"/>
            <a:ext cx="4343636" cy="1933025"/>
          </a:xfrm>
          <a:prstGeom prst="rect">
            <a:avLst/>
          </a:prstGeom>
          <a:noFill/>
          <a:ln>
            <a:noFill/>
          </a:ln>
        </p:spPr>
      </p:pic>
      <p:pic>
        <p:nvPicPr>
          <p:cNvPr id="205" name="Google Shape;205;p22"/>
          <p:cNvPicPr preferRelativeResize="0"/>
          <p:nvPr/>
        </p:nvPicPr>
        <p:blipFill>
          <a:blip r:embed="rId4">
            <a:alphaModFix/>
          </a:blip>
          <a:stretch>
            <a:fillRect/>
          </a:stretch>
        </p:blipFill>
        <p:spPr>
          <a:xfrm>
            <a:off x="0" y="822550"/>
            <a:ext cx="8991600" cy="2133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23"/>
          <p:cNvSpPr txBox="1">
            <a:spLocks noGrp="1"/>
          </p:cNvSpPr>
          <p:nvPr>
            <p:ph type="title"/>
          </p:nvPr>
        </p:nvSpPr>
        <p:spPr>
          <a:xfrm>
            <a:off x="260250" y="260250"/>
            <a:ext cx="8623500" cy="2311500"/>
          </a:xfrm>
          <a:prstGeom prst="rect">
            <a:avLst/>
          </a:prstGeom>
        </p:spPr>
        <p:txBody>
          <a:bodyPr spcFirstLastPara="1" wrap="square" lIns="91425" tIns="91425" rIns="91425" bIns="91425" anchor="ctr" anchorCtr="0">
            <a:normAutofit/>
          </a:bodyPr>
          <a:lstStyle/>
          <a:p>
            <a:pPr marL="0" lvl="0" indent="0" algn="l" rtl="0">
              <a:lnSpc>
                <a:spcPct val="115000"/>
              </a:lnSpc>
              <a:spcBef>
                <a:spcPts val="0"/>
              </a:spcBef>
              <a:spcAft>
                <a:spcPts val="0"/>
              </a:spcAft>
              <a:buNone/>
            </a:pPr>
            <a:r>
              <a:rPr lang="zh-TW">
                <a:latin typeface="Lato"/>
                <a:ea typeface="Lato"/>
                <a:cs typeface="Lato"/>
                <a:sym typeface="Lato"/>
              </a:rPr>
              <a:t>4. Importing Data </a:t>
            </a:r>
            <a:br>
              <a:rPr lang="zh-TW">
                <a:latin typeface="Lato"/>
                <a:ea typeface="Lato"/>
                <a:cs typeface="Lato"/>
                <a:sym typeface="Lato"/>
              </a:rPr>
            </a:br>
            <a:r>
              <a:rPr lang="zh-TW" sz="1577">
                <a:latin typeface="Lato"/>
                <a:ea typeface="Lato"/>
                <a:cs typeface="Lato"/>
                <a:sym typeface="Lato"/>
              </a:rPr>
              <a:t/>
            </a:r>
            <a:br>
              <a:rPr lang="zh-TW" sz="1577">
                <a:latin typeface="Lato"/>
                <a:ea typeface="Lato"/>
                <a:cs typeface="Lato"/>
                <a:sym typeface="Lato"/>
              </a:rPr>
            </a:br>
            <a:r>
              <a:rPr lang="zh-TW" sz="1577">
                <a:latin typeface="Lato"/>
                <a:ea typeface="Lato"/>
                <a:cs typeface="Lato"/>
                <a:sym typeface="Lato"/>
              </a:rPr>
              <a:t>As we are using data source from github that will be updated daily, so there is no input .csv file needed.</a:t>
            </a:r>
            <a:endParaRPr sz="1577">
              <a:latin typeface="Lato"/>
              <a:ea typeface="Lato"/>
              <a:cs typeface="Lato"/>
              <a:sym typeface="Lato"/>
            </a:endParaRPr>
          </a:p>
          <a:p>
            <a:pPr marL="0" lvl="0" indent="0" algn="l" rtl="0">
              <a:lnSpc>
                <a:spcPct val="115000"/>
              </a:lnSpc>
              <a:spcBef>
                <a:spcPts val="1200"/>
              </a:spcBef>
              <a:spcAft>
                <a:spcPts val="0"/>
              </a:spcAft>
              <a:buNone/>
            </a:pPr>
            <a:r>
              <a:rPr lang="zh-TW" sz="1355">
                <a:latin typeface="Lato"/>
                <a:ea typeface="Lato"/>
                <a:cs typeface="Lato"/>
                <a:sym typeface="Lato"/>
              </a:rPr>
              <a:t>Input format : Province.State, Country.Region, Latitude, Longitude, Time Series of Cases</a:t>
            </a:r>
            <a:endParaRPr sz="1355">
              <a:latin typeface="Lato"/>
              <a:ea typeface="Lato"/>
              <a:cs typeface="Lato"/>
              <a:sym typeface="Lato"/>
            </a:endParaRPr>
          </a:p>
          <a:p>
            <a:pPr marL="0" lvl="0" indent="0" algn="l" rtl="0">
              <a:lnSpc>
                <a:spcPct val="115000"/>
              </a:lnSpc>
              <a:spcBef>
                <a:spcPts val="1200"/>
              </a:spcBef>
              <a:spcAft>
                <a:spcPts val="1200"/>
              </a:spcAft>
              <a:buNone/>
            </a:pPr>
            <a:endParaRPr>
              <a:latin typeface="Lato"/>
              <a:ea typeface="Lato"/>
              <a:cs typeface="Lato"/>
              <a:sym typeface="Lato"/>
            </a:endParaRPr>
          </a:p>
        </p:txBody>
      </p:sp>
      <p:sp>
        <p:nvSpPr>
          <p:cNvPr id="211" name="Google Shape;211;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ltLang="zh-TW"/>
              <a:t>11</a:t>
            </a:fld>
            <a:endParaRPr/>
          </a:p>
        </p:txBody>
      </p:sp>
      <p:pic>
        <p:nvPicPr>
          <p:cNvPr id="212" name="Google Shape;212;p23"/>
          <p:cNvPicPr preferRelativeResize="0"/>
          <p:nvPr/>
        </p:nvPicPr>
        <p:blipFill>
          <a:blip r:embed="rId3">
            <a:alphaModFix/>
          </a:blip>
          <a:stretch>
            <a:fillRect/>
          </a:stretch>
        </p:blipFill>
        <p:spPr>
          <a:xfrm>
            <a:off x="266550" y="2854874"/>
            <a:ext cx="4976251" cy="1991975"/>
          </a:xfrm>
          <a:prstGeom prst="rect">
            <a:avLst/>
          </a:prstGeom>
          <a:noFill/>
          <a:ln>
            <a:noFill/>
          </a:ln>
        </p:spPr>
      </p:pic>
      <p:pic>
        <p:nvPicPr>
          <p:cNvPr id="213" name="Google Shape;213;p23"/>
          <p:cNvPicPr preferRelativeResize="0"/>
          <p:nvPr/>
        </p:nvPicPr>
        <p:blipFill>
          <a:blip r:embed="rId4">
            <a:alphaModFix/>
          </a:blip>
          <a:stretch>
            <a:fillRect/>
          </a:stretch>
        </p:blipFill>
        <p:spPr>
          <a:xfrm>
            <a:off x="5338708" y="2671249"/>
            <a:ext cx="3682450" cy="21756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4"/>
          <p:cNvSpPr txBox="1">
            <a:spLocks noGrp="1"/>
          </p:cNvSpPr>
          <p:nvPr>
            <p:ph type="title"/>
          </p:nvPr>
        </p:nvSpPr>
        <p:spPr>
          <a:xfrm>
            <a:off x="689200" y="235275"/>
            <a:ext cx="8228400" cy="1148700"/>
          </a:xfrm>
          <a:prstGeom prst="rect">
            <a:avLst/>
          </a:prstGeom>
        </p:spPr>
        <p:txBody>
          <a:bodyPr spcFirstLastPara="1" wrap="square" lIns="91425" tIns="91425" rIns="91425" bIns="91425" anchor="ctr" anchorCtr="0">
            <a:normAutofit fontScale="90000"/>
          </a:bodyPr>
          <a:lstStyle/>
          <a:p>
            <a:pPr marL="0" lvl="0" indent="0" algn="l" rtl="0">
              <a:lnSpc>
                <a:spcPct val="115000"/>
              </a:lnSpc>
              <a:spcBef>
                <a:spcPts val="0"/>
              </a:spcBef>
              <a:spcAft>
                <a:spcPts val="0"/>
              </a:spcAft>
              <a:buNone/>
            </a:pPr>
            <a:r>
              <a:rPr lang="zh-TW">
                <a:latin typeface="Lato"/>
                <a:ea typeface="Lato"/>
                <a:cs typeface="Lato"/>
                <a:sym typeface="Lato"/>
              </a:rPr>
              <a:t>5. Preprocessing</a:t>
            </a:r>
            <a:endParaRPr>
              <a:latin typeface="Lato"/>
              <a:ea typeface="Lato"/>
              <a:cs typeface="Lato"/>
              <a:sym typeface="Lato"/>
            </a:endParaRPr>
          </a:p>
          <a:p>
            <a:pPr marL="0" lvl="0" indent="0" algn="l" rtl="0">
              <a:lnSpc>
                <a:spcPct val="115000"/>
              </a:lnSpc>
              <a:spcBef>
                <a:spcPts val="1200"/>
              </a:spcBef>
              <a:spcAft>
                <a:spcPts val="1200"/>
              </a:spcAft>
              <a:buNone/>
            </a:pPr>
            <a:r>
              <a:rPr lang="zh-TW" sz="2244">
                <a:latin typeface="Lato"/>
                <a:ea typeface="Lato"/>
                <a:cs typeface="Lato"/>
                <a:sym typeface="Lato"/>
              </a:rPr>
              <a:t>Change the data from accumulated cases into daily change cases</a:t>
            </a:r>
            <a:endParaRPr sz="2244">
              <a:latin typeface="Lato"/>
              <a:ea typeface="Lato"/>
              <a:cs typeface="Lato"/>
              <a:sym typeface="Lato"/>
            </a:endParaRPr>
          </a:p>
        </p:txBody>
      </p:sp>
      <p:sp>
        <p:nvSpPr>
          <p:cNvPr id="219" name="Google Shape;219;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ltLang="zh-TW"/>
              <a:t>12</a:t>
            </a:fld>
            <a:endParaRPr/>
          </a:p>
        </p:txBody>
      </p:sp>
      <p:pic>
        <p:nvPicPr>
          <p:cNvPr id="220" name="Google Shape;220;p24"/>
          <p:cNvPicPr preferRelativeResize="0"/>
          <p:nvPr/>
        </p:nvPicPr>
        <p:blipFill>
          <a:blip r:embed="rId3">
            <a:alphaModFix/>
          </a:blip>
          <a:stretch>
            <a:fillRect/>
          </a:stretch>
        </p:blipFill>
        <p:spPr>
          <a:xfrm>
            <a:off x="910825" y="1383975"/>
            <a:ext cx="7666736" cy="34547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25"/>
          <p:cNvSpPr txBox="1">
            <a:spLocks noGrp="1"/>
          </p:cNvSpPr>
          <p:nvPr>
            <p:ph type="title"/>
          </p:nvPr>
        </p:nvSpPr>
        <p:spPr>
          <a:xfrm>
            <a:off x="175150" y="158525"/>
            <a:ext cx="8756400" cy="1703700"/>
          </a:xfrm>
          <a:prstGeom prst="rect">
            <a:avLst/>
          </a:prstGeom>
        </p:spPr>
        <p:txBody>
          <a:bodyPr spcFirstLastPara="1" wrap="square" lIns="91425" tIns="91425" rIns="91425" bIns="91425" anchor="ctr" anchorCtr="0">
            <a:normAutofit fontScale="90000"/>
          </a:bodyPr>
          <a:lstStyle/>
          <a:p>
            <a:pPr marL="0" lvl="0" indent="0" algn="l" rtl="0">
              <a:lnSpc>
                <a:spcPct val="115000"/>
              </a:lnSpc>
              <a:spcBef>
                <a:spcPts val="0"/>
              </a:spcBef>
              <a:spcAft>
                <a:spcPts val="0"/>
              </a:spcAft>
              <a:buNone/>
            </a:pPr>
            <a:r>
              <a:rPr lang="zh-TW">
                <a:latin typeface="Lato"/>
                <a:ea typeface="Lato"/>
                <a:cs typeface="Lato"/>
                <a:sym typeface="Lato"/>
              </a:rPr>
              <a:t>5. Preprocessing</a:t>
            </a:r>
            <a:endParaRPr>
              <a:latin typeface="Lato"/>
              <a:ea typeface="Lato"/>
              <a:cs typeface="Lato"/>
              <a:sym typeface="Lato"/>
            </a:endParaRPr>
          </a:p>
          <a:p>
            <a:pPr marL="0" lvl="0" indent="0" algn="l" rtl="0">
              <a:lnSpc>
                <a:spcPct val="115000"/>
              </a:lnSpc>
              <a:spcBef>
                <a:spcPts val="1200"/>
              </a:spcBef>
              <a:spcAft>
                <a:spcPts val="0"/>
              </a:spcAft>
              <a:buNone/>
            </a:pPr>
            <a:r>
              <a:rPr lang="zh-TW" sz="1355">
                <a:latin typeface="Lato"/>
                <a:ea typeface="Lato"/>
                <a:cs typeface="Lato"/>
                <a:sym typeface="Lato"/>
              </a:rPr>
              <a:t>Take Lat and Long for Canada in the Recovered Data to replace the missing value in Confirmed Data and Death Data</a:t>
            </a:r>
            <a:br>
              <a:rPr lang="zh-TW" sz="1355">
                <a:latin typeface="Lato"/>
                <a:ea typeface="Lato"/>
                <a:cs typeface="Lato"/>
                <a:sym typeface="Lato"/>
              </a:rPr>
            </a:br>
            <a:r>
              <a:rPr lang="zh-TW" sz="1355">
                <a:latin typeface="Lato"/>
                <a:ea typeface="Lato"/>
                <a:cs typeface="Lato"/>
                <a:sym typeface="Lato"/>
              </a:rPr>
              <a:t>Remove 42th row of Confirmed Data and Death Data because of strange data from that row and only required 1 case</a:t>
            </a:r>
            <a:endParaRPr sz="1355">
              <a:latin typeface="Lato"/>
              <a:ea typeface="Lato"/>
              <a:cs typeface="Lato"/>
              <a:sym typeface="Lato"/>
            </a:endParaRPr>
          </a:p>
          <a:p>
            <a:pPr marL="0" lvl="0" indent="0" algn="l" rtl="0">
              <a:lnSpc>
                <a:spcPct val="115000"/>
              </a:lnSpc>
              <a:spcBef>
                <a:spcPts val="1200"/>
              </a:spcBef>
              <a:spcAft>
                <a:spcPts val="1200"/>
              </a:spcAft>
              <a:buNone/>
            </a:pPr>
            <a:endParaRPr>
              <a:latin typeface="Lato"/>
              <a:ea typeface="Lato"/>
              <a:cs typeface="Lato"/>
              <a:sym typeface="Lato"/>
            </a:endParaRPr>
          </a:p>
        </p:txBody>
      </p:sp>
      <p:sp>
        <p:nvSpPr>
          <p:cNvPr id="226" name="Google Shape;226;p2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ltLang="zh-TW"/>
              <a:t>13</a:t>
            </a:fld>
            <a:endParaRPr/>
          </a:p>
        </p:txBody>
      </p:sp>
      <p:pic>
        <p:nvPicPr>
          <p:cNvPr id="227" name="Google Shape;227;p25"/>
          <p:cNvPicPr preferRelativeResize="0"/>
          <p:nvPr/>
        </p:nvPicPr>
        <p:blipFill>
          <a:blip r:embed="rId3">
            <a:alphaModFix/>
          </a:blip>
          <a:stretch>
            <a:fillRect/>
          </a:stretch>
        </p:blipFill>
        <p:spPr>
          <a:xfrm>
            <a:off x="488175" y="1606625"/>
            <a:ext cx="8167657" cy="345018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26"/>
          <p:cNvSpPr txBox="1">
            <a:spLocks noGrp="1"/>
          </p:cNvSpPr>
          <p:nvPr>
            <p:ph type="title"/>
          </p:nvPr>
        </p:nvSpPr>
        <p:spPr>
          <a:xfrm>
            <a:off x="689200" y="235275"/>
            <a:ext cx="8118300" cy="1148700"/>
          </a:xfrm>
          <a:prstGeom prst="rect">
            <a:avLst/>
          </a:prstGeom>
        </p:spPr>
        <p:txBody>
          <a:bodyPr spcFirstLastPara="1" wrap="square" lIns="91425" tIns="91425" rIns="91425" bIns="91425" anchor="ctr" anchorCtr="0">
            <a:normAutofit fontScale="90000"/>
          </a:bodyPr>
          <a:lstStyle/>
          <a:p>
            <a:pPr marL="0" lvl="0" indent="0" algn="l" rtl="0">
              <a:lnSpc>
                <a:spcPct val="115000"/>
              </a:lnSpc>
              <a:spcBef>
                <a:spcPts val="0"/>
              </a:spcBef>
              <a:spcAft>
                <a:spcPts val="1200"/>
              </a:spcAft>
              <a:buNone/>
            </a:pPr>
            <a:r>
              <a:rPr lang="zh-TW">
                <a:latin typeface="Lato"/>
                <a:ea typeface="Lato"/>
                <a:cs typeface="Lato"/>
                <a:sym typeface="Lato"/>
              </a:rPr>
              <a:t>5. Preprocessing</a:t>
            </a:r>
            <a:br>
              <a:rPr lang="zh-TW">
                <a:latin typeface="Lato"/>
                <a:ea typeface="Lato"/>
                <a:cs typeface="Lato"/>
                <a:sym typeface="Lato"/>
              </a:rPr>
            </a:br>
            <a:r>
              <a:rPr lang="zh-TW" sz="1911">
                <a:latin typeface="Lato"/>
                <a:ea typeface="Lato"/>
                <a:cs typeface="Lato"/>
                <a:sym typeface="Lato"/>
              </a:rPr>
              <a:t>Insert the 2nd column into 1st column as the Province.State of that row if missing</a:t>
            </a:r>
            <a:endParaRPr sz="1911"/>
          </a:p>
        </p:txBody>
      </p:sp>
      <p:sp>
        <p:nvSpPr>
          <p:cNvPr id="233" name="Google Shape;233;p2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ltLang="zh-TW"/>
              <a:t>14</a:t>
            </a:fld>
            <a:endParaRPr/>
          </a:p>
        </p:txBody>
      </p:sp>
      <p:pic>
        <p:nvPicPr>
          <p:cNvPr id="234" name="Google Shape;234;p26"/>
          <p:cNvPicPr preferRelativeResize="0"/>
          <p:nvPr/>
        </p:nvPicPr>
        <p:blipFill>
          <a:blip r:embed="rId3">
            <a:alphaModFix/>
          </a:blip>
          <a:stretch>
            <a:fillRect/>
          </a:stretch>
        </p:blipFill>
        <p:spPr>
          <a:xfrm>
            <a:off x="890150" y="1602100"/>
            <a:ext cx="7363704" cy="34547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27"/>
          <p:cNvSpPr txBox="1">
            <a:spLocks noGrp="1"/>
          </p:cNvSpPr>
          <p:nvPr>
            <p:ph type="title"/>
          </p:nvPr>
        </p:nvSpPr>
        <p:spPr>
          <a:xfrm>
            <a:off x="689200" y="235275"/>
            <a:ext cx="8454900" cy="1148700"/>
          </a:xfrm>
          <a:prstGeom prst="rect">
            <a:avLst/>
          </a:prstGeom>
        </p:spPr>
        <p:txBody>
          <a:bodyPr spcFirstLastPara="1" wrap="square" lIns="91425" tIns="91425" rIns="91425" bIns="91425" anchor="ctr" anchorCtr="0">
            <a:normAutofit/>
          </a:bodyPr>
          <a:lstStyle/>
          <a:p>
            <a:pPr marL="0" lvl="0" indent="0" algn="l" rtl="0">
              <a:lnSpc>
                <a:spcPct val="115000"/>
              </a:lnSpc>
              <a:spcBef>
                <a:spcPts val="0"/>
              </a:spcBef>
              <a:spcAft>
                <a:spcPts val="1200"/>
              </a:spcAft>
              <a:buNone/>
            </a:pPr>
            <a:r>
              <a:rPr lang="zh-TW">
                <a:latin typeface="Lato"/>
                <a:ea typeface="Lato"/>
                <a:cs typeface="Lato"/>
                <a:sym typeface="Lato"/>
              </a:rPr>
              <a:t>5. Preprocessing</a:t>
            </a:r>
            <a:br>
              <a:rPr lang="zh-TW">
                <a:latin typeface="Lato"/>
                <a:ea typeface="Lato"/>
                <a:cs typeface="Lato"/>
                <a:sym typeface="Lato"/>
              </a:rPr>
            </a:br>
            <a:r>
              <a:rPr lang="zh-TW" sz="1800">
                <a:latin typeface="Lato"/>
                <a:ea typeface="Lato"/>
                <a:cs typeface="Lato"/>
                <a:sym typeface="Lato"/>
              </a:rPr>
              <a:t>Filtering data per country/region</a:t>
            </a:r>
            <a:endParaRPr sz="1800"/>
          </a:p>
        </p:txBody>
      </p:sp>
      <p:sp>
        <p:nvSpPr>
          <p:cNvPr id="240" name="Google Shape;240;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ltLang="zh-TW"/>
              <a:t>15</a:t>
            </a:fld>
            <a:endParaRPr/>
          </a:p>
        </p:txBody>
      </p:sp>
      <p:pic>
        <p:nvPicPr>
          <p:cNvPr id="241" name="Google Shape;241;p27"/>
          <p:cNvPicPr preferRelativeResize="0"/>
          <p:nvPr/>
        </p:nvPicPr>
        <p:blipFill>
          <a:blip r:embed="rId3">
            <a:alphaModFix/>
          </a:blip>
          <a:stretch>
            <a:fillRect/>
          </a:stretch>
        </p:blipFill>
        <p:spPr>
          <a:xfrm>
            <a:off x="152400" y="1536375"/>
            <a:ext cx="6645813" cy="345472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28"/>
          <p:cNvSpPr txBox="1">
            <a:spLocks noGrp="1"/>
          </p:cNvSpPr>
          <p:nvPr>
            <p:ph type="title"/>
          </p:nvPr>
        </p:nvSpPr>
        <p:spPr>
          <a:xfrm>
            <a:off x="1269900" y="179250"/>
            <a:ext cx="7038900" cy="12555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a:t>6. </a:t>
            </a:r>
            <a:r>
              <a:rPr lang="zh-TW" sz="1900">
                <a:latin typeface="Lato"/>
                <a:ea typeface="Lato"/>
                <a:cs typeface="Lato"/>
                <a:sym typeface="Lato"/>
              </a:rPr>
              <a:t>Time Series Clustering for Confirmed Cases</a:t>
            </a:r>
            <a:r>
              <a:rPr lang="zh-TW" sz="1455">
                <a:latin typeface="Lato"/>
                <a:ea typeface="Lato"/>
                <a:cs typeface="Lato"/>
                <a:sym typeface="Lato"/>
              </a:rPr>
              <a:t/>
            </a:r>
            <a:br>
              <a:rPr lang="zh-TW" sz="1455">
                <a:latin typeface="Lato"/>
                <a:ea typeface="Lato"/>
                <a:cs typeface="Lato"/>
                <a:sym typeface="Lato"/>
              </a:rPr>
            </a:br>
            <a:r>
              <a:rPr lang="zh-TW" sz="1455">
                <a:latin typeface="Lato"/>
                <a:ea typeface="Lato"/>
                <a:cs typeface="Lato"/>
                <a:sym typeface="Lato"/>
              </a:rPr>
              <a:t>Standandize the data as zscore when doing hierarchical clustering</a:t>
            </a:r>
            <a:br>
              <a:rPr lang="zh-TW" sz="1455">
                <a:latin typeface="Lato"/>
                <a:ea typeface="Lato"/>
                <a:cs typeface="Lato"/>
                <a:sym typeface="Lato"/>
              </a:rPr>
            </a:br>
            <a:r>
              <a:rPr lang="zh-TW" sz="1455">
                <a:latin typeface="Lato"/>
                <a:ea typeface="Lato"/>
                <a:cs typeface="Lato"/>
                <a:sym typeface="Lato"/>
              </a:rPr>
              <a:t>Hierarchical clustering of Time Series and Plot Dendrogram</a:t>
            </a:r>
            <a:br>
              <a:rPr lang="zh-TW" sz="1455">
                <a:latin typeface="Lato"/>
                <a:ea typeface="Lato"/>
                <a:cs typeface="Lato"/>
                <a:sym typeface="Lato"/>
              </a:rPr>
            </a:br>
            <a:r>
              <a:rPr lang="zh-TW" sz="1455">
                <a:latin typeface="Lato"/>
                <a:ea typeface="Lato"/>
                <a:cs typeface="Lato"/>
                <a:sym typeface="Lato"/>
              </a:rPr>
              <a:t>Calculate DTW Distances to determine which k to choose</a:t>
            </a:r>
            <a:endParaRPr sz="1455">
              <a:latin typeface="Lato"/>
              <a:ea typeface="Lato"/>
              <a:cs typeface="Lato"/>
              <a:sym typeface="Lato"/>
            </a:endParaRPr>
          </a:p>
          <a:p>
            <a:pPr marL="0" lvl="0" indent="0" algn="l" rtl="0">
              <a:spcBef>
                <a:spcPts val="0"/>
              </a:spcBef>
              <a:spcAft>
                <a:spcPts val="0"/>
              </a:spcAft>
              <a:buNone/>
            </a:pPr>
            <a:r>
              <a:rPr lang="zh-TW" sz="1455">
                <a:latin typeface="Lato"/>
                <a:ea typeface="Lato"/>
                <a:cs typeface="Lato"/>
                <a:sym typeface="Lato"/>
              </a:rPr>
              <a:t>Plot Centroids Series of The Clustering Results</a:t>
            </a:r>
            <a:endParaRPr sz="1455">
              <a:latin typeface="Lato"/>
              <a:ea typeface="Lato"/>
              <a:cs typeface="Lato"/>
              <a:sym typeface="Lato"/>
            </a:endParaRPr>
          </a:p>
        </p:txBody>
      </p:sp>
      <p:sp>
        <p:nvSpPr>
          <p:cNvPr id="247" name="Google Shape;247;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ltLang="zh-TW"/>
              <a:t>16</a:t>
            </a:fld>
            <a:endParaRPr/>
          </a:p>
        </p:txBody>
      </p:sp>
      <p:pic>
        <p:nvPicPr>
          <p:cNvPr id="248" name="Google Shape;248;p28"/>
          <p:cNvPicPr preferRelativeResize="0"/>
          <p:nvPr/>
        </p:nvPicPr>
        <p:blipFill>
          <a:blip r:embed="rId3">
            <a:alphaModFix/>
          </a:blip>
          <a:stretch>
            <a:fillRect/>
          </a:stretch>
        </p:blipFill>
        <p:spPr>
          <a:xfrm>
            <a:off x="994850" y="1525975"/>
            <a:ext cx="7154311" cy="353084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29"/>
          <p:cNvSpPr txBox="1">
            <a:spLocks noGrp="1"/>
          </p:cNvSpPr>
          <p:nvPr>
            <p:ph type="title"/>
          </p:nvPr>
        </p:nvSpPr>
        <p:spPr>
          <a:xfrm>
            <a:off x="1297500" y="218275"/>
            <a:ext cx="7038900" cy="914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a:t>6. </a:t>
            </a:r>
            <a:r>
              <a:rPr lang="zh-TW" sz="1900">
                <a:latin typeface="Lato"/>
                <a:ea typeface="Lato"/>
                <a:cs typeface="Lato"/>
                <a:sym typeface="Lato"/>
              </a:rPr>
              <a:t>Time Series Clustering for Confirmed Cases</a:t>
            </a:r>
            <a:br>
              <a:rPr lang="zh-TW" sz="1900">
                <a:latin typeface="Lato"/>
                <a:ea typeface="Lato"/>
                <a:cs typeface="Lato"/>
                <a:sym typeface="Lato"/>
              </a:rPr>
            </a:br>
            <a:r>
              <a:rPr lang="zh-TW" sz="1900">
                <a:latin typeface="Lato"/>
                <a:ea typeface="Lato"/>
                <a:cs typeface="Lato"/>
                <a:sym typeface="Lato"/>
              </a:rPr>
              <a:t>Print out the state names of the states in each cluster</a:t>
            </a:r>
            <a:endParaRPr sz="1900">
              <a:latin typeface="Lato"/>
              <a:ea typeface="Lato"/>
              <a:cs typeface="Lato"/>
              <a:sym typeface="Lato"/>
            </a:endParaRPr>
          </a:p>
          <a:p>
            <a:pPr marL="0" lvl="0" indent="0" algn="l" rtl="0">
              <a:spcBef>
                <a:spcPts val="0"/>
              </a:spcBef>
              <a:spcAft>
                <a:spcPts val="0"/>
              </a:spcAft>
              <a:buNone/>
            </a:pPr>
            <a:r>
              <a:rPr lang="zh-TW" sz="1900">
                <a:latin typeface="Lato"/>
                <a:ea typeface="Lato"/>
                <a:cs typeface="Lato"/>
                <a:sym typeface="Lato"/>
              </a:rPr>
              <a:t>Extract their corresponding latitude and longitude for further mapping</a:t>
            </a:r>
            <a:endParaRPr sz="1900">
              <a:latin typeface="Lato"/>
              <a:ea typeface="Lato"/>
              <a:cs typeface="Lato"/>
              <a:sym typeface="Lato"/>
            </a:endParaRPr>
          </a:p>
        </p:txBody>
      </p:sp>
      <p:sp>
        <p:nvSpPr>
          <p:cNvPr id="254" name="Google Shape;254;p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ltLang="zh-TW"/>
              <a:t>17</a:t>
            </a:fld>
            <a:endParaRPr/>
          </a:p>
        </p:txBody>
      </p:sp>
      <p:pic>
        <p:nvPicPr>
          <p:cNvPr id="255" name="Google Shape;255;p29"/>
          <p:cNvPicPr preferRelativeResize="0"/>
          <p:nvPr/>
        </p:nvPicPr>
        <p:blipFill>
          <a:blip r:embed="rId3">
            <a:alphaModFix/>
          </a:blip>
          <a:stretch>
            <a:fillRect/>
          </a:stretch>
        </p:blipFill>
        <p:spPr>
          <a:xfrm>
            <a:off x="1291950" y="1408175"/>
            <a:ext cx="7049989" cy="35308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30"/>
          <p:cNvSpPr txBox="1">
            <a:spLocks noGrp="1"/>
          </p:cNvSpPr>
          <p:nvPr>
            <p:ph type="title"/>
          </p:nvPr>
        </p:nvSpPr>
        <p:spPr>
          <a:xfrm>
            <a:off x="1297500" y="179850"/>
            <a:ext cx="7523700" cy="1242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a:t>6. </a:t>
            </a:r>
            <a:r>
              <a:rPr lang="zh-TW" sz="1900">
                <a:latin typeface="Lato"/>
                <a:ea typeface="Lato"/>
                <a:cs typeface="Lato"/>
                <a:sym typeface="Lato"/>
              </a:rPr>
              <a:t>Time Series Clustering for Confirmed Cases</a:t>
            </a:r>
            <a:endParaRPr sz="1900">
              <a:latin typeface="Lato"/>
              <a:ea typeface="Lato"/>
              <a:cs typeface="Lato"/>
              <a:sym typeface="Lato"/>
            </a:endParaRPr>
          </a:p>
          <a:p>
            <a:pPr marL="0" lvl="0" indent="0" algn="l" rtl="0">
              <a:spcBef>
                <a:spcPts val="0"/>
              </a:spcBef>
              <a:spcAft>
                <a:spcPts val="0"/>
              </a:spcAft>
              <a:buNone/>
            </a:pPr>
            <a:r>
              <a:rPr lang="zh-TW" sz="1900">
                <a:latin typeface="Lato"/>
                <a:ea typeface="Lato"/>
                <a:cs typeface="Lato"/>
                <a:sym typeface="Lato"/>
              </a:rPr>
              <a:t>Plot each cluster in different colors on the World Map</a:t>
            </a:r>
            <a:br>
              <a:rPr lang="zh-TW" sz="1900">
                <a:latin typeface="Lato"/>
                <a:ea typeface="Lato"/>
                <a:cs typeface="Lato"/>
                <a:sym typeface="Lato"/>
              </a:rPr>
            </a:br>
            <a:r>
              <a:rPr lang="zh-TW" sz="1900">
                <a:latin typeface="Lato"/>
                <a:ea typeface="Lato"/>
                <a:cs typeface="Lato"/>
                <a:sym typeface="Lato"/>
              </a:rPr>
              <a:t>Projection of clustering results on PCA</a:t>
            </a:r>
            <a:br>
              <a:rPr lang="zh-TW" sz="1900">
                <a:latin typeface="Lato"/>
                <a:ea typeface="Lato"/>
                <a:cs typeface="Lato"/>
                <a:sym typeface="Lato"/>
              </a:rPr>
            </a:br>
            <a:r>
              <a:rPr lang="zh-TW" sz="1900">
                <a:latin typeface="Lato"/>
                <a:ea typeface="Lato"/>
                <a:cs typeface="Lato"/>
                <a:sym typeface="Lato"/>
              </a:rPr>
              <a:t>Save the state name list of each cluster</a:t>
            </a:r>
            <a:br>
              <a:rPr lang="zh-TW" sz="1900">
                <a:latin typeface="Lato"/>
                <a:ea typeface="Lato"/>
                <a:cs typeface="Lato"/>
                <a:sym typeface="Lato"/>
              </a:rPr>
            </a:br>
            <a:endParaRPr sz="1900">
              <a:latin typeface="Lato"/>
              <a:ea typeface="Lato"/>
              <a:cs typeface="Lato"/>
              <a:sym typeface="Lato"/>
            </a:endParaRPr>
          </a:p>
        </p:txBody>
      </p:sp>
      <p:sp>
        <p:nvSpPr>
          <p:cNvPr id="261" name="Google Shape;261;p3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ltLang="zh-TW"/>
              <a:t>18</a:t>
            </a:fld>
            <a:endParaRPr/>
          </a:p>
        </p:txBody>
      </p:sp>
      <p:pic>
        <p:nvPicPr>
          <p:cNvPr id="262" name="Google Shape;262;p30"/>
          <p:cNvPicPr preferRelativeResize="0"/>
          <p:nvPr/>
        </p:nvPicPr>
        <p:blipFill>
          <a:blip r:embed="rId3">
            <a:alphaModFix/>
          </a:blip>
          <a:stretch>
            <a:fillRect/>
          </a:stretch>
        </p:blipFill>
        <p:spPr>
          <a:xfrm>
            <a:off x="1151450" y="1421975"/>
            <a:ext cx="7331003" cy="353085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3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zh-TW"/>
              <a:t>6. </a:t>
            </a:r>
            <a:r>
              <a:rPr lang="zh-TW" sz="1900">
                <a:latin typeface="Lato"/>
                <a:ea typeface="Lato"/>
                <a:cs typeface="Lato"/>
                <a:sym typeface="Lato"/>
              </a:rPr>
              <a:t>Time Series Clustering for Confirmed Cases</a:t>
            </a:r>
            <a:br>
              <a:rPr lang="zh-TW" sz="1900">
                <a:latin typeface="Lato"/>
                <a:ea typeface="Lato"/>
                <a:cs typeface="Lato"/>
                <a:sym typeface="Lato"/>
              </a:rPr>
            </a:br>
            <a:r>
              <a:rPr lang="zh-TW" sz="1900">
                <a:latin typeface="Lato"/>
                <a:ea typeface="Lato"/>
                <a:cs typeface="Lato"/>
                <a:sym typeface="Lato"/>
              </a:rPr>
              <a:t>The DTW Distance Result of the clustering</a:t>
            </a:r>
            <a:endParaRPr/>
          </a:p>
        </p:txBody>
      </p:sp>
      <p:sp>
        <p:nvSpPr>
          <p:cNvPr id="268" name="Google Shape;268;p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ltLang="zh-TW"/>
              <a:t>19</a:t>
            </a:fld>
            <a:endParaRPr/>
          </a:p>
        </p:txBody>
      </p:sp>
      <p:pic>
        <p:nvPicPr>
          <p:cNvPr id="269" name="Google Shape;269;p31"/>
          <p:cNvPicPr preferRelativeResize="0"/>
          <p:nvPr/>
        </p:nvPicPr>
        <p:blipFill>
          <a:blip r:embed="rId3">
            <a:alphaModFix/>
          </a:blip>
          <a:stretch>
            <a:fillRect/>
          </a:stretch>
        </p:blipFill>
        <p:spPr>
          <a:xfrm>
            <a:off x="1297500" y="1307850"/>
            <a:ext cx="7213799" cy="35308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zh-TW"/>
              <a:t>Table Of Contents</a:t>
            </a:r>
            <a:endParaRPr/>
          </a:p>
        </p:txBody>
      </p:sp>
      <p:sp>
        <p:nvSpPr>
          <p:cNvPr id="142" name="Google Shape;142;p14"/>
          <p:cNvSpPr txBox="1">
            <a:spLocks noGrp="1"/>
          </p:cNvSpPr>
          <p:nvPr>
            <p:ph type="body" idx="1"/>
          </p:nvPr>
        </p:nvSpPr>
        <p:spPr>
          <a:xfrm>
            <a:off x="1297500" y="993450"/>
            <a:ext cx="7038900" cy="3736800"/>
          </a:xfrm>
          <a:prstGeom prst="rect">
            <a:avLst/>
          </a:prstGeom>
        </p:spPr>
        <p:txBody>
          <a:bodyPr spcFirstLastPara="1" wrap="square" lIns="91425" tIns="91425" rIns="91425" bIns="91425" anchor="t" anchorCtr="0">
            <a:normAutofit/>
          </a:bodyPr>
          <a:lstStyle/>
          <a:p>
            <a:pPr marL="457200" lvl="0" indent="-349250" algn="l" rtl="0">
              <a:spcBef>
                <a:spcPts val="0"/>
              </a:spcBef>
              <a:spcAft>
                <a:spcPts val="0"/>
              </a:spcAft>
              <a:buSzPts val="1900"/>
              <a:buAutoNum type="arabicPeriod"/>
            </a:pPr>
            <a:r>
              <a:rPr lang="zh-TW" sz="1900"/>
              <a:t>Motivations</a:t>
            </a:r>
            <a:endParaRPr sz="1900"/>
          </a:p>
          <a:p>
            <a:pPr marL="457200" lvl="0" indent="-349250" algn="l" rtl="0">
              <a:spcBef>
                <a:spcPts val="0"/>
              </a:spcBef>
              <a:spcAft>
                <a:spcPts val="0"/>
              </a:spcAft>
              <a:buSzPts val="1900"/>
              <a:buAutoNum type="arabicPeriod"/>
            </a:pPr>
            <a:r>
              <a:rPr lang="zh-TW" sz="1900"/>
              <a:t>Goals</a:t>
            </a:r>
            <a:endParaRPr sz="1900"/>
          </a:p>
          <a:p>
            <a:pPr marL="457200" lvl="0" indent="-349250" algn="l" rtl="0">
              <a:spcBef>
                <a:spcPts val="0"/>
              </a:spcBef>
              <a:spcAft>
                <a:spcPts val="0"/>
              </a:spcAft>
              <a:buSzPts val="1900"/>
              <a:buAutoNum type="arabicPeriod"/>
            </a:pPr>
            <a:r>
              <a:rPr lang="zh-TW" sz="1900"/>
              <a:t>Introduction of Time Series Clustering </a:t>
            </a:r>
            <a:endParaRPr sz="1900"/>
          </a:p>
          <a:p>
            <a:pPr marL="457200" lvl="0" indent="-349250" algn="l" rtl="0">
              <a:spcBef>
                <a:spcPts val="0"/>
              </a:spcBef>
              <a:spcAft>
                <a:spcPts val="0"/>
              </a:spcAft>
              <a:buSzPts val="1900"/>
              <a:buAutoNum type="arabicPeriod"/>
            </a:pPr>
            <a:r>
              <a:rPr lang="zh-TW" sz="1900"/>
              <a:t>Importing Data </a:t>
            </a:r>
            <a:endParaRPr sz="1900"/>
          </a:p>
          <a:p>
            <a:pPr marL="457200" lvl="0" indent="-349250" algn="l" rtl="0">
              <a:spcBef>
                <a:spcPts val="0"/>
              </a:spcBef>
              <a:spcAft>
                <a:spcPts val="0"/>
              </a:spcAft>
              <a:buSzPts val="1900"/>
              <a:buAutoNum type="arabicPeriod"/>
            </a:pPr>
            <a:r>
              <a:rPr lang="zh-TW" sz="1900"/>
              <a:t>Preprocessing</a:t>
            </a:r>
            <a:endParaRPr sz="1900"/>
          </a:p>
          <a:p>
            <a:pPr marL="457200" lvl="0" indent="-349250" algn="l" rtl="0">
              <a:spcBef>
                <a:spcPts val="0"/>
              </a:spcBef>
              <a:spcAft>
                <a:spcPts val="0"/>
              </a:spcAft>
              <a:buSzPts val="1900"/>
              <a:buAutoNum type="arabicPeriod"/>
            </a:pPr>
            <a:r>
              <a:rPr lang="zh-TW" sz="1900"/>
              <a:t>Time Series Clustering for Confirmed Cases</a:t>
            </a:r>
            <a:endParaRPr sz="1900"/>
          </a:p>
          <a:p>
            <a:pPr marL="457200" lvl="0" indent="-349250" algn="l" rtl="0">
              <a:spcBef>
                <a:spcPts val="0"/>
              </a:spcBef>
              <a:spcAft>
                <a:spcPts val="0"/>
              </a:spcAft>
              <a:buSzPts val="1900"/>
              <a:buAutoNum type="arabicPeriod"/>
            </a:pPr>
            <a:r>
              <a:rPr lang="zh-TW" sz="1900"/>
              <a:t>Time Series Clustering for Death Cases</a:t>
            </a:r>
            <a:endParaRPr sz="1900"/>
          </a:p>
          <a:p>
            <a:pPr marL="457200" lvl="0" indent="-349250" algn="l" rtl="0">
              <a:spcBef>
                <a:spcPts val="0"/>
              </a:spcBef>
              <a:spcAft>
                <a:spcPts val="0"/>
              </a:spcAft>
              <a:buSzPts val="1900"/>
              <a:buAutoNum type="arabicPeriod"/>
            </a:pPr>
            <a:r>
              <a:rPr lang="zh-TW" sz="1900"/>
              <a:t>Time Series Clustering for Recovered Cases</a:t>
            </a:r>
            <a:endParaRPr sz="1900"/>
          </a:p>
          <a:p>
            <a:pPr marL="457200" lvl="0" indent="-349250" algn="l" rtl="0">
              <a:spcBef>
                <a:spcPts val="0"/>
              </a:spcBef>
              <a:spcAft>
                <a:spcPts val="0"/>
              </a:spcAft>
              <a:buSzPts val="1900"/>
              <a:buAutoNum type="arabicPeriod"/>
            </a:pPr>
            <a:r>
              <a:rPr lang="zh-TW" sz="1900"/>
              <a:t>Plotting Covid-19 Data </a:t>
            </a:r>
            <a:endParaRPr sz="1900"/>
          </a:p>
          <a:p>
            <a:pPr marL="457200" lvl="0" indent="-349250" algn="l" rtl="0">
              <a:spcBef>
                <a:spcPts val="0"/>
              </a:spcBef>
              <a:spcAft>
                <a:spcPts val="0"/>
              </a:spcAft>
              <a:buSzPts val="1900"/>
              <a:buAutoNum type="arabicPeriod"/>
            </a:pPr>
            <a:r>
              <a:rPr lang="zh-TW" sz="1900"/>
              <a:t>References</a:t>
            </a:r>
            <a:endParaRPr sz="1900"/>
          </a:p>
        </p:txBody>
      </p:sp>
      <p:sp>
        <p:nvSpPr>
          <p:cNvPr id="143" name="Google Shape;143;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ltLang="zh-TW"/>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32"/>
          <p:cNvSpPr txBox="1">
            <a:spLocks noGrp="1"/>
          </p:cNvSpPr>
          <p:nvPr>
            <p:ph type="title"/>
          </p:nvPr>
        </p:nvSpPr>
        <p:spPr>
          <a:xfrm>
            <a:off x="1297500" y="393750"/>
            <a:ext cx="7523700" cy="914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a:t>7. </a:t>
            </a:r>
            <a:r>
              <a:rPr lang="zh-TW" sz="1900">
                <a:latin typeface="Lato"/>
                <a:ea typeface="Lato"/>
                <a:cs typeface="Lato"/>
                <a:sym typeface="Lato"/>
              </a:rPr>
              <a:t>Time Series Clustering for Death Cases</a:t>
            </a:r>
            <a:endParaRPr sz="1900">
              <a:latin typeface="Lato"/>
              <a:ea typeface="Lato"/>
              <a:cs typeface="Lato"/>
              <a:sym typeface="Lato"/>
            </a:endParaRPr>
          </a:p>
          <a:p>
            <a:pPr marL="0" lvl="0" indent="0" algn="l" rtl="0">
              <a:spcBef>
                <a:spcPts val="0"/>
              </a:spcBef>
              <a:spcAft>
                <a:spcPts val="0"/>
              </a:spcAft>
              <a:buNone/>
            </a:pPr>
            <a:r>
              <a:rPr lang="zh-TW" sz="1900">
                <a:latin typeface="Lato"/>
                <a:ea typeface="Lato"/>
                <a:cs typeface="Lato"/>
                <a:sym typeface="Lato"/>
              </a:rPr>
              <a:t>As the steps for death cases is the same with above,</a:t>
            </a:r>
            <a:br>
              <a:rPr lang="zh-TW" sz="1900">
                <a:latin typeface="Lato"/>
                <a:ea typeface="Lato"/>
                <a:cs typeface="Lato"/>
                <a:sym typeface="Lato"/>
              </a:rPr>
            </a:br>
            <a:r>
              <a:rPr lang="zh-TW" sz="1900">
                <a:latin typeface="Lato"/>
                <a:ea typeface="Lato"/>
                <a:cs typeface="Lato"/>
                <a:sym typeface="Lato"/>
              </a:rPr>
              <a:t>just show the DTW Distance Result of the clustering for Death Cases Here</a:t>
            </a:r>
            <a:endParaRPr sz="1900">
              <a:latin typeface="Lato"/>
              <a:ea typeface="Lato"/>
              <a:cs typeface="Lato"/>
              <a:sym typeface="Lato"/>
            </a:endParaRPr>
          </a:p>
          <a:p>
            <a:pPr marL="0" lvl="0" indent="0" algn="l" rtl="0">
              <a:spcBef>
                <a:spcPts val="0"/>
              </a:spcBef>
              <a:spcAft>
                <a:spcPts val="0"/>
              </a:spcAft>
              <a:buNone/>
            </a:pPr>
            <a:endParaRPr sz="1900">
              <a:latin typeface="Lato"/>
              <a:ea typeface="Lato"/>
              <a:cs typeface="Lato"/>
              <a:sym typeface="Lato"/>
            </a:endParaRPr>
          </a:p>
        </p:txBody>
      </p:sp>
      <p:sp>
        <p:nvSpPr>
          <p:cNvPr id="275" name="Google Shape;275;p3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ltLang="zh-TW"/>
              <a:t>20</a:t>
            </a:fld>
            <a:endParaRPr/>
          </a:p>
        </p:txBody>
      </p:sp>
      <p:pic>
        <p:nvPicPr>
          <p:cNvPr id="276" name="Google Shape;276;p32"/>
          <p:cNvPicPr preferRelativeResize="0"/>
          <p:nvPr/>
        </p:nvPicPr>
        <p:blipFill>
          <a:blip r:embed="rId3">
            <a:alphaModFix/>
          </a:blip>
          <a:stretch>
            <a:fillRect/>
          </a:stretch>
        </p:blipFill>
        <p:spPr>
          <a:xfrm>
            <a:off x="1910613" y="1525975"/>
            <a:ext cx="5674787" cy="35308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3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zh-TW"/>
              <a:t>8. </a:t>
            </a:r>
            <a:r>
              <a:rPr lang="zh-TW" sz="1900">
                <a:latin typeface="Lato"/>
                <a:ea typeface="Lato"/>
                <a:cs typeface="Lato"/>
                <a:sym typeface="Lato"/>
              </a:rPr>
              <a:t>Time Series Clustering for Recovered Cases</a:t>
            </a:r>
            <a:br>
              <a:rPr lang="zh-TW" sz="1900">
                <a:latin typeface="Lato"/>
                <a:ea typeface="Lato"/>
                <a:cs typeface="Lato"/>
                <a:sym typeface="Lato"/>
              </a:rPr>
            </a:br>
            <a:r>
              <a:rPr lang="zh-TW" sz="1900">
                <a:latin typeface="Lato"/>
                <a:ea typeface="Lato"/>
                <a:cs typeface="Lato"/>
                <a:sym typeface="Lato"/>
              </a:rPr>
              <a:t>The DTW Distance Result of the clustering for Death Cases Here</a:t>
            </a:r>
            <a:endParaRPr/>
          </a:p>
        </p:txBody>
      </p:sp>
      <p:sp>
        <p:nvSpPr>
          <p:cNvPr id="282" name="Google Shape;282;p3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ltLang="zh-TW"/>
              <a:t>21</a:t>
            </a:fld>
            <a:endParaRPr/>
          </a:p>
        </p:txBody>
      </p:sp>
      <p:pic>
        <p:nvPicPr>
          <p:cNvPr id="283" name="Google Shape;283;p33"/>
          <p:cNvPicPr preferRelativeResize="0"/>
          <p:nvPr/>
        </p:nvPicPr>
        <p:blipFill>
          <a:blip r:embed="rId3">
            <a:alphaModFix/>
          </a:blip>
          <a:stretch>
            <a:fillRect/>
          </a:stretch>
        </p:blipFill>
        <p:spPr>
          <a:xfrm>
            <a:off x="1241775" y="1307850"/>
            <a:ext cx="7374560" cy="35308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34"/>
          <p:cNvSpPr txBox="1">
            <a:spLocks noGrp="1"/>
          </p:cNvSpPr>
          <p:nvPr>
            <p:ph type="title"/>
          </p:nvPr>
        </p:nvSpPr>
        <p:spPr>
          <a:xfrm>
            <a:off x="1204925" y="154750"/>
            <a:ext cx="7816200" cy="1059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a:t>9. </a:t>
            </a:r>
            <a:r>
              <a:rPr lang="zh-TW" sz="1900">
                <a:latin typeface="Lato"/>
                <a:ea typeface="Lato"/>
                <a:cs typeface="Lato"/>
                <a:sym typeface="Lato"/>
              </a:rPr>
              <a:t>Plotting Covid-19 Data</a:t>
            </a:r>
            <a:endParaRPr sz="1900">
              <a:latin typeface="Lato"/>
              <a:ea typeface="Lato"/>
              <a:cs typeface="Lato"/>
              <a:sym typeface="Lato"/>
            </a:endParaRPr>
          </a:p>
          <a:p>
            <a:pPr marL="0" lvl="0" indent="0" algn="l" rtl="0">
              <a:spcBef>
                <a:spcPts val="0"/>
              </a:spcBef>
              <a:spcAft>
                <a:spcPts val="0"/>
              </a:spcAft>
              <a:buNone/>
            </a:pPr>
            <a:r>
              <a:rPr lang="zh-TW" sz="1900">
                <a:latin typeface="Lato"/>
                <a:ea typeface="Lato"/>
                <a:cs typeface="Lato"/>
                <a:sym typeface="Lato"/>
              </a:rPr>
              <a:t>-Confirmed Cases </a:t>
            </a:r>
            <a:br>
              <a:rPr lang="zh-TW" sz="1900">
                <a:latin typeface="Lato"/>
                <a:ea typeface="Lato"/>
                <a:cs typeface="Lato"/>
                <a:sym typeface="Lato"/>
              </a:rPr>
            </a:br>
            <a:r>
              <a:rPr lang="zh-TW" sz="1900">
                <a:latin typeface="Lato"/>
                <a:ea typeface="Lato"/>
                <a:cs typeface="Lato"/>
                <a:sym typeface="Lato"/>
              </a:rPr>
              <a:t>From this dendrogram, we can choose k=6, which means group them into 6 clusters</a:t>
            </a:r>
            <a:endParaRPr/>
          </a:p>
        </p:txBody>
      </p:sp>
      <p:sp>
        <p:nvSpPr>
          <p:cNvPr id="289" name="Google Shape;289;p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ltLang="zh-TW"/>
              <a:t>22</a:t>
            </a:fld>
            <a:endParaRPr/>
          </a:p>
        </p:txBody>
      </p:sp>
      <p:pic>
        <p:nvPicPr>
          <p:cNvPr id="290" name="Google Shape;290;p34"/>
          <p:cNvPicPr preferRelativeResize="0"/>
          <p:nvPr/>
        </p:nvPicPr>
        <p:blipFill>
          <a:blip r:embed="rId3">
            <a:alphaModFix/>
          </a:blip>
          <a:stretch>
            <a:fillRect/>
          </a:stretch>
        </p:blipFill>
        <p:spPr>
          <a:xfrm>
            <a:off x="1843775" y="1496225"/>
            <a:ext cx="5921375" cy="34548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3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a:t>9. </a:t>
            </a:r>
            <a:r>
              <a:rPr lang="zh-TW" sz="1900">
                <a:latin typeface="Lato"/>
                <a:ea typeface="Lato"/>
                <a:cs typeface="Lato"/>
                <a:sym typeface="Lato"/>
              </a:rPr>
              <a:t>Plotting Covid-19 Data</a:t>
            </a:r>
            <a:br>
              <a:rPr lang="zh-TW" sz="1900">
                <a:latin typeface="Lato"/>
                <a:ea typeface="Lato"/>
                <a:cs typeface="Lato"/>
                <a:sym typeface="Lato"/>
              </a:rPr>
            </a:br>
            <a:r>
              <a:rPr lang="zh-TW" sz="1900">
                <a:latin typeface="Lato"/>
                <a:ea typeface="Lato"/>
                <a:cs typeface="Lato"/>
                <a:sym typeface="Lato"/>
              </a:rPr>
              <a:t>-Confirmed Cases </a:t>
            </a:r>
            <a:br>
              <a:rPr lang="zh-TW" sz="1900">
                <a:latin typeface="Lato"/>
                <a:ea typeface="Lato"/>
                <a:cs typeface="Lato"/>
                <a:sym typeface="Lato"/>
              </a:rPr>
            </a:br>
            <a:r>
              <a:rPr lang="zh-TW" sz="1900">
                <a:latin typeface="Lato"/>
                <a:ea typeface="Lato"/>
                <a:cs typeface="Lato"/>
                <a:sym typeface="Lato"/>
              </a:rPr>
              <a:t>The Centroids Series Plot of The Clustering Results </a:t>
            </a:r>
            <a:endParaRPr/>
          </a:p>
        </p:txBody>
      </p:sp>
      <p:sp>
        <p:nvSpPr>
          <p:cNvPr id="296" name="Google Shape;296;p3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ltLang="zh-TW"/>
              <a:t>23</a:t>
            </a:fld>
            <a:endParaRPr/>
          </a:p>
        </p:txBody>
      </p:sp>
      <p:pic>
        <p:nvPicPr>
          <p:cNvPr id="297" name="Google Shape;297;p35"/>
          <p:cNvPicPr preferRelativeResize="0"/>
          <p:nvPr/>
        </p:nvPicPr>
        <p:blipFill>
          <a:blip r:embed="rId3">
            <a:alphaModFix/>
          </a:blip>
          <a:stretch>
            <a:fillRect/>
          </a:stretch>
        </p:blipFill>
        <p:spPr>
          <a:xfrm>
            <a:off x="2469525" y="1377500"/>
            <a:ext cx="3966075" cy="31922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3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a:t>9. </a:t>
            </a:r>
            <a:r>
              <a:rPr lang="zh-TW" sz="1900">
                <a:latin typeface="Lato"/>
                <a:ea typeface="Lato"/>
                <a:cs typeface="Lato"/>
                <a:sym typeface="Lato"/>
              </a:rPr>
              <a:t>Plotting Covid-19 Data </a:t>
            </a:r>
            <a:br>
              <a:rPr lang="zh-TW" sz="1900">
                <a:latin typeface="Lato"/>
                <a:ea typeface="Lato"/>
                <a:cs typeface="Lato"/>
                <a:sym typeface="Lato"/>
              </a:rPr>
            </a:br>
            <a:r>
              <a:rPr lang="zh-TW" sz="1900">
                <a:latin typeface="Lato"/>
                <a:ea typeface="Lato"/>
                <a:cs typeface="Lato"/>
                <a:sym typeface="Lato"/>
              </a:rPr>
              <a:t>-Confirmed Cases </a:t>
            </a:r>
            <a:endParaRPr sz="1900">
              <a:latin typeface="Lato"/>
              <a:ea typeface="Lato"/>
              <a:cs typeface="Lato"/>
              <a:sym typeface="Lato"/>
            </a:endParaRPr>
          </a:p>
          <a:p>
            <a:pPr marL="0" lvl="0" indent="0" algn="l" rtl="0">
              <a:spcBef>
                <a:spcPts val="0"/>
              </a:spcBef>
              <a:spcAft>
                <a:spcPts val="0"/>
              </a:spcAft>
              <a:buNone/>
            </a:pPr>
            <a:r>
              <a:rPr lang="zh-TW" sz="1900">
                <a:latin typeface="Lato"/>
                <a:ea typeface="Lato"/>
                <a:cs typeface="Lato"/>
                <a:sym typeface="Lato"/>
              </a:rPr>
              <a:t>Projection on PCA(Here we just show PC1 VS PC2)</a:t>
            </a:r>
            <a:endParaRPr sz="1900">
              <a:latin typeface="Lato"/>
              <a:ea typeface="Lato"/>
              <a:cs typeface="Lato"/>
              <a:sym typeface="Lato"/>
            </a:endParaRPr>
          </a:p>
          <a:p>
            <a:pPr marL="0" lvl="0" indent="0" algn="l" rtl="0">
              <a:spcBef>
                <a:spcPts val="0"/>
              </a:spcBef>
              <a:spcAft>
                <a:spcPts val="0"/>
              </a:spcAft>
              <a:buNone/>
            </a:pPr>
            <a:r>
              <a:rPr lang="zh-TW" sz="1900">
                <a:latin typeface="Lato"/>
                <a:ea typeface="Lato"/>
                <a:cs typeface="Lato"/>
                <a:sym typeface="Lato"/>
              </a:rPr>
              <a:t>Clustering Result Represented in different colors on the World Map</a:t>
            </a:r>
            <a:endParaRPr sz="1900">
              <a:latin typeface="Lato"/>
              <a:ea typeface="Lato"/>
              <a:cs typeface="Lato"/>
              <a:sym typeface="Lato"/>
            </a:endParaRPr>
          </a:p>
        </p:txBody>
      </p:sp>
      <p:sp>
        <p:nvSpPr>
          <p:cNvPr id="303" name="Google Shape;303;p3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ltLang="zh-TW"/>
              <a:t>24</a:t>
            </a:fld>
            <a:endParaRPr/>
          </a:p>
        </p:txBody>
      </p:sp>
      <p:pic>
        <p:nvPicPr>
          <p:cNvPr id="304" name="Google Shape;304;p36"/>
          <p:cNvPicPr preferRelativeResize="0"/>
          <p:nvPr/>
        </p:nvPicPr>
        <p:blipFill>
          <a:blip r:embed="rId3">
            <a:alphaModFix/>
          </a:blip>
          <a:stretch>
            <a:fillRect/>
          </a:stretch>
        </p:blipFill>
        <p:spPr>
          <a:xfrm>
            <a:off x="351699" y="1807575"/>
            <a:ext cx="3874100" cy="2855650"/>
          </a:xfrm>
          <a:prstGeom prst="rect">
            <a:avLst/>
          </a:prstGeom>
          <a:noFill/>
          <a:ln>
            <a:noFill/>
          </a:ln>
        </p:spPr>
      </p:pic>
      <p:pic>
        <p:nvPicPr>
          <p:cNvPr id="305" name="Google Shape;305;p36"/>
          <p:cNvPicPr preferRelativeResize="0"/>
          <p:nvPr/>
        </p:nvPicPr>
        <p:blipFill>
          <a:blip r:embed="rId4">
            <a:alphaModFix/>
          </a:blip>
          <a:stretch>
            <a:fillRect/>
          </a:stretch>
        </p:blipFill>
        <p:spPr>
          <a:xfrm>
            <a:off x="4572000" y="1887200"/>
            <a:ext cx="4130075" cy="26964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37"/>
          <p:cNvSpPr txBox="1">
            <a:spLocks noGrp="1"/>
          </p:cNvSpPr>
          <p:nvPr>
            <p:ph type="title"/>
          </p:nvPr>
        </p:nvSpPr>
        <p:spPr>
          <a:xfrm>
            <a:off x="1297500" y="120725"/>
            <a:ext cx="7038900" cy="1231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a:t>9. </a:t>
            </a:r>
            <a:r>
              <a:rPr lang="zh-TW" sz="1900">
                <a:latin typeface="Lato"/>
                <a:ea typeface="Lato"/>
                <a:cs typeface="Lato"/>
                <a:sym typeface="Lato"/>
              </a:rPr>
              <a:t>Plotting Covid-19 Data </a:t>
            </a:r>
            <a:endParaRPr sz="1900">
              <a:latin typeface="Lato"/>
              <a:ea typeface="Lato"/>
              <a:cs typeface="Lato"/>
              <a:sym typeface="Lato"/>
            </a:endParaRPr>
          </a:p>
          <a:p>
            <a:pPr marL="0" lvl="0" indent="0" algn="l" rtl="0">
              <a:spcBef>
                <a:spcPts val="0"/>
              </a:spcBef>
              <a:spcAft>
                <a:spcPts val="0"/>
              </a:spcAft>
              <a:buNone/>
            </a:pPr>
            <a:r>
              <a:rPr lang="zh-TW" sz="1900">
                <a:latin typeface="Lato"/>
                <a:ea typeface="Lato"/>
                <a:cs typeface="Lato"/>
                <a:sym typeface="Lato"/>
              </a:rPr>
              <a:t>-Death Cases</a:t>
            </a:r>
            <a:br>
              <a:rPr lang="zh-TW" sz="1900">
                <a:latin typeface="Lato"/>
                <a:ea typeface="Lato"/>
                <a:cs typeface="Lato"/>
                <a:sym typeface="Lato"/>
              </a:rPr>
            </a:br>
            <a:r>
              <a:rPr lang="zh-TW" sz="1900">
                <a:latin typeface="Lato"/>
                <a:ea typeface="Lato"/>
                <a:cs typeface="Lato"/>
                <a:sym typeface="Lato"/>
              </a:rPr>
              <a:t>From this dendrogram, we can choose k=4, which means group them into 4 clusters</a:t>
            </a:r>
            <a:endParaRPr sz="1900">
              <a:latin typeface="Lato"/>
              <a:ea typeface="Lato"/>
              <a:cs typeface="Lato"/>
              <a:sym typeface="Lato"/>
            </a:endParaRPr>
          </a:p>
          <a:p>
            <a:pPr marL="0" lvl="0" indent="0" algn="l" rtl="0">
              <a:spcBef>
                <a:spcPts val="0"/>
              </a:spcBef>
              <a:spcAft>
                <a:spcPts val="0"/>
              </a:spcAft>
              <a:buNone/>
            </a:pPr>
            <a:r>
              <a:rPr lang="zh-TW" sz="1900">
                <a:latin typeface="Lato"/>
                <a:ea typeface="Lato"/>
                <a:cs typeface="Lato"/>
                <a:sym typeface="Lato"/>
              </a:rPr>
              <a:t/>
            </a:r>
            <a:br>
              <a:rPr lang="zh-TW" sz="1900">
                <a:latin typeface="Lato"/>
                <a:ea typeface="Lato"/>
                <a:cs typeface="Lato"/>
                <a:sym typeface="Lato"/>
              </a:rPr>
            </a:br>
            <a:endParaRPr sz="1900">
              <a:latin typeface="Lato"/>
              <a:ea typeface="Lato"/>
              <a:cs typeface="Lato"/>
              <a:sym typeface="Lato"/>
            </a:endParaRPr>
          </a:p>
        </p:txBody>
      </p:sp>
      <p:sp>
        <p:nvSpPr>
          <p:cNvPr id="311" name="Google Shape;311;p3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ltLang="zh-TW"/>
              <a:t>25</a:t>
            </a:fld>
            <a:endParaRPr/>
          </a:p>
        </p:txBody>
      </p:sp>
      <p:pic>
        <p:nvPicPr>
          <p:cNvPr id="312" name="Google Shape;312;p37"/>
          <p:cNvPicPr preferRelativeResize="0"/>
          <p:nvPr/>
        </p:nvPicPr>
        <p:blipFill>
          <a:blip r:embed="rId3">
            <a:alphaModFix/>
          </a:blip>
          <a:stretch>
            <a:fillRect/>
          </a:stretch>
        </p:blipFill>
        <p:spPr>
          <a:xfrm>
            <a:off x="2511425" y="1413075"/>
            <a:ext cx="4387050" cy="36437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38"/>
          <p:cNvSpPr txBox="1">
            <a:spLocks noGrp="1"/>
          </p:cNvSpPr>
          <p:nvPr>
            <p:ph type="title"/>
          </p:nvPr>
        </p:nvSpPr>
        <p:spPr>
          <a:xfrm>
            <a:off x="1297500" y="120725"/>
            <a:ext cx="7038900" cy="914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a:t>9. </a:t>
            </a:r>
            <a:r>
              <a:rPr lang="zh-TW" sz="1900">
                <a:latin typeface="Lato"/>
                <a:ea typeface="Lato"/>
                <a:cs typeface="Lato"/>
                <a:sym typeface="Lato"/>
              </a:rPr>
              <a:t>Plotting Covid-19 Data </a:t>
            </a:r>
            <a:endParaRPr sz="1900">
              <a:latin typeface="Lato"/>
              <a:ea typeface="Lato"/>
              <a:cs typeface="Lato"/>
              <a:sym typeface="Lato"/>
            </a:endParaRPr>
          </a:p>
          <a:p>
            <a:pPr marL="0" lvl="0" indent="0" algn="l" rtl="0">
              <a:spcBef>
                <a:spcPts val="0"/>
              </a:spcBef>
              <a:spcAft>
                <a:spcPts val="0"/>
              </a:spcAft>
              <a:buNone/>
            </a:pPr>
            <a:r>
              <a:rPr lang="zh-TW" sz="1900">
                <a:latin typeface="Lato"/>
                <a:ea typeface="Lato"/>
                <a:cs typeface="Lato"/>
                <a:sym typeface="Lato"/>
              </a:rPr>
              <a:t>-Death Cases</a:t>
            </a:r>
            <a:br>
              <a:rPr lang="zh-TW" sz="1900">
                <a:latin typeface="Lato"/>
                <a:ea typeface="Lato"/>
                <a:cs typeface="Lato"/>
                <a:sym typeface="Lato"/>
              </a:rPr>
            </a:br>
            <a:r>
              <a:rPr lang="zh-TW" sz="1900">
                <a:latin typeface="Lato"/>
                <a:ea typeface="Lato"/>
                <a:cs typeface="Lato"/>
                <a:sym typeface="Lato"/>
              </a:rPr>
              <a:t>The Centroids Series Plot of The Clustering Results </a:t>
            </a:r>
            <a:endParaRPr sz="1900">
              <a:latin typeface="Lato"/>
              <a:ea typeface="Lato"/>
              <a:cs typeface="Lato"/>
              <a:sym typeface="Lato"/>
            </a:endParaRPr>
          </a:p>
          <a:p>
            <a:pPr marL="0" lvl="0" indent="0" algn="l" rtl="0">
              <a:spcBef>
                <a:spcPts val="0"/>
              </a:spcBef>
              <a:spcAft>
                <a:spcPts val="0"/>
              </a:spcAft>
              <a:buNone/>
            </a:pPr>
            <a:endParaRPr sz="1900">
              <a:latin typeface="Lato"/>
              <a:ea typeface="Lato"/>
              <a:cs typeface="Lato"/>
              <a:sym typeface="Lato"/>
            </a:endParaRPr>
          </a:p>
        </p:txBody>
      </p:sp>
      <p:sp>
        <p:nvSpPr>
          <p:cNvPr id="318" name="Google Shape;318;p3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ltLang="zh-TW"/>
              <a:t>26</a:t>
            </a:fld>
            <a:endParaRPr/>
          </a:p>
        </p:txBody>
      </p:sp>
      <p:pic>
        <p:nvPicPr>
          <p:cNvPr id="319" name="Google Shape;319;p38"/>
          <p:cNvPicPr preferRelativeResize="0"/>
          <p:nvPr/>
        </p:nvPicPr>
        <p:blipFill>
          <a:blip r:embed="rId3">
            <a:alphaModFix/>
          </a:blip>
          <a:stretch>
            <a:fillRect/>
          </a:stretch>
        </p:blipFill>
        <p:spPr>
          <a:xfrm>
            <a:off x="1995325" y="1034825"/>
            <a:ext cx="5290625" cy="37234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39"/>
          <p:cNvSpPr txBox="1">
            <a:spLocks noGrp="1"/>
          </p:cNvSpPr>
          <p:nvPr>
            <p:ph type="title"/>
          </p:nvPr>
        </p:nvSpPr>
        <p:spPr>
          <a:xfrm>
            <a:off x="1297500" y="120725"/>
            <a:ext cx="7038900" cy="914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a:t>9. </a:t>
            </a:r>
            <a:r>
              <a:rPr lang="zh-TW" sz="1900">
                <a:latin typeface="Lato"/>
                <a:ea typeface="Lato"/>
                <a:cs typeface="Lato"/>
                <a:sym typeface="Lato"/>
              </a:rPr>
              <a:t>Plotting Covid-19 Data </a:t>
            </a:r>
            <a:endParaRPr sz="1900">
              <a:latin typeface="Lato"/>
              <a:ea typeface="Lato"/>
              <a:cs typeface="Lato"/>
              <a:sym typeface="Lato"/>
            </a:endParaRPr>
          </a:p>
          <a:p>
            <a:pPr marL="0" lvl="0" indent="0" algn="l" rtl="0">
              <a:spcBef>
                <a:spcPts val="0"/>
              </a:spcBef>
              <a:spcAft>
                <a:spcPts val="0"/>
              </a:spcAft>
              <a:buNone/>
            </a:pPr>
            <a:r>
              <a:rPr lang="zh-TW" sz="1900">
                <a:latin typeface="Lato"/>
                <a:ea typeface="Lato"/>
                <a:cs typeface="Lato"/>
                <a:sym typeface="Lato"/>
              </a:rPr>
              <a:t>-Death Cases</a:t>
            </a:r>
            <a:br>
              <a:rPr lang="zh-TW" sz="1900">
                <a:latin typeface="Lato"/>
                <a:ea typeface="Lato"/>
                <a:cs typeface="Lato"/>
                <a:sym typeface="Lato"/>
              </a:rPr>
            </a:br>
            <a:r>
              <a:rPr lang="zh-TW" sz="1900">
                <a:latin typeface="Lato"/>
                <a:ea typeface="Lato"/>
                <a:cs typeface="Lato"/>
                <a:sym typeface="Lato"/>
              </a:rPr>
              <a:t>Projection on PCA(Here we just show PC1 VS PC2)</a:t>
            </a:r>
            <a:endParaRPr sz="1900">
              <a:latin typeface="Lato"/>
              <a:ea typeface="Lato"/>
              <a:cs typeface="Lato"/>
              <a:sym typeface="Lato"/>
            </a:endParaRPr>
          </a:p>
          <a:p>
            <a:pPr marL="0" lvl="0" indent="0" algn="l" rtl="0">
              <a:spcBef>
                <a:spcPts val="0"/>
              </a:spcBef>
              <a:spcAft>
                <a:spcPts val="0"/>
              </a:spcAft>
              <a:buNone/>
            </a:pPr>
            <a:r>
              <a:rPr lang="zh-TW" sz="1900">
                <a:latin typeface="Lato"/>
                <a:ea typeface="Lato"/>
                <a:cs typeface="Lato"/>
                <a:sym typeface="Lato"/>
              </a:rPr>
              <a:t>Clustering Result Represented in different colors on the World Map</a:t>
            </a:r>
            <a:endParaRPr sz="1900">
              <a:latin typeface="Lato"/>
              <a:ea typeface="Lato"/>
              <a:cs typeface="Lato"/>
              <a:sym typeface="Lato"/>
            </a:endParaRPr>
          </a:p>
          <a:p>
            <a:pPr marL="0" lvl="0" indent="0" algn="l" rtl="0">
              <a:spcBef>
                <a:spcPts val="0"/>
              </a:spcBef>
              <a:spcAft>
                <a:spcPts val="0"/>
              </a:spcAft>
              <a:buNone/>
            </a:pPr>
            <a:endParaRPr sz="1900">
              <a:latin typeface="Lato"/>
              <a:ea typeface="Lato"/>
              <a:cs typeface="Lato"/>
              <a:sym typeface="Lato"/>
            </a:endParaRPr>
          </a:p>
        </p:txBody>
      </p:sp>
      <p:sp>
        <p:nvSpPr>
          <p:cNvPr id="325" name="Google Shape;325;p3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ltLang="zh-TW"/>
              <a:t>27</a:t>
            </a:fld>
            <a:endParaRPr/>
          </a:p>
        </p:txBody>
      </p:sp>
      <p:pic>
        <p:nvPicPr>
          <p:cNvPr id="326" name="Google Shape;326;p39"/>
          <p:cNvPicPr preferRelativeResize="0"/>
          <p:nvPr/>
        </p:nvPicPr>
        <p:blipFill>
          <a:blip r:embed="rId3">
            <a:alphaModFix/>
          </a:blip>
          <a:stretch>
            <a:fillRect/>
          </a:stretch>
        </p:blipFill>
        <p:spPr>
          <a:xfrm>
            <a:off x="402850" y="1696725"/>
            <a:ext cx="3998400" cy="2814000"/>
          </a:xfrm>
          <a:prstGeom prst="rect">
            <a:avLst/>
          </a:prstGeom>
          <a:noFill/>
          <a:ln>
            <a:noFill/>
          </a:ln>
        </p:spPr>
      </p:pic>
      <p:pic>
        <p:nvPicPr>
          <p:cNvPr id="327" name="Google Shape;327;p39"/>
          <p:cNvPicPr preferRelativeResize="0"/>
          <p:nvPr/>
        </p:nvPicPr>
        <p:blipFill>
          <a:blip r:embed="rId4">
            <a:alphaModFix/>
          </a:blip>
          <a:stretch>
            <a:fillRect/>
          </a:stretch>
        </p:blipFill>
        <p:spPr>
          <a:xfrm>
            <a:off x="4572001" y="1503975"/>
            <a:ext cx="4371000" cy="30762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40"/>
          <p:cNvSpPr txBox="1">
            <a:spLocks noGrp="1"/>
          </p:cNvSpPr>
          <p:nvPr>
            <p:ph type="title"/>
          </p:nvPr>
        </p:nvSpPr>
        <p:spPr>
          <a:xfrm>
            <a:off x="1269925" y="117950"/>
            <a:ext cx="7038900" cy="914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a:t>9. </a:t>
            </a:r>
            <a:r>
              <a:rPr lang="zh-TW" sz="1900">
                <a:latin typeface="Lato"/>
                <a:ea typeface="Lato"/>
                <a:cs typeface="Lato"/>
                <a:sym typeface="Lato"/>
              </a:rPr>
              <a:t>Plotting Covid-19 Data </a:t>
            </a:r>
            <a:endParaRPr sz="1900">
              <a:latin typeface="Lato"/>
              <a:ea typeface="Lato"/>
              <a:cs typeface="Lato"/>
              <a:sym typeface="Lato"/>
            </a:endParaRPr>
          </a:p>
          <a:p>
            <a:pPr marL="0" lvl="0" indent="0" algn="l" rtl="0">
              <a:spcBef>
                <a:spcPts val="0"/>
              </a:spcBef>
              <a:spcAft>
                <a:spcPts val="0"/>
              </a:spcAft>
              <a:buNone/>
            </a:pPr>
            <a:r>
              <a:rPr lang="zh-TW" sz="1900">
                <a:latin typeface="Lato"/>
                <a:ea typeface="Lato"/>
                <a:cs typeface="Lato"/>
                <a:sym typeface="Lato"/>
              </a:rPr>
              <a:t>-Recovered Cases</a:t>
            </a:r>
            <a:br>
              <a:rPr lang="zh-TW" sz="1900">
                <a:latin typeface="Lato"/>
                <a:ea typeface="Lato"/>
                <a:cs typeface="Lato"/>
                <a:sym typeface="Lato"/>
              </a:rPr>
            </a:br>
            <a:r>
              <a:rPr lang="zh-TW" sz="1900">
                <a:latin typeface="Lato"/>
                <a:ea typeface="Lato"/>
                <a:cs typeface="Lato"/>
                <a:sym typeface="Lato"/>
              </a:rPr>
              <a:t>From this dendrogram, we can choose k=6, which means group them into 6 clusters</a:t>
            </a:r>
            <a:endParaRPr sz="1900">
              <a:latin typeface="Lato"/>
              <a:ea typeface="Lato"/>
              <a:cs typeface="Lato"/>
              <a:sym typeface="Lato"/>
            </a:endParaRPr>
          </a:p>
        </p:txBody>
      </p:sp>
      <p:sp>
        <p:nvSpPr>
          <p:cNvPr id="333" name="Google Shape;333;p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ltLang="zh-TW"/>
              <a:t>28</a:t>
            </a:fld>
            <a:endParaRPr/>
          </a:p>
        </p:txBody>
      </p:sp>
      <p:pic>
        <p:nvPicPr>
          <p:cNvPr id="334" name="Google Shape;334;p40"/>
          <p:cNvPicPr preferRelativeResize="0"/>
          <p:nvPr/>
        </p:nvPicPr>
        <p:blipFill>
          <a:blip r:embed="rId3">
            <a:alphaModFix/>
          </a:blip>
          <a:stretch>
            <a:fillRect/>
          </a:stretch>
        </p:blipFill>
        <p:spPr>
          <a:xfrm>
            <a:off x="2220775" y="1462925"/>
            <a:ext cx="4702451" cy="32733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41"/>
          <p:cNvSpPr txBox="1">
            <a:spLocks noGrp="1"/>
          </p:cNvSpPr>
          <p:nvPr>
            <p:ph type="title"/>
          </p:nvPr>
        </p:nvSpPr>
        <p:spPr>
          <a:xfrm>
            <a:off x="1269925" y="117950"/>
            <a:ext cx="7038900" cy="914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a:t>9. </a:t>
            </a:r>
            <a:r>
              <a:rPr lang="zh-TW" sz="1900">
                <a:latin typeface="Lato"/>
                <a:ea typeface="Lato"/>
                <a:cs typeface="Lato"/>
                <a:sym typeface="Lato"/>
              </a:rPr>
              <a:t>Plotting Covid-19 Data </a:t>
            </a:r>
            <a:endParaRPr sz="1900">
              <a:latin typeface="Lato"/>
              <a:ea typeface="Lato"/>
              <a:cs typeface="Lato"/>
              <a:sym typeface="Lato"/>
            </a:endParaRPr>
          </a:p>
          <a:p>
            <a:pPr marL="0" lvl="0" indent="0" algn="l" rtl="0">
              <a:spcBef>
                <a:spcPts val="0"/>
              </a:spcBef>
              <a:spcAft>
                <a:spcPts val="0"/>
              </a:spcAft>
              <a:buNone/>
            </a:pPr>
            <a:r>
              <a:rPr lang="zh-TW" sz="1900">
                <a:latin typeface="Lato"/>
                <a:ea typeface="Lato"/>
                <a:cs typeface="Lato"/>
                <a:sym typeface="Lato"/>
              </a:rPr>
              <a:t>-Recovered Cases</a:t>
            </a:r>
            <a:br>
              <a:rPr lang="zh-TW" sz="1900">
                <a:latin typeface="Lato"/>
                <a:ea typeface="Lato"/>
                <a:cs typeface="Lato"/>
                <a:sym typeface="Lato"/>
              </a:rPr>
            </a:br>
            <a:r>
              <a:rPr lang="zh-TW" sz="1900">
                <a:latin typeface="Lato"/>
                <a:ea typeface="Lato"/>
                <a:cs typeface="Lato"/>
                <a:sym typeface="Lato"/>
              </a:rPr>
              <a:t>The Centroids Series Plot of The Clustering Results </a:t>
            </a:r>
            <a:endParaRPr sz="1900">
              <a:latin typeface="Lato"/>
              <a:ea typeface="Lato"/>
              <a:cs typeface="Lato"/>
              <a:sym typeface="Lato"/>
            </a:endParaRPr>
          </a:p>
          <a:p>
            <a:pPr marL="0" lvl="0" indent="0" algn="l" rtl="0">
              <a:spcBef>
                <a:spcPts val="0"/>
              </a:spcBef>
              <a:spcAft>
                <a:spcPts val="0"/>
              </a:spcAft>
              <a:buNone/>
            </a:pPr>
            <a:endParaRPr sz="1900">
              <a:latin typeface="Lato"/>
              <a:ea typeface="Lato"/>
              <a:cs typeface="Lato"/>
              <a:sym typeface="Lato"/>
            </a:endParaRPr>
          </a:p>
        </p:txBody>
      </p:sp>
      <p:sp>
        <p:nvSpPr>
          <p:cNvPr id="340" name="Google Shape;340;p4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ltLang="zh-TW"/>
              <a:t>29</a:t>
            </a:fld>
            <a:endParaRPr/>
          </a:p>
        </p:txBody>
      </p:sp>
      <p:pic>
        <p:nvPicPr>
          <p:cNvPr id="341" name="Google Shape;341;p41"/>
          <p:cNvPicPr preferRelativeResize="0"/>
          <p:nvPr/>
        </p:nvPicPr>
        <p:blipFill>
          <a:blip r:embed="rId3">
            <a:alphaModFix/>
          </a:blip>
          <a:stretch>
            <a:fillRect/>
          </a:stretch>
        </p:blipFill>
        <p:spPr>
          <a:xfrm>
            <a:off x="2511800" y="1232475"/>
            <a:ext cx="4378850" cy="363697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1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457200" lvl="0" indent="-381000" algn="ctr" rtl="0">
              <a:spcBef>
                <a:spcPts val="0"/>
              </a:spcBef>
              <a:spcAft>
                <a:spcPts val="0"/>
              </a:spcAft>
              <a:buSzPts val="2400"/>
              <a:buAutoNum type="arabicPeriod"/>
            </a:pPr>
            <a:r>
              <a:rPr lang="zh-TW"/>
              <a:t>Motivations</a:t>
            </a:r>
            <a:endParaRPr/>
          </a:p>
        </p:txBody>
      </p:sp>
      <p:sp>
        <p:nvSpPr>
          <p:cNvPr id="149" name="Google Shape;149;p15"/>
          <p:cNvSpPr txBox="1">
            <a:spLocks noGrp="1"/>
          </p:cNvSpPr>
          <p:nvPr>
            <p:ph type="body" idx="1"/>
          </p:nvPr>
        </p:nvSpPr>
        <p:spPr>
          <a:xfrm>
            <a:off x="1297500" y="1117550"/>
            <a:ext cx="7427100" cy="3361200"/>
          </a:xfrm>
          <a:prstGeom prst="rect">
            <a:avLst/>
          </a:prstGeom>
        </p:spPr>
        <p:txBody>
          <a:bodyPr spcFirstLastPara="1" wrap="square" lIns="91425" tIns="91425" rIns="91425" bIns="91425" anchor="t" anchorCtr="0">
            <a:normAutofit/>
          </a:bodyPr>
          <a:lstStyle/>
          <a:p>
            <a:pPr marL="457200" lvl="0" indent="-387350" algn="l" rtl="0">
              <a:spcBef>
                <a:spcPts val="0"/>
              </a:spcBef>
              <a:spcAft>
                <a:spcPts val="0"/>
              </a:spcAft>
              <a:buSzPts val="2500"/>
              <a:buChar char="●"/>
            </a:pPr>
            <a:r>
              <a:rPr lang="zh-TW" sz="2500"/>
              <a:t>COVID-19 spread around the world</a:t>
            </a:r>
            <a:endParaRPr sz="2500"/>
          </a:p>
          <a:p>
            <a:pPr marL="457200" lvl="0" indent="-387350" algn="l" rtl="0">
              <a:spcBef>
                <a:spcPts val="0"/>
              </a:spcBef>
              <a:spcAft>
                <a:spcPts val="0"/>
              </a:spcAft>
              <a:buSzPts val="2500"/>
              <a:buChar char="●"/>
            </a:pPr>
            <a:r>
              <a:rPr lang="zh-TW" sz="2500"/>
              <a:t>Want to know if there are similar patterns between the time series of different countries</a:t>
            </a:r>
            <a:endParaRPr sz="2500"/>
          </a:p>
          <a:p>
            <a:pPr marL="457200" lvl="0" indent="-387350" algn="l" rtl="0">
              <a:spcBef>
                <a:spcPts val="0"/>
              </a:spcBef>
              <a:spcAft>
                <a:spcPts val="0"/>
              </a:spcAft>
              <a:buSzPts val="2500"/>
              <a:buChar char="●"/>
            </a:pPr>
            <a:r>
              <a:rPr lang="zh-TW" sz="2500"/>
              <a:t>But what we learnt from class are not for analyzing time series….</a:t>
            </a:r>
            <a:endParaRPr sz="2500"/>
          </a:p>
          <a:p>
            <a:pPr marL="457200" lvl="0" indent="-387350" algn="l" rtl="0">
              <a:spcBef>
                <a:spcPts val="0"/>
              </a:spcBef>
              <a:spcAft>
                <a:spcPts val="0"/>
              </a:spcAft>
              <a:buSzPts val="2500"/>
              <a:buChar char="●"/>
            </a:pPr>
            <a:r>
              <a:rPr lang="zh-TW" sz="2500"/>
              <a:t>We also do not familiar with  neural networks...</a:t>
            </a:r>
            <a:endParaRPr sz="2500"/>
          </a:p>
          <a:p>
            <a:pPr marL="457200" lvl="0" indent="-387350" algn="l" rtl="0">
              <a:spcBef>
                <a:spcPts val="0"/>
              </a:spcBef>
              <a:spcAft>
                <a:spcPts val="0"/>
              </a:spcAft>
              <a:buSzPts val="2500"/>
              <a:buChar char="●"/>
            </a:pPr>
            <a:r>
              <a:rPr lang="zh-TW" sz="2500"/>
              <a:t>WHAT CAN WE DO??</a:t>
            </a:r>
            <a:endParaRPr sz="2500"/>
          </a:p>
        </p:txBody>
      </p:sp>
      <p:sp>
        <p:nvSpPr>
          <p:cNvPr id="150" name="Google Shape;150;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ltLang="zh-TW"/>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42"/>
          <p:cNvSpPr txBox="1">
            <a:spLocks noGrp="1"/>
          </p:cNvSpPr>
          <p:nvPr>
            <p:ph type="title"/>
          </p:nvPr>
        </p:nvSpPr>
        <p:spPr>
          <a:xfrm>
            <a:off x="1269925" y="117950"/>
            <a:ext cx="7038900" cy="1344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a:t>9. </a:t>
            </a:r>
            <a:r>
              <a:rPr lang="zh-TW" sz="1900">
                <a:latin typeface="Lato"/>
                <a:ea typeface="Lato"/>
                <a:cs typeface="Lato"/>
                <a:sym typeface="Lato"/>
              </a:rPr>
              <a:t>Plotting Covid-19 Data </a:t>
            </a:r>
            <a:endParaRPr sz="1900">
              <a:latin typeface="Lato"/>
              <a:ea typeface="Lato"/>
              <a:cs typeface="Lato"/>
              <a:sym typeface="Lato"/>
            </a:endParaRPr>
          </a:p>
          <a:p>
            <a:pPr marL="0" lvl="0" indent="0" algn="l" rtl="0">
              <a:spcBef>
                <a:spcPts val="0"/>
              </a:spcBef>
              <a:spcAft>
                <a:spcPts val="0"/>
              </a:spcAft>
              <a:buNone/>
            </a:pPr>
            <a:r>
              <a:rPr lang="zh-TW" sz="1900">
                <a:latin typeface="Lato"/>
                <a:ea typeface="Lato"/>
                <a:cs typeface="Lato"/>
                <a:sym typeface="Lato"/>
              </a:rPr>
              <a:t>-Recovered Cases</a:t>
            </a:r>
            <a:br>
              <a:rPr lang="zh-TW" sz="1900">
                <a:latin typeface="Lato"/>
                <a:ea typeface="Lato"/>
                <a:cs typeface="Lato"/>
                <a:sym typeface="Lato"/>
              </a:rPr>
            </a:br>
            <a:r>
              <a:rPr lang="zh-TW" sz="1900">
                <a:latin typeface="Lato"/>
                <a:ea typeface="Lato"/>
                <a:cs typeface="Lato"/>
                <a:sym typeface="Lato"/>
              </a:rPr>
              <a:t>Projection on PCA(Here we just show PC1 VS PC2)</a:t>
            </a:r>
            <a:endParaRPr sz="1900">
              <a:latin typeface="Lato"/>
              <a:ea typeface="Lato"/>
              <a:cs typeface="Lato"/>
              <a:sym typeface="Lato"/>
            </a:endParaRPr>
          </a:p>
          <a:p>
            <a:pPr marL="0" lvl="0" indent="0" algn="l" rtl="0">
              <a:spcBef>
                <a:spcPts val="0"/>
              </a:spcBef>
              <a:spcAft>
                <a:spcPts val="0"/>
              </a:spcAft>
              <a:buNone/>
            </a:pPr>
            <a:r>
              <a:rPr lang="zh-TW" sz="1900">
                <a:latin typeface="Lato"/>
                <a:ea typeface="Lato"/>
                <a:cs typeface="Lato"/>
                <a:sym typeface="Lato"/>
              </a:rPr>
              <a:t>Clustering Result Represented in different colors on the World Map</a:t>
            </a:r>
            <a:endParaRPr sz="1900">
              <a:latin typeface="Lato"/>
              <a:ea typeface="Lato"/>
              <a:cs typeface="Lato"/>
              <a:sym typeface="Lato"/>
            </a:endParaRPr>
          </a:p>
          <a:p>
            <a:pPr marL="0" lvl="0" indent="0" algn="l" rtl="0">
              <a:spcBef>
                <a:spcPts val="0"/>
              </a:spcBef>
              <a:spcAft>
                <a:spcPts val="0"/>
              </a:spcAft>
              <a:buNone/>
            </a:pPr>
            <a:endParaRPr sz="1900">
              <a:latin typeface="Lato"/>
              <a:ea typeface="Lato"/>
              <a:cs typeface="Lato"/>
              <a:sym typeface="Lato"/>
            </a:endParaRPr>
          </a:p>
        </p:txBody>
      </p:sp>
      <p:sp>
        <p:nvSpPr>
          <p:cNvPr id="347" name="Google Shape;347;p4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ltLang="zh-TW"/>
              <a:t>30</a:t>
            </a:fld>
            <a:endParaRPr/>
          </a:p>
        </p:txBody>
      </p:sp>
      <p:pic>
        <p:nvPicPr>
          <p:cNvPr id="348" name="Google Shape;348;p42"/>
          <p:cNvPicPr preferRelativeResize="0"/>
          <p:nvPr/>
        </p:nvPicPr>
        <p:blipFill>
          <a:blip r:embed="rId3">
            <a:alphaModFix/>
          </a:blip>
          <a:stretch>
            <a:fillRect/>
          </a:stretch>
        </p:blipFill>
        <p:spPr>
          <a:xfrm>
            <a:off x="336601" y="1840593"/>
            <a:ext cx="4082000" cy="2660588"/>
          </a:xfrm>
          <a:prstGeom prst="rect">
            <a:avLst/>
          </a:prstGeom>
          <a:noFill/>
          <a:ln>
            <a:noFill/>
          </a:ln>
        </p:spPr>
      </p:pic>
      <p:pic>
        <p:nvPicPr>
          <p:cNvPr id="349" name="Google Shape;349;p42"/>
          <p:cNvPicPr preferRelativeResize="0"/>
          <p:nvPr/>
        </p:nvPicPr>
        <p:blipFill>
          <a:blip r:embed="rId4">
            <a:alphaModFix/>
          </a:blip>
          <a:stretch>
            <a:fillRect/>
          </a:stretch>
        </p:blipFill>
        <p:spPr>
          <a:xfrm>
            <a:off x="4571998" y="1462273"/>
            <a:ext cx="4481275" cy="29208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ltLang="zh-TW"/>
              <a:t>31</a:t>
            </a:fld>
            <a:endParaRPr/>
          </a:p>
        </p:txBody>
      </p:sp>
      <p:sp>
        <p:nvSpPr>
          <p:cNvPr id="355" name="Google Shape;355;p43"/>
          <p:cNvSpPr txBox="1"/>
          <p:nvPr/>
        </p:nvSpPr>
        <p:spPr>
          <a:xfrm>
            <a:off x="1502025" y="715275"/>
            <a:ext cx="7322400" cy="692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TW" sz="3300">
                <a:solidFill>
                  <a:srgbClr val="FFFFFF"/>
                </a:solidFill>
                <a:latin typeface="Lato"/>
                <a:ea typeface="Lato"/>
                <a:cs typeface="Lato"/>
                <a:sym typeface="Lato"/>
              </a:rPr>
              <a:t>What’s next?</a:t>
            </a:r>
            <a:endParaRPr sz="3300">
              <a:solidFill>
                <a:srgbClr val="FFFFFF"/>
              </a:solidFill>
              <a:latin typeface="Lato"/>
              <a:ea typeface="Lato"/>
              <a:cs typeface="Lato"/>
              <a:sym typeface="Lato"/>
            </a:endParaRPr>
          </a:p>
        </p:txBody>
      </p:sp>
      <p:sp>
        <p:nvSpPr>
          <p:cNvPr id="356" name="Google Shape;356;p43"/>
          <p:cNvSpPr txBox="1"/>
          <p:nvPr/>
        </p:nvSpPr>
        <p:spPr>
          <a:xfrm>
            <a:off x="435825" y="2619975"/>
            <a:ext cx="7322400" cy="1262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TW">
                <a:solidFill>
                  <a:srgbClr val="FFFFFF"/>
                </a:solidFill>
                <a:latin typeface="Lato"/>
                <a:ea typeface="Lato"/>
                <a:cs typeface="Lato"/>
                <a:sym typeface="Lato"/>
              </a:rPr>
              <a:t>After being able to better understand Covid-19 data by visualizing methods, we speculate that future applications and research can be done by trying do find correlations in other areas that may characterize causes and/or consequences of number of cases in a particular region.  Examples of these may be the implementation of mandatory mask use (cause) or an impact in a nation’s economy (consequence).</a:t>
            </a:r>
            <a:endParaRPr>
              <a:solidFill>
                <a:srgbClr val="FFFFFF"/>
              </a:solidFill>
              <a:latin typeface="Lato"/>
              <a:ea typeface="Lato"/>
              <a:cs typeface="Lato"/>
              <a:sym typeface="Lato"/>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4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zh-TW"/>
              <a:t>References</a:t>
            </a:r>
            <a:endParaRPr/>
          </a:p>
        </p:txBody>
      </p:sp>
      <p:sp>
        <p:nvSpPr>
          <p:cNvPr id="362" name="Google Shape;362;p44"/>
          <p:cNvSpPr txBox="1">
            <a:spLocks noGrp="1"/>
          </p:cNvSpPr>
          <p:nvPr>
            <p:ph type="body" idx="1"/>
          </p:nvPr>
        </p:nvSpPr>
        <p:spPr>
          <a:xfrm>
            <a:off x="1297500" y="1567550"/>
            <a:ext cx="7038900" cy="33180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SzPts val="440"/>
              <a:buNone/>
            </a:pPr>
            <a:r>
              <a:rPr lang="zh-TW" sz="1120"/>
              <a:t>Code and  methods reference:</a:t>
            </a:r>
            <a:endParaRPr sz="1120"/>
          </a:p>
          <a:p>
            <a:pPr marL="0" lvl="0" indent="0" algn="l" rtl="0">
              <a:lnSpc>
                <a:spcPct val="95000"/>
              </a:lnSpc>
              <a:spcBef>
                <a:spcPts val="1200"/>
              </a:spcBef>
              <a:spcAft>
                <a:spcPts val="0"/>
              </a:spcAft>
              <a:buSzPts val="440"/>
              <a:buNone/>
            </a:pPr>
            <a:r>
              <a:rPr lang="zh-TW" sz="1120" u="sng">
                <a:solidFill>
                  <a:schemeClr val="hlink"/>
                </a:solidFill>
                <a:hlinkClick r:id="rId3"/>
              </a:rPr>
              <a:t>https://cran.r-project.org/web/packages/dtwclust/dtwclust.pdf</a:t>
            </a:r>
            <a:endParaRPr sz="1120"/>
          </a:p>
          <a:p>
            <a:pPr marL="0" lvl="0" indent="0" algn="l" rtl="0">
              <a:lnSpc>
                <a:spcPct val="95000"/>
              </a:lnSpc>
              <a:spcBef>
                <a:spcPts val="1200"/>
              </a:spcBef>
              <a:spcAft>
                <a:spcPts val="0"/>
              </a:spcAft>
              <a:buSzPts val="440"/>
              <a:buNone/>
            </a:pPr>
            <a:r>
              <a:rPr lang="zh-TW" sz="1120" u="sng">
                <a:solidFill>
                  <a:schemeClr val="hlink"/>
                </a:solidFill>
                <a:hlinkClick r:id="rId4"/>
              </a:rPr>
              <a:t>https://www.rdocumentation.org/packages/dtwclust/versions/3.1.1/topics/tsclust</a:t>
            </a:r>
            <a:endParaRPr sz="1120"/>
          </a:p>
          <a:p>
            <a:pPr marL="0" lvl="0" indent="0" algn="l" rtl="0">
              <a:lnSpc>
                <a:spcPct val="95000"/>
              </a:lnSpc>
              <a:spcBef>
                <a:spcPts val="1200"/>
              </a:spcBef>
              <a:spcAft>
                <a:spcPts val="0"/>
              </a:spcAft>
              <a:buSzPts val="440"/>
              <a:buNone/>
            </a:pPr>
            <a:r>
              <a:rPr lang="zh-TW" sz="1120" u="sng">
                <a:solidFill>
                  <a:schemeClr val="hlink"/>
                </a:solidFill>
                <a:hlinkClick r:id="rId5"/>
              </a:rPr>
              <a:t>https://www.r-bloggers.com/2013/04/r-beginners-plotting-locations-on-to-a-world-map/</a:t>
            </a:r>
            <a:endParaRPr sz="1120"/>
          </a:p>
          <a:p>
            <a:pPr marL="0" lvl="0" indent="0" algn="l" rtl="0">
              <a:lnSpc>
                <a:spcPct val="95000"/>
              </a:lnSpc>
              <a:spcBef>
                <a:spcPts val="1200"/>
              </a:spcBef>
              <a:spcAft>
                <a:spcPts val="0"/>
              </a:spcAft>
              <a:buSzPts val="440"/>
              <a:buNone/>
            </a:pPr>
            <a:r>
              <a:rPr lang="zh-TW" sz="1120" u="sng">
                <a:solidFill>
                  <a:schemeClr val="hlink"/>
                </a:solidFill>
                <a:hlinkClick r:id="rId6"/>
              </a:rPr>
              <a:t>https://github.com/rehanzfr/R_Codes/tree/master/Corona/</a:t>
            </a:r>
            <a:endParaRPr sz="1120"/>
          </a:p>
          <a:p>
            <a:pPr marL="0" lvl="0" indent="0" algn="l" rtl="0">
              <a:lnSpc>
                <a:spcPct val="95000"/>
              </a:lnSpc>
              <a:spcBef>
                <a:spcPts val="1200"/>
              </a:spcBef>
              <a:spcAft>
                <a:spcPts val="0"/>
              </a:spcAft>
              <a:buSzPts val="440"/>
              <a:buNone/>
            </a:pPr>
            <a:r>
              <a:rPr lang="zh-TW" sz="1120"/>
              <a:t>Data source:John’s Hopkins Covid-19 publid data set (daily) </a:t>
            </a:r>
            <a:endParaRPr sz="1120"/>
          </a:p>
          <a:p>
            <a:pPr marL="0" lvl="0" indent="0" algn="l" rtl="0">
              <a:lnSpc>
                <a:spcPct val="95000"/>
              </a:lnSpc>
              <a:spcBef>
                <a:spcPts val="1200"/>
              </a:spcBef>
              <a:spcAft>
                <a:spcPts val="0"/>
              </a:spcAft>
              <a:buSzPts val="440"/>
              <a:buNone/>
            </a:pPr>
            <a:r>
              <a:rPr lang="zh-TW" sz="1280" b="1" u="sng">
                <a:solidFill>
                  <a:schemeClr val="hlink"/>
                </a:solidFill>
                <a:latin typeface="Arial"/>
                <a:ea typeface="Arial"/>
                <a:cs typeface="Arial"/>
                <a:sym typeface="Arial"/>
                <a:hlinkClick r:id="rId7"/>
              </a:rPr>
              <a:t>JHU CSSE - Center For Systems Science and Engineering at JHU</a:t>
            </a:r>
            <a:endParaRPr sz="1280" b="1" u="sng">
              <a:solidFill>
                <a:schemeClr val="hlink"/>
              </a:solidFill>
              <a:latin typeface="Arial"/>
              <a:ea typeface="Arial"/>
              <a:cs typeface="Arial"/>
              <a:sym typeface="Arial"/>
            </a:endParaRPr>
          </a:p>
          <a:p>
            <a:pPr marL="0" lvl="0" indent="0" algn="l" rtl="0">
              <a:lnSpc>
                <a:spcPct val="95000"/>
              </a:lnSpc>
              <a:spcBef>
                <a:spcPts val="1200"/>
              </a:spcBef>
              <a:spcAft>
                <a:spcPts val="0"/>
              </a:spcAft>
              <a:buSzPts val="440"/>
              <a:buNone/>
            </a:pPr>
            <a:r>
              <a:rPr lang="zh-TW" sz="1280" b="1" u="sng">
                <a:solidFill>
                  <a:schemeClr val="hlink"/>
                </a:solidFill>
                <a:latin typeface="Arial"/>
                <a:ea typeface="Arial"/>
                <a:cs typeface="Arial"/>
                <a:sym typeface="Arial"/>
              </a:rPr>
              <a:t>https://github.com/CSSEGISandData/COVID-19</a:t>
            </a:r>
            <a:endParaRPr sz="1280" b="1" u="sng">
              <a:solidFill>
                <a:schemeClr val="hlink"/>
              </a:solidFill>
              <a:latin typeface="Arial"/>
              <a:ea typeface="Arial"/>
              <a:cs typeface="Arial"/>
              <a:sym typeface="Arial"/>
            </a:endParaRPr>
          </a:p>
          <a:p>
            <a:pPr marL="0" lvl="0" indent="0" algn="l" rtl="0">
              <a:lnSpc>
                <a:spcPct val="95000"/>
              </a:lnSpc>
              <a:spcBef>
                <a:spcPts val="1200"/>
              </a:spcBef>
              <a:spcAft>
                <a:spcPts val="0"/>
              </a:spcAft>
              <a:buSzPts val="440"/>
              <a:buNone/>
            </a:pPr>
            <a:endParaRPr sz="1280" b="1" u="sng">
              <a:solidFill>
                <a:schemeClr val="hlink"/>
              </a:solidFill>
              <a:latin typeface="Arial"/>
              <a:ea typeface="Arial"/>
              <a:cs typeface="Arial"/>
              <a:sym typeface="Arial"/>
            </a:endParaRPr>
          </a:p>
          <a:p>
            <a:pPr marL="0" lvl="0" indent="0" algn="l" rtl="0">
              <a:lnSpc>
                <a:spcPct val="95000"/>
              </a:lnSpc>
              <a:spcBef>
                <a:spcPts val="1200"/>
              </a:spcBef>
              <a:spcAft>
                <a:spcPts val="0"/>
              </a:spcAft>
              <a:buSzPts val="440"/>
              <a:buNone/>
            </a:pPr>
            <a:endParaRPr sz="1280" b="1" u="sng">
              <a:solidFill>
                <a:schemeClr val="hlink"/>
              </a:solidFill>
              <a:latin typeface="Arial"/>
              <a:ea typeface="Arial"/>
              <a:cs typeface="Arial"/>
              <a:sym typeface="Arial"/>
            </a:endParaRPr>
          </a:p>
          <a:p>
            <a:pPr marL="0" lvl="0" indent="0" algn="l" rtl="0">
              <a:lnSpc>
                <a:spcPct val="95000"/>
              </a:lnSpc>
              <a:spcBef>
                <a:spcPts val="1200"/>
              </a:spcBef>
              <a:spcAft>
                <a:spcPts val="0"/>
              </a:spcAft>
              <a:buSzPts val="440"/>
              <a:buNone/>
            </a:pPr>
            <a:endParaRPr sz="1120"/>
          </a:p>
          <a:p>
            <a:pPr marL="0" lvl="0" indent="0" algn="l" rtl="0">
              <a:lnSpc>
                <a:spcPct val="95000"/>
              </a:lnSpc>
              <a:spcBef>
                <a:spcPts val="1400"/>
              </a:spcBef>
              <a:spcAft>
                <a:spcPts val="400"/>
              </a:spcAft>
              <a:buSzPts val="440"/>
              <a:buNone/>
            </a:pPr>
            <a:endParaRPr sz="1120"/>
          </a:p>
        </p:txBody>
      </p:sp>
      <p:sp>
        <p:nvSpPr>
          <p:cNvPr id="363" name="Google Shape;363;p4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ltLang="zh-TW"/>
              <a:t>32</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1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457200" lvl="0" indent="-381000" algn="ctr" rtl="0">
              <a:spcBef>
                <a:spcPts val="0"/>
              </a:spcBef>
              <a:spcAft>
                <a:spcPts val="0"/>
              </a:spcAft>
              <a:buSzPts val="2400"/>
              <a:buAutoNum type="arabicPeriod"/>
            </a:pPr>
            <a:r>
              <a:rPr lang="zh-TW"/>
              <a:t>Motivations</a:t>
            </a:r>
            <a:endParaRPr/>
          </a:p>
        </p:txBody>
      </p:sp>
      <p:sp>
        <p:nvSpPr>
          <p:cNvPr id="156" name="Google Shape;156;p16"/>
          <p:cNvSpPr txBox="1">
            <a:spLocks noGrp="1"/>
          </p:cNvSpPr>
          <p:nvPr>
            <p:ph type="body" idx="1"/>
          </p:nvPr>
        </p:nvSpPr>
        <p:spPr>
          <a:xfrm>
            <a:off x="1297500" y="1117550"/>
            <a:ext cx="7038900" cy="993000"/>
          </a:xfrm>
          <a:prstGeom prst="rect">
            <a:avLst/>
          </a:prstGeom>
        </p:spPr>
        <p:txBody>
          <a:bodyPr spcFirstLastPara="1" wrap="square" lIns="91425" tIns="91425" rIns="91425" bIns="91425" anchor="t" anchorCtr="0">
            <a:normAutofit fontScale="40000" lnSpcReduction="20000"/>
          </a:bodyPr>
          <a:lstStyle/>
          <a:p>
            <a:pPr marL="457200" lvl="0" indent="-315912" algn="l" rtl="0">
              <a:spcBef>
                <a:spcPts val="0"/>
              </a:spcBef>
              <a:spcAft>
                <a:spcPts val="0"/>
              </a:spcAft>
              <a:buSzPct val="100000"/>
              <a:buChar char="●"/>
            </a:pPr>
            <a:r>
              <a:rPr lang="zh-TW" sz="2500"/>
              <a:t>A passage talking about how to cluster stocks by their time series in R for investment</a:t>
            </a:r>
            <a:endParaRPr sz="2500"/>
          </a:p>
          <a:p>
            <a:pPr marL="457200" lvl="0" indent="0" algn="l" rtl="0">
              <a:spcBef>
                <a:spcPts val="1200"/>
              </a:spcBef>
              <a:spcAft>
                <a:spcPts val="1200"/>
              </a:spcAft>
              <a:buNone/>
            </a:pPr>
            <a:r>
              <a:rPr lang="zh-TW" sz="2500"/>
              <a:t>=&gt;Inspiration from this passage : </a:t>
            </a:r>
            <a:br>
              <a:rPr lang="zh-TW" sz="2500"/>
            </a:br>
            <a:r>
              <a:rPr lang="zh-TW" sz="2500"/>
              <a:t>Found method to cluster trend of COVID-19 of each state in R</a:t>
            </a:r>
            <a:endParaRPr sz="2500"/>
          </a:p>
        </p:txBody>
      </p:sp>
      <p:sp>
        <p:nvSpPr>
          <p:cNvPr id="157" name="Google Shape;157;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ltLang="zh-TW"/>
              <a:t>4</a:t>
            </a:fld>
            <a:endParaRPr/>
          </a:p>
        </p:txBody>
      </p:sp>
      <p:pic>
        <p:nvPicPr>
          <p:cNvPr id="158" name="Google Shape;158;p16"/>
          <p:cNvPicPr preferRelativeResize="0"/>
          <p:nvPr/>
        </p:nvPicPr>
        <p:blipFill>
          <a:blip r:embed="rId3">
            <a:alphaModFix/>
          </a:blip>
          <a:stretch>
            <a:fillRect/>
          </a:stretch>
        </p:blipFill>
        <p:spPr>
          <a:xfrm>
            <a:off x="2709925" y="2262225"/>
            <a:ext cx="4214050" cy="264814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7"/>
          <p:cNvSpPr txBox="1">
            <a:spLocks noGrp="1"/>
          </p:cNvSpPr>
          <p:nvPr>
            <p:ph type="body" idx="1"/>
          </p:nvPr>
        </p:nvSpPr>
        <p:spPr>
          <a:xfrm>
            <a:off x="1165350" y="800025"/>
            <a:ext cx="7303200" cy="30705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zh-TW" sz="3400"/>
              <a:t>“</a:t>
            </a:r>
            <a:r>
              <a:rPr lang="zh-TW" sz="2600"/>
              <a:t>Data visualizations</a:t>
            </a:r>
            <a:r>
              <a:rPr lang="zh-TW" sz="1600"/>
              <a:t> make big and small data easier for the human brain to understand, and visualization also makes it easier to detect patterns, trends, and outliers in groups of data.</a:t>
            </a:r>
            <a:r>
              <a:rPr lang="zh-TW" sz="3500"/>
              <a:t>”</a:t>
            </a:r>
            <a:endParaRPr sz="3500"/>
          </a:p>
          <a:p>
            <a:pPr marL="0" lvl="0" indent="0" algn="l" rtl="0">
              <a:spcBef>
                <a:spcPts val="1200"/>
              </a:spcBef>
              <a:spcAft>
                <a:spcPts val="0"/>
              </a:spcAft>
              <a:buNone/>
            </a:pPr>
            <a:r>
              <a:rPr lang="zh-TW" sz="3883"/>
              <a:t>=&gt; We can also make some visualization of the COVID-19 Data!!</a:t>
            </a:r>
            <a:endParaRPr sz="3883"/>
          </a:p>
          <a:p>
            <a:pPr marL="0" lvl="0" indent="0" algn="l" rtl="0">
              <a:spcBef>
                <a:spcPts val="1200"/>
              </a:spcBef>
              <a:spcAft>
                <a:spcPts val="1200"/>
              </a:spcAft>
              <a:buNone/>
            </a:pPr>
            <a:endParaRPr sz="3500"/>
          </a:p>
        </p:txBody>
      </p:sp>
      <p:sp>
        <p:nvSpPr>
          <p:cNvPr id="164" name="Google Shape;164;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ltLang="zh-TW"/>
              <a:t>5</a:t>
            </a:fld>
            <a:endParaRPr/>
          </a:p>
        </p:txBody>
      </p:sp>
      <p:sp>
        <p:nvSpPr>
          <p:cNvPr id="165" name="Google Shape;165;p1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457200" lvl="0" indent="-381000" algn="ctr" rtl="0">
              <a:spcBef>
                <a:spcPts val="0"/>
              </a:spcBef>
              <a:spcAft>
                <a:spcPts val="0"/>
              </a:spcAft>
              <a:buSzPts val="2400"/>
              <a:buAutoNum type="arabicPeriod"/>
            </a:pPr>
            <a:r>
              <a:rPr lang="zh-TW"/>
              <a:t>Motivations</a:t>
            </a:r>
            <a:endParaRPr/>
          </a:p>
        </p:txBody>
      </p:sp>
      <p:pic>
        <p:nvPicPr>
          <p:cNvPr id="166" name="Google Shape;166;p17"/>
          <p:cNvPicPr preferRelativeResize="0"/>
          <p:nvPr/>
        </p:nvPicPr>
        <p:blipFill>
          <a:blip r:embed="rId3">
            <a:alphaModFix/>
          </a:blip>
          <a:stretch>
            <a:fillRect/>
          </a:stretch>
        </p:blipFill>
        <p:spPr>
          <a:xfrm>
            <a:off x="3525765" y="3028946"/>
            <a:ext cx="5542035" cy="2088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1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sp>
        <p:nvSpPr>
          <p:cNvPr id="172" name="Google Shape;172;p18"/>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
        <p:nvSpPr>
          <p:cNvPr id="173" name="Google Shape;173;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ltLang="zh-TW"/>
              <a:t>6</a:t>
            </a:fld>
            <a:endParaRPr/>
          </a:p>
        </p:txBody>
      </p:sp>
      <p:sp>
        <p:nvSpPr>
          <p:cNvPr id="174" name="Google Shape;174;p18"/>
          <p:cNvSpPr txBox="1"/>
          <p:nvPr/>
        </p:nvSpPr>
        <p:spPr>
          <a:xfrm>
            <a:off x="641850" y="3831925"/>
            <a:ext cx="73251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TW">
                <a:solidFill>
                  <a:srgbClr val="FFFFFF"/>
                </a:solidFill>
                <a:latin typeface="Lato"/>
                <a:ea typeface="Lato"/>
                <a:cs typeface="Lato"/>
                <a:sym typeface="Lato"/>
              </a:rPr>
              <a:t>With Covid-19 being such a prevalent and relevant topic in these recent times, we got inspired to understand all the broadly available data by applying the analytical and formatting methods we have learned in this course.</a:t>
            </a:r>
            <a:endParaRPr>
              <a:solidFill>
                <a:srgbClr val="FFFFFF"/>
              </a:solidFill>
              <a:latin typeface="Lato"/>
              <a:ea typeface="Lato"/>
              <a:cs typeface="Lato"/>
              <a:sym typeface="Lato"/>
            </a:endParaRPr>
          </a:p>
        </p:txBody>
      </p:sp>
      <p:pic>
        <p:nvPicPr>
          <p:cNvPr id="175" name="Google Shape;175;p18"/>
          <p:cNvPicPr preferRelativeResize="0"/>
          <p:nvPr/>
        </p:nvPicPr>
        <p:blipFill>
          <a:blip r:embed="rId3">
            <a:alphaModFix/>
          </a:blip>
          <a:stretch>
            <a:fillRect/>
          </a:stretch>
        </p:blipFill>
        <p:spPr>
          <a:xfrm>
            <a:off x="1297500" y="393752"/>
            <a:ext cx="5422989" cy="34381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1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zh-TW"/>
              <a:t>2. Goals</a:t>
            </a:r>
            <a:endParaRPr/>
          </a:p>
        </p:txBody>
      </p:sp>
      <p:sp>
        <p:nvSpPr>
          <p:cNvPr id="181" name="Google Shape;181;p19"/>
          <p:cNvSpPr txBox="1">
            <a:spLocks noGrp="1"/>
          </p:cNvSpPr>
          <p:nvPr>
            <p:ph type="body" idx="1"/>
          </p:nvPr>
        </p:nvSpPr>
        <p:spPr>
          <a:xfrm>
            <a:off x="1297500" y="1567550"/>
            <a:ext cx="7620300" cy="2911200"/>
          </a:xfrm>
          <a:prstGeom prst="rect">
            <a:avLst/>
          </a:prstGeom>
        </p:spPr>
        <p:txBody>
          <a:bodyPr spcFirstLastPara="1" wrap="square" lIns="91425" tIns="91425" rIns="91425" bIns="91425" anchor="t" anchorCtr="0">
            <a:normAutofit lnSpcReduction="10000"/>
          </a:bodyPr>
          <a:lstStyle/>
          <a:p>
            <a:pPr marL="457200" lvl="0" indent="-355600" algn="l" rtl="0">
              <a:spcBef>
                <a:spcPts val="0"/>
              </a:spcBef>
              <a:spcAft>
                <a:spcPts val="0"/>
              </a:spcAft>
              <a:buSzPts val="2000"/>
              <a:buChar char="●"/>
            </a:pPr>
            <a:r>
              <a:rPr lang="zh-TW" sz="2000"/>
              <a:t>Clustering Countries By Their Covid-19 Confirmed/Death/Recovered Time Series</a:t>
            </a:r>
            <a:endParaRPr sz="2000"/>
          </a:p>
          <a:p>
            <a:pPr marL="457200" lvl="0" indent="-355600" algn="l" rtl="0">
              <a:spcBef>
                <a:spcPts val="0"/>
              </a:spcBef>
              <a:spcAft>
                <a:spcPts val="0"/>
              </a:spcAft>
              <a:buSzPts val="2000"/>
              <a:buChar char="●"/>
            </a:pPr>
            <a:r>
              <a:rPr lang="zh-TW" sz="2000"/>
              <a:t>Plotting Covid-19 Data</a:t>
            </a:r>
            <a:br>
              <a:rPr lang="zh-TW" sz="2000"/>
            </a:br>
            <a:endParaRPr sz="2000"/>
          </a:p>
          <a:p>
            <a:pPr marL="457200" lvl="0" indent="-355600" algn="l" rtl="0">
              <a:spcBef>
                <a:spcPts val="0"/>
              </a:spcBef>
              <a:spcAft>
                <a:spcPts val="0"/>
              </a:spcAft>
              <a:buSzPts val="2000"/>
              <a:buChar char="●"/>
            </a:pPr>
            <a:r>
              <a:rPr lang="zh-TW" sz="2000"/>
              <a:t>Ultimate Goal : </a:t>
            </a:r>
            <a:br>
              <a:rPr lang="zh-TW" sz="2000"/>
            </a:br>
            <a:r>
              <a:rPr lang="zh-TW" sz="2000"/>
              <a:t>To Understand Which Countries Have Similar Time Series Of Covid-19 Cases &amp; Their Trends</a:t>
            </a:r>
            <a:br>
              <a:rPr lang="zh-TW" sz="2000"/>
            </a:br>
            <a:r>
              <a:rPr lang="zh-TW" sz="2000"/>
              <a:t>=&gt;Make A Reference When Doing Business</a:t>
            </a:r>
            <a:endParaRPr sz="2000"/>
          </a:p>
        </p:txBody>
      </p:sp>
      <p:sp>
        <p:nvSpPr>
          <p:cNvPr id="182" name="Google Shape;182;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ltLang="zh-TW"/>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0"/>
          <p:cNvSpPr txBox="1">
            <a:spLocks noGrp="1"/>
          </p:cNvSpPr>
          <p:nvPr>
            <p:ph type="title"/>
          </p:nvPr>
        </p:nvSpPr>
        <p:spPr>
          <a:xfrm>
            <a:off x="520475" y="2135725"/>
            <a:ext cx="7183800" cy="1148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zh-TW"/>
              <a:t>3. </a:t>
            </a:r>
            <a:r>
              <a:rPr lang="zh-TW">
                <a:latin typeface="Lato"/>
                <a:ea typeface="Lato"/>
                <a:cs typeface="Lato"/>
                <a:sym typeface="Lato"/>
              </a:rPr>
              <a:t>Introduction of Time Series Clustering </a:t>
            </a:r>
            <a:br>
              <a:rPr lang="zh-TW">
                <a:latin typeface="Lato"/>
                <a:ea typeface="Lato"/>
                <a:cs typeface="Lato"/>
                <a:sym typeface="Lato"/>
              </a:rPr>
            </a:br>
            <a:r>
              <a:rPr lang="zh-TW">
                <a:latin typeface="Lato"/>
                <a:ea typeface="Lato"/>
                <a:cs typeface="Lato"/>
                <a:sym typeface="Lato"/>
              </a:rPr>
              <a:t>     &amp; Required R library</a:t>
            </a:r>
            <a:endParaRPr/>
          </a:p>
        </p:txBody>
      </p:sp>
      <p:sp>
        <p:nvSpPr>
          <p:cNvPr id="188" name="Google Shape;188;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ltLang="zh-TW"/>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1"/>
          <p:cNvSpPr txBox="1">
            <a:spLocks noGrp="1"/>
          </p:cNvSpPr>
          <p:nvPr>
            <p:ph type="title"/>
          </p:nvPr>
        </p:nvSpPr>
        <p:spPr>
          <a:xfrm>
            <a:off x="193800" y="214500"/>
            <a:ext cx="8756400" cy="914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zh-TW"/>
              <a:t>3. Introduction of Time Series Clustering</a:t>
            </a:r>
            <a:endParaRPr/>
          </a:p>
        </p:txBody>
      </p:sp>
      <p:sp>
        <p:nvSpPr>
          <p:cNvPr id="194" name="Google Shape;194;p21"/>
          <p:cNvSpPr txBox="1">
            <a:spLocks noGrp="1"/>
          </p:cNvSpPr>
          <p:nvPr>
            <p:ph type="body" idx="1"/>
          </p:nvPr>
        </p:nvSpPr>
        <p:spPr>
          <a:xfrm>
            <a:off x="961150" y="965875"/>
            <a:ext cx="7708200" cy="4177800"/>
          </a:xfrm>
          <a:prstGeom prst="rect">
            <a:avLst/>
          </a:prstGeom>
        </p:spPr>
        <p:txBody>
          <a:bodyPr spcFirstLastPara="1" wrap="square" lIns="91425" tIns="91425" rIns="91425" bIns="91425" anchor="t" anchorCtr="0">
            <a:normAutofit fontScale="92500"/>
          </a:bodyPr>
          <a:lstStyle/>
          <a:p>
            <a:pPr marL="457200" lvl="0" indent="-330200" algn="l" rtl="0">
              <a:spcBef>
                <a:spcPts val="0"/>
              </a:spcBef>
              <a:spcAft>
                <a:spcPts val="0"/>
              </a:spcAft>
              <a:buSzPts val="1600"/>
              <a:buChar char="●"/>
            </a:pPr>
            <a:r>
              <a:rPr lang="zh-TW" sz="1600" b="1"/>
              <a:t>Clustering: </a:t>
            </a:r>
            <a:br>
              <a:rPr lang="zh-TW" sz="1600" b="1"/>
            </a:br>
            <a:r>
              <a:rPr lang="zh-TW" sz="1600" b="1" u="sng"/>
              <a:t>Unsupervised</a:t>
            </a:r>
            <a:r>
              <a:rPr lang="zh-TW" sz="1600" b="1"/>
              <a:t> Learning to </a:t>
            </a:r>
            <a:r>
              <a:rPr lang="zh-TW" sz="1600" b="1" u="sng"/>
              <a:t>form groups of object with high similarity</a:t>
            </a:r>
            <a:r>
              <a:rPr lang="zh-TW" sz="1600" b="1"/>
              <a:t>, where inter-groups have a high dissimilarity.</a:t>
            </a:r>
            <a:br>
              <a:rPr lang="zh-TW" sz="1600" b="1"/>
            </a:br>
            <a:endParaRPr sz="1600" b="1"/>
          </a:p>
          <a:p>
            <a:pPr marL="457200" lvl="0" indent="-330200" algn="l" rtl="0">
              <a:spcBef>
                <a:spcPts val="0"/>
              </a:spcBef>
              <a:spcAft>
                <a:spcPts val="0"/>
              </a:spcAft>
              <a:buSzPts val="1600"/>
              <a:buChar char="●"/>
            </a:pPr>
            <a:r>
              <a:rPr lang="zh-TW" sz="1600" b="1"/>
              <a:t>Time Series Clustering</a:t>
            </a:r>
            <a:br>
              <a:rPr lang="zh-TW" sz="1600" b="1"/>
            </a:br>
            <a:r>
              <a:rPr lang="zh-TW" sz="1600" b="1"/>
              <a:t>A type of clustering algorithm made </a:t>
            </a:r>
            <a:r>
              <a:rPr lang="zh-TW" sz="1600" b="1" u="sng"/>
              <a:t>to handle dynamic data</a:t>
            </a:r>
            <a:br>
              <a:rPr lang="zh-TW" sz="1600" b="1" u="sng"/>
            </a:br>
            <a:r>
              <a:rPr lang="zh-TW" sz="1600"/>
              <a:t>-Common Approaches:</a:t>
            </a:r>
            <a:br>
              <a:rPr lang="zh-TW" sz="1600"/>
            </a:br>
            <a:r>
              <a:rPr lang="zh-TW" sz="1600"/>
              <a:t>  -&gt;Hierarchical Clustering</a:t>
            </a:r>
            <a:br>
              <a:rPr lang="zh-TW" sz="1600"/>
            </a:br>
            <a:r>
              <a:rPr lang="zh-TW" sz="1600"/>
              <a:t>  -&gt;Partitional Clustering</a:t>
            </a:r>
            <a:br>
              <a:rPr lang="zh-TW" sz="1600"/>
            </a:br>
            <a:r>
              <a:rPr lang="zh-TW" sz="1600"/>
              <a:t>  -&gt;Fuzzy Clustering</a:t>
            </a:r>
            <a:br>
              <a:rPr lang="zh-TW" sz="1600"/>
            </a:br>
            <a:r>
              <a:rPr lang="zh-TW" sz="1600"/>
              <a:t>-Types:</a:t>
            </a:r>
            <a:br>
              <a:rPr lang="zh-TW" sz="1600"/>
            </a:br>
            <a:r>
              <a:rPr lang="zh-TW" sz="1600"/>
              <a:t>  -&gt;Shape-based</a:t>
            </a:r>
            <a:br>
              <a:rPr lang="zh-TW" sz="1600"/>
            </a:br>
            <a:r>
              <a:rPr lang="zh-TW" sz="1600"/>
              <a:t>  -&gt;Feature-based</a:t>
            </a:r>
            <a:br>
              <a:rPr lang="zh-TW" sz="1600"/>
            </a:br>
            <a:r>
              <a:rPr lang="zh-TW" sz="1600"/>
              <a:t>  -&gt;Model-based</a:t>
            </a:r>
            <a:br>
              <a:rPr lang="zh-TW" sz="1600"/>
            </a:br>
            <a:endParaRPr sz="1600"/>
          </a:p>
          <a:p>
            <a:pPr marL="457200" lvl="0" indent="-330200" algn="l" rtl="0">
              <a:spcBef>
                <a:spcPts val="0"/>
              </a:spcBef>
              <a:spcAft>
                <a:spcPts val="0"/>
              </a:spcAft>
              <a:buSzPts val="1600"/>
              <a:buChar char="●"/>
            </a:pPr>
            <a:r>
              <a:rPr lang="zh-TW" sz="1600" b="1"/>
              <a:t>Metrics</a:t>
            </a:r>
            <a:br>
              <a:rPr lang="zh-TW" sz="1600" b="1"/>
            </a:br>
            <a:r>
              <a:rPr lang="zh-TW" sz="1600" b="1"/>
              <a:t>-Dynamic Time Warping(DTW)  distance : Dissimilarity measure</a:t>
            </a:r>
            <a:endParaRPr sz="1600" b="1"/>
          </a:p>
        </p:txBody>
      </p:sp>
      <p:sp>
        <p:nvSpPr>
          <p:cNvPr id="195" name="Google Shape;195;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ltLang="zh-TW"/>
              <a:t>9</a:t>
            </a:fld>
            <a:endParaRPr/>
          </a:p>
        </p:txBody>
      </p:sp>
      <p:pic>
        <p:nvPicPr>
          <p:cNvPr id="196" name="Google Shape;196;p21"/>
          <p:cNvPicPr preferRelativeResize="0"/>
          <p:nvPr/>
        </p:nvPicPr>
        <p:blipFill>
          <a:blip r:embed="rId3">
            <a:alphaModFix/>
          </a:blip>
          <a:stretch>
            <a:fillRect/>
          </a:stretch>
        </p:blipFill>
        <p:spPr>
          <a:xfrm>
            <a:off x="5485900" y="2730150"/>
            <a:ext cx="2896749" cy="1860399"/>
          </a:xfrm>
          <a:prstGeom prst="rect">
            <a:avLst/>
          </a:prstGeom>
          <a:noFill/>
          <a:ln>
            <a:noFill/>
          </a:ln>
        </p:spPr>
      </p:pic>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984</Words>
  <Application>Microsoft Office PowerPoint</Application>
  <PresentationFormat>如螢幕大小 (16:9)</PresentationFormat>
  <Paragraphs>127</Paragraphs>
  <Slides>32</Slides>
  <Notes>32</Notes>
  <HiddenSlides>0</HiddenSlides>
  <MMClips>0</MMClips>
  <ScaleCrop>false</ScaleCrop>
  <HeadingPairs>
    <vt:vector size="6" baseType="variant">
      <vt:variant>
        <vt:lpstr>使用字型</vt:lpstr>
      </vt:variant>
      <vt:variant>
        <vt:i4>3</vt:i4>
      </vt:variant>
      <vt:variant>
        <vt:lpstr>佈景主題</vt:lpstr>
      </vt:variant>
      <vt:variant>
        <vt:i4>1</vt:i4>
      </vt:variant>
      <vt:variant>
        <vt:lpstr>投影片標題</vt:lpstr>
      </vt:variant>
      <vt:variant>
        <vt:i4>32</vt:i4>
      </vt:variant>
    </vt:vector>
  </HeadingPairs>
  <TitlesOfParts>
    <vt:vector size="36" baseType="lpstr">
      <vt:lpstr>Lato</vt:lpstr>
      <vt:lpstr>Arial</vt:lpstr>
      <vt:lpstr>Montserrat</vt:lpstr>
      <vt:lpstr>Focus</vt:lpstr>
      <vt:lpstr>1091 Data Science  - Group 9  Clustering Countries  By Their COVID-19 Time Series  AND Plotting Covid-19 Time series</vt:lpstr>
      <vt:lpstr>Table Of Contents</vt:lpstr>
      <vt:lpstr>Motivations</vt:lpstr>
      <vt:lpstr>Motivations</vt:lpstr>
      <vt:lpstr>Motivations</vt:lpstr>
      <vt:lpstr>PowerPoint 簡報</vt:lpstr>
      <vt:lpstr>2. Goals</vt:lpstr>
      <vt:lpstr>3. Introduction of Time Series Clustering       &amp; Required R library</vt:lpstr>
      <vt:lpstr>3. Introduction of Time Series Clustering</vt:lpstr>
      <vt:lpstr>Data Source</vt:lpstr>
      <vt:lpstr>4. Importing Data   As we are using data source from github that will be updated daily, so there is no input .csv file needed. Input format : Province.State, Country.Region, Latitude, Longitude, Time Series of Cases </vt:lpstr>
      <vt:lpstr>5. Preprocessing Change the data from accumulated cases into daily change cases</vt:lpstr>
      <vt:lpstr>5. Preprocessing Take Lat and Long for Canada in the Recovered Data to replace the missing value in Confirmed Data and Death Data Remove 42th row of Confirmed Data and Death Data because of strange data from that row and only required 1 case </vt:lpstr>
      <vt:lpstr>5. Preprocessing Insert the 2nd column into 1st column as the Province.State of that row if missing</vt:lpstr>
      <vt:lpstr>5. Preprocessing Filtering data per country/region</vt:lpstr>
      <vt:lpstr>6. Time Series Clustering for Confirmed Cases Standandize the data as zscore when doing hierarchical clustering Hierarchical clustering of Time Series and Plot Dendrogram Calculate DTW Distances to determine which k to choose Plot Centroids Series of The Clustering Results</vt:lpstr>
      <vt:lpstr>6. Time Series Clustering for Confirmed Cases Print out the state names of the states in each cluster Extract their corresponding latitude and longitude for further mapping</vt:lpstr>
      <vt:lpstr>6. Time Series Clustering for Confirmed Cases Plot each cluster in different colors on the World Map Projection of clustering results on PCA Save the state name list of each cluster </vt:lpstr>
      <vt:lpstr>6. Time Series Clustering for Confirmed Cases The DTW Distance Result of the clustering</vt:lpstr>
      <vt:lpstr>7. Time Series Clustering for Death Cases As the steps for death cases is the same with above, just show the DTW Distance Result of the clustering for Death Cases Here </vt:lpstr>
      <vt:lpstr>8. Time Series Clustering for Recovered Cases The DTW Distance Result of the clustering for Death Cases Here</vt:lpstr>
      <vt:lpstr>9. Plotting Covid-19 Data -Confirmed Cases  From this dendrogram, we can choose k=6, which means group them into 6 clusters</vt:lpstr>
      <vt:lpstr>9. Plotting Covid-19 Data -Confirmed Cases  The Centroids Series Plot of The Clustering Results </vt:lpstr>
      <vt:lpstr>9. Plotting Covid-19 Data  -Confirmed Cases  Projection on PCA(Here we just show PC1 VS PC2) Clustering Result Represented in different colors on the World Map</vt:lpstr>
      <vt:lpstr>9. Plotting Covid-19 Data  -Death Cases From this dendrogram, we can choose k=4, which means group them into 4 clusters  </vt:lpstr>
      <vt:lpstr>9. Plotting Covid-19 Data  -Death Cases The Centroids Series Plot of The Clustering Results  </vt:lpstr>
      <vt:lpstr>9. Plotting Covid-19 Data  -Death Cases Projection on PCA(Here we just show PC1 VS PC2) Clustering Result Represented in different colors on the World Map </vt:lpstr>
      <vt:lpstr>9. Plotting Covid-19 Data  -Recovered Cases From this dendrogram, we can choose k=6, which means group them into 6 clusters</vt:lpstr>
      <vt:lpstr>9. Plotting Covid-19 Data  -Recovered Cases The Centroids Series Plot of The Clustering Results  </vt:lpstr>
      <vt:lpstr>9. Plotting Covid-19 Data  -Recovered Cases Projection on PCA(Here we just show PC1 VS PC2) Clustering Result Represented in different colors on the World Map </vt:lpstr>
      <vt:lpstr>PowerPoint 簡報</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1091 Data Science  - Group 9  Clustering Countries  By Their COVID-19 Time Series  AND Plotting Covid-19 Time series</dc:title>
  <cp:lastModifiedBy>dy San</cp:lastModifiedBy>
  <cp:revision>7</cp:revision>
  <dcterms:modified xsi:type="dcterms:W3CDTF">2021-01-12T12:35:09Z</dcterms:modified>
</cp:coreProperties>
</file>