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8" r:id="rId2"/>
    <p:sldId id="614" r:id="rId3"/>
    <p:sldId id="540" r:id="rId4"/>
    <p:sldId id="539" r:id="rId5"/>
    <p:sldId id="543" r:id="rId6"/>
    <p:sldId id="606" r:id="rId7"/>
    <p:sldId id="528" r:id="rId8"/>
    <p:sldId id="621" r:id="rId9"/>
    <p:sldId id="622" r:id="rId10"/>
    <p:sldId id="532" r:id="rId11"/>
    <p:sldId id="533" r:id="rId12"/>
    <p:sldId id="556" r:id="rId13"/>
    <p:sldId id="625" r:id="rId14"/>
    <p:sldId id="626" r:id="rId15"/>
    <p:sldId id="554" r:id="rId16"/>
    <p:sldId id="557" r:id="rId17"/>
    <p:sldId id="627" r:id="rId18"/>
    <p:sldId id="628" r:id="rId19"/>
    <p:sldId id="629" r:id="rId20"/>
    <p:sldId id="623" r:id="rId21"/>
    <p:sldId id="571" r:id="rId22"/>
    <p:sldId id="572" r:id="rId23"/>
    <p:sldId id="630" r:id="rId24"/>
    <p:sldId id="595" r:id="rId25"/>
    <p:sldId id="561" r:id="rId26"/>
    <p:sldId id="575" r:id="rId27"/>
    <p:sldId id="574" r:id="rId28"/>
    <p:sldId id="588" r:id="rId29"/>
    <p:sldId id="603" r:id="rId30"/>
    <p:sldId id="566" r:id="rId31"/>
    <p:sldId id="568" r:id="rId32"/>
    <p:sldId id="576" r:id="rId33"/>
    <p:sldId id="607" r:id="rId34"/>
    <p:sldId id="608" r:id="rId35"/>
    <p:sldId id="597" r:id="rId36"/>
    <p:sldId id="609" r:id="rId37"/>
    <p:sldId id="610" r:id="rId38"/>
    <p:sldId id="578" r:id="rId39"/>
    <p:sldId id="579" r:id="rId40"/>
    <p:sldId id="582" r:id="rId41"/>
    <p:sldId id="537" r:id="rId42"/>
    <p:sldId id="592" r:id="rId43"/>
    <p:sldId id="538" r:id="rId44"/>
    <p:sldId id="598" r:id="rId45"/>
    <p:sldId id="535" r:id="rId46"/>
    <p:sldId id="536" r:id="rId47"/>
    <p:sldId id="586" r:id="rId48"/>
    <p:sldId id="587" r:id="rId49"/>
    <p:sldId id="558" r:id="rId50"/>
    <p:sldId id="486" r:id="rId51"/>
    <p:sldId id="620" r:id="rId52"/>
    <p:sldId id="615" r:id="rId53"/>
    <p:sldId id="616" r:id="rId54"/>
    <p:sldId id="617" r:id="rId55"/>
    <p:sldId id="618" r:id="rId56"/>
    <p:sldId id="619" r:id="rId57"/>
    <p:sldId id="489" r:id="rId58"/>
    <p:sldId id="257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844824"/>
            <a:ext cx="7079134" cy="1993331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  IO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流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Reader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&amp;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 //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读取一个字符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 //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一次性读多个字符到缓冲区数组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 //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读取一个字节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 //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一次性读多个字节到缓冲区数组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资源不属于内存里的资源，而是和操作系统相关的资源。垃圾回收机制无法回收该资源，所以应该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1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Writer  &amp;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);//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向流中写一个字节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);//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向流中写一个数组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close();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683568" y="764704"/>
            <a:ext cx="7753995" cy="6120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  import java.io.*;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2  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3  public 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class 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ReaderTest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4          public static void main(String[]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args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5    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FileReader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6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7                  try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8           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new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FileReader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(“inputFile.txt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”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9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10                       char[]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buf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new char[100];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11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realCount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0;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11"/>
              <a:tabLst/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            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while 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((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realCount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 = 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fr.read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(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buf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))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!= -1)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13                              for 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0;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&lt;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realCount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++ 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14                       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System.out.print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buf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[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15            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16                       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17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} catch 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IOException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e)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19                        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e.printStackTrace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20                } finally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21                        if (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fr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 != null)   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22                              try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23                                     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fr.close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24                              } catch (</a:t>
            </a:r>
            <a:r>
              <a:rPr lang="en-US" altLang="zh-CN" sz="1200" dirty="0" err="1" smtClean="0">
                <a:latin typeface="+mn-ea"/>
                <a:cs typeface="Microsoft Sans Serif" pitchFamily="34" charset="0"/>
              </a:rPr>
              <a:t>IOException</a:t>
            </a:r>
            <a:r>
              <a:rPr lang="en-US" altLang="zh-CN" sz="1200" dirty="0" smtClean="0">
                <a:latin typeface="+mn-ea"/>
                <a:cs typeface="Microsoft Sans Serif" pitchFamily="34" charset="0"/>
              </a:rPr>
              <a:t> e) {}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26               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27       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28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200" dirty="0" smtClean="0">
                <a:latin typeface="+mn-ea"/>
                <a:cs typeface="Microsoft Sans Serif" pitchFamily="34" charset="0"/>
              </a:rPr>
              <a:t>29 }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Microsoft Sans Serif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5308" y="3197453"/>
            <a:ext cx="1553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latin typeface="Arial Unicode MS"/>
                <a:cs typeface="Microsoft Sans Serif" pitchFamily="34" charset="0"/>
              </a:rPr>
              <a:t> //-1</a:t>
            </a:r>
            <a:r>
              <a:rPr lang="zh-CN" altLang="en-US" sz="1100" dirty="0" smtClean="0">
                <a:solidFill>
                  <a:prstClr val="black"/>
                </a:solidFill>
                <a:latin typeface="Arial Unicode MS"/>
                <a:cs typeface="Microsoft Sans Serif" pitchFamily="34" charset="0"/>
              </a:rPr>
              <a:t>表示到达文件尾部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2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251520" y="1125538"/>
            <a:ext cx="8640960" cy="4816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Windows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系统中，文本文件每行结尾都有两个不可见的特殊字符表示该行结束。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这两个字符为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回车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符（</a:t>
            </a:r>
            <a:r>
              <a:rPr lang="en-US" altLang="zh-CN" sz="2600" dirty="0" smtClean="0">
                <a:latin typeface="+mj-lt"/>
                <a:ea typeface="宋体" pitchFamily="2" charset="-122"/>
              </a:rPr>
              <a:t>Unicode</a:t>
            </a:r>
            <a:r>
              <a:rPr lang="zh-CN" altLang="en-US" sz="2600" dirty="0" smtClean="0">
                <a:latin typeface="+mj-lt"/>
                <a:ea typeface="宋体" pitchFamily="2" charset="-122"/>
              </a:rPr>
              <a:t>码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13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）和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换行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符（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Unicode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10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）称为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回车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&gt;-&lt;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换行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序列。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Unix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系统中，文本文件每行结尾只有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换行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符。</a:t>
            </a:r>
          </a:p>
          <a:p>
            <a:pPr marL="361950" lvl="0" indent="-3619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Java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语言中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,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回车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符用</a:t>
            </a:r>
            <a:r>
              <a:rPr lang="en-US" altLang="zh-CN" sz="2600" dirty="0" smtClean="0">
                <a:ea typeface="宋体" pitchFamily="2" charset="-122"/>
              </a:rPr>
              <a:t>’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\r’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表示，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换行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符用</a:t>
            </a:r>
            <a:r>
              <a:rPr lang="en-US" altLang="zh-CN" sz="2600" dirty="0" smtClean="0">
                <a:ea typeface="宋体" pitchFamily="2" charset="-122"/>
              </a:rPr>
              <a:t>’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\n’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表示。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System.out.println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语句，就是在输出一行内容后，继续输出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回车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&gt;-&lt;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换行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序列，从显示效果上使光标移动下一行开始。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  <a:p>
            <a:pPr marL="361950" indent="-3619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600" dirty="0" smtClean="0">
                <a:ea typeface="宋体" pitchFamily="2" charset="-122"/>
              </a:rPr>
              <a:t>通常情况下只需要</a:t>
            </a:r>
            <a:r>
              <a:rPr lang="en-US" altLang="zh-CN" sz="2600" dirty="0" smtClean="0">
                <a:ea typeface="宋体" pitchFamily="2" charset="-122"/>
              </a:rPr>
              <a:t>\n</a:t>
            </a:r>
            <a:r>
              <a:rPr lang="zh-CN" altLang="en-US" sz="2600" dirty="0" smtClean="0">
                <a:ea typeface="宋体" pitchFamily="2" charset="-122"/>
              </a:rPr>
              <a:t>即可换行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99592" y="1628800"/>
            <a:ext cx="7537450" cy="4816475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编写程序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FileReaderTest.java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，在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main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方法中，读取</a:t>
            </a:r>
            <a:r>
              <a:rPr lang="en-US" altLang="zh-CN" sz="2800" dirty="0" smtClean="0">
                <a:ea typeface="宋体" pitchFamily="2" charset="-122"/>
              </a:rPr>
              <a:t>FileReaderTest.java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文本文件，并将文件内容输出到屏幕上。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选做：改进该程序，读取文件内容后，在每行开始加上行号，再连同内容一并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输出到屏幕上。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	</a:t>
            </a:r>
            <a:r>
              <a:rPr kumimoji="0" lang="zh-CN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提示：在读出的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char</a:t>
            </a:r>
            <a:r>
              <a:rPr kumimoji="0" lang="zh-CN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数组中判断字符是否是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’\n</a:t>
            </a:r>
            <a:r>
              <a:rPr lang="en-US" altLang="zh-CN" sz="2000" i="1" dirty="0" smtClean="0">
                <a:latin typeface="+mj-lt"/>
                <a:ea typeface="宋体" pitchFamily="2" charset="-122"/>
              </a:rPr>
              <a:t>’</a:t>
            </a:r>
            <a:r>
              <a:rPr kumimoji="0" lang="zh-CN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，如果是并在其之后插入行号即可。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19672" y="836712"/>
            <a:ext cx="550072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683568" y="764704"/>
            <a:ext cx="8496944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 import java.io.*;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  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  public </a:t>
            </a:r>
            <a:r>
              <a:rPr lang="en-US" altLang="zh-CN" sz="1200" dirty="0" smtClean="0">
                <a:latin typeface="+mn-ea"/>
              </a:rPr>
              <a:t>class </a:t>
            </a:r>
            <a:r>
              <a:rPr lang="en-US" altLang="zh-CN" sz="1200" dirty="0" err="1" smtClean="0">
                <a:latin typeface="+mn-ea"/>
              </a:rPr>
              <a:t>WriterTest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        public static void main(String[]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args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5              String[] text = {"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这是第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\n",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6                                     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这是一个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TestWriter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示例程序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\n",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7                                     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需要用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FileWriter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打开文件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\n",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8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	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       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访问结束后需要关闭文件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\n“,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8"/>
              <a:tabLst/>
              <a:defRPr/>
            </a:pPr>
            <a:r>
              <a:rPr lang="en-US" altLang="zh-CN" sz="1200" dirty="0" smtClean="0">
                <a:latin typeface="+mn-ea"/>
              </a:rPr>
              <a:t>                           "</a:t>
            </a:r>
            <a:r>
              <a:rPr lang="zh-CN" altLang="en-US" sz="1200" dirty="0" smtClean="0">
                <a:latin typeface="+mn-ea"/>
              </a:rPr>
              <a:t>否则内容不会写入文件</a:t>
            </a:r>
            <a:r>
              <a:rPr lang="en-US" altLang="zh-CN" sz="1200" dirty="0" smtClean="0">
                <a:latin typeface="+mn-ea"/>
              </a:rPr>
              <a:t>,</a:t>
            </a:r>
            <a:r>
              <a:rPr lang="zh-CN" altLang="en-US" sz="1200" dirty="0" smtClean="0">
                <a:latin typeface="+mn-ea"/>
              </a:rPr>
              <a:t>因为只写到了磁盘的缓冲区</a:t>
            </a:r>
            <a:r>
              <a:rPr lang="en-US" altLang="zh-CN" sz="1200" dirty="0" smtClean="0">
                <a:latin typeface="+mn-ea"/>
              </a:rPr>
              <a:t>\n"};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9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FileWriter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fw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11            try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12   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fw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new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FileWriter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(“outputFile.txt”); //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zh-CN" altLang="en-US" sz="1200" dirty="0" smtClean="0">
                <a:latin typeface="+mn-ea"/>
              </a:rPr>
              <a:t>如果希望以追加方式打开文件</a:t>
            </a:r>
            <a:r>
              <a:rPr lang="en-US" altLang="zh-CN" sz="1200" dirty="0" smtClean="0">
                <a:latin typeface="+mn-ea"/>
              </a:rPr>
              <a:t>:new </a:t>
            </a:r>
            <a:r>
              <a:rPr lang="en-US" altLang="zh-CN" sz="1200" dirty="0" err="1" smtClean="0">
                <a:latin typeface="+mn-ea"/>
              </a:rPr>
              <a:t>FileWriter</a:t>
            </a:r>
            <a:r>
              <a:rPr lang="en-US" altLang="zh-CN" sz="1200" dirty="0" smtClean="0">
                <a:latin typeface="+mn-ea"/>
              </a:rPr>
              <a:t>(“outputFile.txt”, true);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13                 for(String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: text){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14                 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char[]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buf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str.toCharArray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(); //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字符串转换为字符数组方法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21                       </a:t>
            </a:r>
            <a:r>
              <a:rPr lang="en-US" altLang="zh-CN" sz="1200" dirty="0" err="1" smtClean="0">
                <a:latin typeface="+mn-ea"/>
              </a:rPr>
              <a:t>fw.write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 err="1" smtClean="0">
                <a:latin typeface="+mn-ea"/>
              </a:rPr>
              <a:t>buf</a:t>
            </a:r>
            <a:r>
              <a:rPr lang="en-US" altLang="zh-CN" sz="1200" dirty="0" smtClean="0">
                <a:latin typeface="+mn-ea"/>
              </a:rPr>
              <a:t>, 0, </a:t>
            </a:r>
            <a:r>
              <a:rPr lang="en-US" altLang="zh-CN" sz="1200" dirty="0" err="1" smtClean="0">
                <a:latin typeface="+mn-ea"/>
              </a:rPr>
              <a:t>buf.length</a:t>
            </a:r>
            <a:r>
              <a:rPr lang="en-US" altLang="zh-CN" sz="1200" dirty="0" smtClean="0">
                <a:latin typeface="+mn-ea"/>
              </a:rPr>
              <a:t>());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22                       //</a:t>
            </a:r>
            <a:r>
              <a:rPr lang="zh-CN" altLang="en-US" sz="1200" dirty="0" smtClean="0">
                <a:latin typeface="+mn-ea"/>
              </a:rPr>
              <a:t>或 </a:t>
            </a:r>
            <a:r>
              <a:rPr lang="en-US" altLang="zh-CN" sz="1200" dirty="0" err="1" smtClean="0">
                <a:latin typeface="+mn-ea"/>
              </a:rPr>
              <a:t>fw.write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 err="1" smtClean="0">
                <a:latin typeface="+mn-ea"/>
              </a:rPr>
              <a:t>str</a:t>
            </a:r>
            <a:r>
              <a:rPr lang="en-US" altLang="zh-CN" sz="1200" dirty="0" smtClean="0">
                <a:latin typeface="+mn-ea"/>
              </a:rPr>
              <a:t>);   // </a:t>
            </a:r>
            <a:r>
              <a:rPr lang="zh-CN" altLang="en-US" sz="1200" dirty="0" smtClean="0">
                <a:latin typeface="+mn-ea"/>
              </a:rPr>
              <a:t>或</a:t>
            </a:r>
            <a:r>
              <a:rPr lang="en-US" altLang="zh-CN" sz="1200" dirty="0" err="1" smtClean="0">
                <a:latin typeface="+mn-ea"/>
              </a:rPr>
              <a:t>fw.write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 err="1" smtClean="0">
                <a:latin typeface="+mn-ea"/>
              </a:rPr>
              <a:t>str</a:t>
            </a:r>
            <a:r>
              <a:rPr lang="en-US" altLang="zh-CN" sz="1200" dirty="0" smtClean="0">
                <a:latin typeface="+mn-ea"/>
              </a:rPr>
              <a:t>, 0, </a:t>
            </a:r>
            <a:r>
              <a:rPr lang="en-US" altLang="zh-CN" sz="1200" dirty="0" err="1" smtClean="0">
                <a:latin typeface="+mn-ea"/>
              </a:rPr>
              <a:t>str.length</a:t>
            </a:r>
            <a:r>
              <a:rPr lang="en-US" altLang="zh-CN" sz="1200" dirty="0" smtClean="0">
                <a:latin typeface="+mn-ea"/>
              </a:rPr>
              <a:t>());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23            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24            } catch (</a:t>
            </a:r>
            <a:r>
              <a:rPr lang="en-US" altLang="zh-CN" sz="1200" dirty="0" err="1" smtClean="0">
                <a:latin typeface="+mn-ea"/>
              </a:rPr>
              <a:t>IOException</a:t>
            </a:r>
            <a:r>
              <a:rPr lang="en-US" altLang="zh-CN" sz="1200" dirty="0" smtClean="0">
                <a:latin typeface="+mn-ea"/>
              </a:rPr>
              <a:t> e)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25                 </a:t>
            </a:r>
            <a:r>
              <a:rPr lang="en-US" altLang="zh-CN" sz="1200" dirty="0" err="1" smtClean="0">
                <a:latin typeface="+mn-ea"/>
              </a:rPr>
              <a:t>e.printStackTrace</a:t>
            </a:r>
            <a:r>
              <a:rPr lang="en-US" altLang="zh-CN" sz="1200" dirty="0" smtClean="0">
                <a:latin typeface="+mn-ea"/>
              </a:rPr>
              <a:t>();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26            } finally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27                 if (</a:t>
            </a:r>
            <a:r>
              <a:rPr lang="en-US" altLang="zh-CN" sz="1200" dirty="0" err="1" smtClean="0">
                <a:latin typeface="+mn-ea"/>
              </a:rPr>
              <a:t>fw</a:t>
            </a:r>
            <a:r>
              <a:rPr lang="en-US" altLang="zh-CN" sz="1200" dirty="0" smtClean="0">
                <a:latin typeface="+mn-ea"/>
              </a:rPr>
              <a:t> != null)   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28                       try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29                             </a:t>
            </a:r>
            <a:r>
              <a:rPr lang="en-US" altLang="zh-CN" sz="1200" dirty="0" err="1" smtClean="0">
                <a:latin typeface="+mn-ea"/>
              </a:rPr>
              <a:t>fw.close</a:t>
            </a:r>
            <a:r>
              <a:rPr lang="en-US" altLang="zh-CN" sz="1200" dirty="0" smtClean="0">
                <a:latin typeface="+mn-ea"/>
              </a:rPr>
              <a:t>();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30                       } catch (Exception e) {}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32            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33      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34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35 }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4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个文件时，如果目录下有同名文件将被覆盖。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772816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800" dirty="0" smtClean="0">
                <a:ea typeface="宋体" pitchFamily="2" charset="-122"/>
              </a:rPr>
              <a:t>编写程序</a:t>
            </a:r>
            <a:r>
              <a:rPr lang="en-US" altLang="zh-CN" sz="2800" dirty="0" smtClean="0">
                <a:ea typeface="宋体" pitchFamily="2" charset="-122"/>
              </a:rPr>
              <a:t>TextFileCopy.java</a:t>
            </a:r>
            <a:r>
              <a:rPr lang="zh-CN" altLang="en-US" sz="2800" dirty="0" smtClean="0">
                <a:ea typeface="宋体" pitchFamily="2" charset="-122"/>
              </a:rPr>
              <a:t>，在测试方法中，将</a:t>
            </a:r>
            <a:r>
              <a:rPr lang="en-US" altLang="zh-CN" sz="2800" dirty="0" smtClean="0">
                <a:ea typeface="宋体" pitchFamily="2" charset="-122"/>
              </a:rPr>
              <a:t>TextFileCopy.java</a:t>
            </a:r>
            <a:r>
              <a:rPr lang="zh-CN" altLang="en-US" sz="2800" dirty="0" smtClean="0">
                <a:ea typeface="宋体" pitchFamily="2" charset="-122"/>
              </a:rPr>
              <a:t>复制为</a:t>
            </a:r>
            <a:r>
              <a:rPr lang="en-US" altLang="zh-CN" sz="2800" dirty="0" err="1" smtClean="0">
                <a:ea typeface="宋体" pitchFamily="2" charset="-122"/>
              </a:rPr>
              <a:t>TextFileCopy.java.bak</a:t>
            </a:r>
            <a:r>
              <a:rPr lang="zh-CN" altLang="en-US" sz="2800" dirty="0" smtClean="0">
                <a:ea typeface="宋体" pitchFamily="2" charset="-122"/>
              </a:rPr>
              <a:t>文件；</a:t>
            </a:r>
            <a:endParaRPr lang="en-US" altLang="zh-CN" sz="28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8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800" dirty="0" smtClean="0">
                <a:ea typeface="宋体" pitchFamily="2" charset="-122"/>
              </a:rPr>
              <a:t>查看</a:t>
            </a:r>
            <a:r>
              <a:rPr lang="en-US" altLang="zh-CN" sz="2800" dirty="0" err="1" smtClean="0">
                <a:ea typeface="宋体" pitchFamily="2" charset="-122"/>
              </a:rPr>
              <a:t>TextFileCopy.java.bak</a:t>
            </a:r>
            <a:r>
              <a:rPr lang="zh-CN" altLang="en-US" sz="2800" dirty="0" smtClean="0">
                <a:ea typeface="宋体" pitchFamily="2" charset="-122"/>
              </a:rPr>
              <a:t>文件的内容，验证复制是否正确。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19672" y="836712"/>
            <a:ext cx="550072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9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00113" y="1125538"/>
            <a:ext cx="7537450" cy="4816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通常很少使用单个流对象，而是将一系列的流以包装的形式链接起来处理数据。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包装可以在不改变被包装流的前提下，获得更强的流处理功能。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典型的字符输入流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输出流的链接如下：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9357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013176"/>
            <a:ext cx="69135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544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072066" y="585789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618844" y="585789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6500826" y="58578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071802" y="5857892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214810" y="58578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750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214810" y="592933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71802" y="5929330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500826" y="592933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572132" y="592933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47847" y="5857893"/>
            <a:ext cx="4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86644" y="585789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967652" y="4864655"/>
            <a:ext cx="563798" cy="1422677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491575" y="4388578"/>
            <a:ext cx="563798" cy="2374830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16200000" flipH="1">
            <a:off x="6110659" y="5144323"/>
            <a:ext cx="563798" cy="86333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10603" y="5544379"/>
            <a:ext cx="563798" cy="63227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5400000">
            <a:off x="5332389" y="5229392"/>
            <a:ext cx="563798" cy="693203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96283" y="4758700"/>
            <a:ext cx="563798" cy="1634586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3768" y="3356992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043608" y="2852936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2420888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681028"/>
            <a:ext cx="396044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64088" y="1628800"/>
            <a:ext cx="432048" cy="20522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90872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输入）</a:t>
            </a:r>
            <a:r>
              <a:rPr lang="en-US" altLang="zh-CN" dirty="0" err="1" smtClean="0"/>
              <a:t>FileInputStream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（输出） </a:t>
            </a:r>
            <a:r>
              <a:rPr lang="en-US" altLang="zh-CN" dirty="0" err="1" smtClean="0"/>
              <a:t>FileOutputStream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3768" y="2852936"/>
            <a:ext cx="374441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776" y="4869160"/>
            <a:ext cx="367240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50851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4077072"/>
            <a:ext cx="720080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580526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输入流）：</a:t>
            </a:r>
            <a:r>
              <a:rPr lang="en-US" altLang="zh-CN" dirty="0" err="1" smtClean="0"/>
              <a:t>BufferedInputStream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(</a:t>
            </a:r>
            <a:r>
              <a:rPr lang="zh-CN" altLang="en-US" dirty="0" smtClean="0"/>
              <a:t>输出流）：</a:t>
            </a:r>
            <a:r>
              <a:rPr lang="en-US" altLang="zh-CN" dirty="0" err="1" smtClean="0"/>
              <a:t>BufferedOutputStream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BufferedWriter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PrintWriter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8610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</a:t>
            </a:r>
            <a:r>
              <a:rPr lang="zh-CN" altLang="en-US" dirty="0" smtClean="0"/>
              <a:t>流“套接”在节点流之上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191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之一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：缓冲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流要“套接”在相应的节点流之上，对读写的数据提供了缓冲的功能，提高了读写的效率，同时增加了一些新的方法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增强了流处理能力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会使内存中的数据立刻写出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18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683568" y="764704"/>
            <a:ext cx="7753995" cy="6120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1  import java.io.*;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2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3  public class 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Buffered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ReaderTest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4          public static void main(String[]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args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5                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FileReader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6  	</a:t>
            </a:r>
            <a:r>
              <a:rPr kumimoji="0" lang="en-US" altLang="zh-CN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</a:t>
            </a:r>
            <a:r>
              <a:rPr kumimoji="0" lang="en-US" altLang="zh-CN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BufferedReader</a:t>
            </a:r>
            <a:r>
              <a:rPr kumimoji="0" lang="en-US" altLang="zh-CN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</a:t>
            </a:r>
            <a:r>
              <a:rPr kumimoji="0" lang="en-US" altLang="zh-CN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bufReader</a:t>
            </a:r>
            <a:r>
              <a:rPr kumimoji="0" lang="en-US" altLang="zh-CN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null;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Microsoft Sans Serif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7                  try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8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   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new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FileReader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(“inputFile.txt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”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8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   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bufReader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= new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BufferedReader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fReader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9"/>
              <a:tabLst/>
              <a:defRPr/>
            </a:pPr>
            <a:r>
              <a:rPr kumimoji="0" lang="en-US" altLang="zh-CN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     String line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9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     while 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((line = </a:t>
            </a:r>
            <a:r>
              <a:rPr lang="en-US" altLang="zh-CN" sz="1300" dirty="0" err="1" smtClean="0">
                <a:latin typeface="+mn-ea"/>
                <a:cs typeface="Microsoft Sans Serif" pitchFamily="34" charset="0"/>
              </a:rPr>
              <a:t>bufReader.readLine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()) 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!= null)  { // </a:t>
            </a: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文件末尾返回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null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14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           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System.out.print</a:t>
            </a:r>
            <a:r>
              <a:rPr lang="en-US" altLang="zh-CN" sz="1300" dirty="0" err="1" smtClean="0">
                <a:latin typeface="+mn-ea"/>
                <a:cs typeface="Microsoft Sans Serif" pitchFamily="34" charset="0"/>
              </a:rPr>
              <a:t>ln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(line);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14"/>
              <a:tabLst/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     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       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17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      } catch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IOException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Microsoft Sans Serif" pitchFamily="34" charset="0"/>
              </a:rPr>
              <a:t> e)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19                        </a:t>
            </a:r>
            <a:r>
              <a:rPr lang="en-US" altLang="zh-CN" sz="1300" dirty="0" err="1" smtClean="0">
                <a:latin typeface="+mn-ea"/>
                <a:cs typeface="Microsoft Sans Serif" pitchFamily="34" charset="0"/>
              </a:rPr>
              <a:t>e.printStackTrace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20                } finally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21                        if (</a:t>
            </a:r>
            <a:r>
              <a:rPr lang="en-US" altLang="zh-CN" sz="1300" dirty="0" err="1" smtClean="0">
                <a:latin typeface="+mn-ea"/>
                <a:cs typeface="Microsoft Sans Serif" pitchFamily="34" charset="0"/>
              </a:rPr>
              <a:t>bufReader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 != null)    { // </a:t>
            </a:r>
            <a:r>
              <a:rPr lang="zh-CN" altLang="en-US" sz="1300" dirty="0" smtClean="0">
                <a:latin typeface="+mn-ea"/>
                <a:cs typeface="Microsoft Sans Serif" pitchFamily="34" charset="0"/>
              </a:rPr>
              <a:t>只需要关闭处理流即可</a:t>
            </a:r>
            <a:endParaRPr lang="en-US" altLang="zh-CN" sz="1300" dirty="0" smtClean="0">
              <a:latin typeface="+mn-ea"/>
              <a:cs typeface="Microsoft Sans Serif" pitchFamily="34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22                              try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23                                     </a:t>
            </a:r>
            <a:r>
              <a:rPr lang="en-US" altLang="zh-CN" sz="1300" dirty="0" err="1" smtClean="0">
                <a:latin typeface="+mn-ea"/>
                <a:cs typeface="Microsoft Sans Serif" pitchFamily="34" charset="0"/>
              </a:rPr>
              <a:t>bufReader.close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24                              } catch (</a:t>
            </a:r>
            <a:r>
              <a:rPr lang="en-US" altLang="zh-CN" sz="1300" dirty="0" err="1" smtClean="0">
                <a:latin typeface="+mn-ea"/>
                <a:cs typeface="Microsoft Sans Serif" pitchFamily="34" charset="0"/>
              </a:rPr>
              <a:t>IOException</a:t>
            </a:r>
            <a:r>
              <a:rPr lang="en-US" altLang="zh-CN" sz="1300" dirty="0" smtClean="0">
                <a:latin typeface="+mn-ea"/>
                <a:cs typeface="Microsoft Sans Serif" pitchFamily="34" charset="0"/>
              </a:rPr>
              <a:t> e) {}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26               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27       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28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300" dirty="0" smtClean="0">
                <a:latin typeface="+mn-ea"/>
                <a:cs typeface="Microsoft Sans Serif" pitchFamily="34" charset="0"/>
              </a:rPr>
              <a:t>29 }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65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83568" y="764704"/>
            <a:ext cx="8496944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 import java.io.*;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  public class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PrintWriterTest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        public static void main(String[]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args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5              String[] text = {"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这是第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",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6                                     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这是一个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TestWriter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示例程序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",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7                                     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需要用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FileWriter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打开文件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",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8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	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       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"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访问结束后需要关闭文件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“,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 startAt="8"/>
              <a:tabLst/>
              <a:defRPr/>
            </a:pPr>
            <a:r>
              <a:rPr lang="en-US" altLang="zh-CN" sz="1200" dirty="0" smtClean="0">
                <a:latin typeface="+mn-ea"/>
              </a:rPr>
              <a:t>                           "</a:t>
            </a:r>
            <a:r>
              <a:rPr lang="zh-CN" altLang="en-US" sz="1200" dirty="0" smtClean="0">
                <a:latin typeface="+mn-ea"/>
              </a:rPr>
              <a:t>否则内容不会写入文件</a:t>
            </a:r>
            <a:r>
              <a:rPr lang="en-US" altLang="zh-CN" sz="1200" dirty="0" smtClean="0">
                <a:latin typeface="+mn-ea"/>
              </a:rPr>
              <a:t>,</a:t>
            </a:r>
            <a:r>
              <a:rPr lang="zh-CN" altLang="en-US" sz="1200" dirty="0" smtClean="0">
                <a:latin typeface="+mn-ea"/>
              </a:rPr>
              <a:t>因为只写到了磁盘的缓冲区</a:t>
            </a:r>
            <a:r>
              <a:rPr lang="en-US" altLang="zh-CN" sz="1200" dirty="0" smtClean="0">
                <a:latin typeface="+mn-ea"/>
              </a:rPr>
              <a:t>"};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9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FileWriter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10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PrintWriter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null;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11            try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200" dirty="0" smtClean="0">
                <a:latin typeface="+mn-ea"/>
              </a:rPr>
              <a:t>12                 </a:t>
            </a:r>
            <a:r>
              <a:rPr lang="en-US" altLang="zh-CN" sz="1200" dirty="0" err="1" smtClean="0">
                <a:latin typeface="+mn-ea"/>
              </a:rPr>
              <a:t>fWriter</a:t>
            </a:r>
            <a:r>
              <a:rPr lang="en-US" altLang="zh-CN" sz="1200" dirty="0" smtClean="0">
                <a:latin typeface="+mn-ea"/>
              </a:rPr>
              <a:t> =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new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FileWriter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(“outputFile.txt”); //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zh-CN" altLang="en-US" sz="1200" dirty="0" smtClean="0">
                <a:latin typeface="+mn-ea"/>
              </a:rPr>
              <a:t>如果希望以追加方式打开文件</a:t>
            </a:r>
            <a:r>
              <a:rPr lang="en-US" altLang="zh-CN" sz="1200" dirty="0" smtClean="0">
                <a:latin typeface="+mn-ea"/>
              </a:rPr>
              <a:t>:new </a:t>
            </a:r>
            <a:r>
              <a:rPr lang="en-US" altLang="zh-CN" sz="1200" dirty="0" err="1" smtClean="0">
                <a:latin typeface="+mn-ea"/>
              </a:rPr>
              <a:t>FileWriter</a:t>
            </a:r>
            <a:r>
              <a:rPr lang="en-US" altLang="zh-CN" sz="1200" dirty="0" smtClean="0">
                <a:latin typeface="+mn-ea"/>
              </a:rPr>
              <a:t>(“outputFile.txt”, true);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13                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new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PrintWriter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fWriter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for(String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: text){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14                 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</a:t>
            </a:r>
            <a:r>
              <a:rPr lang="en-US" altLang="zh-CN" sz="1200" dirty="0" err="1" smtClean="0">
                <a:latin typeface="+mn-ea"/>
              </a:rPr>
              <a:t>pWriter.println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 err="1" smtClean="0">
                <a:latin typeface="+mn-ea"/>
              </a:rPr>
              <a:t>str</a:t>
            </a:r>
            <a:r>
              <a:rPr lang="en-US" altLang="zh-CN" sz="1200" dirty="0" smtClean="0">
                <a:latin typeface="+mn-ea"/>
              </a:rPr>
              <a:t>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23            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24            } catch (</a:t>
            </a:r>
            <a:r>
              <a:rPr lang="en-US" altLang="zh-CN" sz="1200" dirty="0" err="1" smtClean="0">
                <a:latin typeface="+mn-ea"/>
              </a:rPr>
              <a:t>IOException</a:t>
            </a:r>
            <a:r>
              <a:rPr lang="en-US" altLang="zh-CN" sz="1200" dirty="0" smtClean="0">
                <a:latin typeface="+mn-ea"/>
              </a:rPr>
              <a:t> e)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25                 </a:t>
            </a:r>
            <a:r>
              <a:rPr lang="en-US" altLang="zh-CN" sz="1200" dirty="0" err="1" smtClean="0">
                <a:latin typeface="+mn-ea"/>
              </a:rPr>
              <a:t>e.printStackTrace</a:t>
            </a:r>
            <a:r>
              <a:rPr lang="en-US" altLang="zh-CN" sz="1200" dirty="0" smtClean="0">
                <a:latin typeface="+mn-ea"/>
              </a:rPr>
              <a:t>();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26            } finally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27                 if (</a:t>
            </a:r>
            <a:r>
              <a:rPr lang="en-US" altLang="zh-CN" sz="1200" dirty="0" err="1" smtClean="0">
                <a:latin typeface="+mn-ea"/>
              </a:rPr>
              <a:t>pWriter</a:t>
            </a:r>
            <a:r>
              <a:rPr lang="en-US" altLang="zh-CN" sz="1200" dirty="0" smtClean="0">
                <a:latin typeface="+mn-ea"/>
              </a:rPr>
              <a:t> != null)    { // </a:t>
            </a:r>
            <a:r>
              <a:rPr lang="zh-CN" altLang="en-US" sz="1200" dirty="0" smtClean="0">
                <a:latin typeface="+mn-ea"/>
              </a:rPr>
              <a:t>只需要关闭处理流即可</a:t>
            </a:r>
            <a:endParaRPr lang="en-US" altLang="zh-CN" sz="1200" dirty="0" smtClean="0">
              <a:latin typeface="+mn-ea"/>
            </a:endParaRP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28                       try {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29                             </a:t>
            </a:r>
            <a:r>
              <a:rPr lang="en-US" altLang="zh-CN" sz="1200" dirty="0" err="1" smtClean="0">
                <a:latin typeface="+mn-ea"/>
              </a:rPr>
              <a:t>pWriter</a:t>
            </a:r>
            <a:r>
              <a:rPr lang="en-US" altLang="zh-CN" sz="1200" dirty="0" smtClean="0">
                <a:latin typeface="+mn-ea"/>
              </a:rPr>
              <a:t> .close();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30                       } catch (Exception e) {}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32            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33      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34     }</a:t>
            </a:r>
          </a:p>
          <a:p>
            <a:pPr>
              <a:buNone/>
            </a:pPr>
            <a:r>
              <a:rPr lang="en-US" altLang="zh-CN" sz="1200" dirty="0" smtClean="0">
                <a:latin typeface="+mn-ea"/>
              </a:rPr>
              <a:t>35 }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 smtClean="0">
                <a:ea typeface="宋体" pitchFamily="2" charset="-122"/>
              </a:rPr>
              <a:t>分别使用节点流：</a:t>
            </a:r>
            <a:r>
              <a:rPr lang="en-US" altLang="zh-CN" sz="2500" dirty="0" err="1" smtClean="0">
                <a:ea typeface="宋体" pitchFamily="2" charset="-122"/>
              </a:rPr>
              <a:t>FileInputStream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FileOutputStream</a:t>
            </a:r>
            <a:r>
              <a:rPr lang="zh-CN" altLang="en-US" sz="2500" dirty="0" smtClean="0">
                <a:ea typeface="宋体" pitchFamily="2" charset="-122"/>
              </a:rPr>
              <a:t>和缓冲流：</a:t>
            </a:r>
            <a:r>
              <a:rPr lang="en-US" altLang="zh-CN" sz="2500" dirty="0" err="1" smtClean="0">
                <a:ea typeface="宋体" pitchFamily="2" charset="-122"/>
              </a:rPr>
              <a:t>BufferedInputStream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BufferedOutputStream</a:t>
            </a:r>
            <a:r>
              <a:rPr lang="zh-CN" altLang="en-US" sz="2500" dirty="0" smtClean="0">
                <a:ea typeface="宋体" pitchFamily="2" charset="-122"/>
              </a:rPr>
              <a:t>实现文本文件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图片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02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24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(System.in,”ISO5334_1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0583" y="5147901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指定字符集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xmlns="" val="193475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xmlns="" val="302509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9155" y="416838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解码：字节数组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字符串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字节数组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8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xmlns="" val="158514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148272" cy="555824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原理及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分类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文件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3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6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对象流</a:t>
            </a:r>
            <a:r>
              <a:rPr lang="en-US" altLang="zh-CN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  ----</a:t>
            </a: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涉及序列化、反序列化</a:t>
            </a:r>
            <a:endParaRPr lang="en-US" altLang="zh-CN" sz="3400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en-US" altLang="zh-CN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数据流（了解）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随机存取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文件流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RandomAccessFile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34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标准输入</a:t>
            </a:r>
            <a:r>
              <a:rPr lang="en-US" altLang="zh-CN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输出流</a:t>
            </a:r>
            <a:endParaRPr lang="en-US" altLang="zh-CN" sz="34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打印流（了解）</a:t>
            </a:r>
            <a:endParaRPr lang="en-US" altLang="zh-CN" sz="34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9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java.io.File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/>
              <a:t>通常用</a:t>
            </a:r>
            <a:r>
              <a:rPr lang="zh-CN" altLang="en-US" sz="2400" dirty="0"/>
              <a:t>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404660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</a:t>
            </a:r>
            <a:r>
              <a:rPr lang="zh-CN" altLang="en-US" dirty="0" smtClean="0"/>
              <a:t>构造</a:t>
            </a:r>
            <a:r>
              <a:rPr lang="zh-CN" altLang="en-US" dirty="0"/>
              <a:t>器</a:t>
            </a:r>
            <a:r>
              <a:rPr lang="zh-CN" altLang="en-US" dirty="0" smtClean="0"/>
              <a:t>完成。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4192131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489400" y="838453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处理流之三：标准</a:t>
            </a:r>
            <a:r>
              <a:rPr lang="zh-CN" altLang="en-US" sz="3600" b="1" dirty="0">
                <a:latin typeface="+mn-lt"/>
              </a:rPr>
              <a:t>输入输出流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代表了系统标准的输入和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输出设备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83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从键盘输入字符串，要求将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读取到的整行字符串转成大写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输出。然后继续进行输入操作，直至当输入“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011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 = null;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("e")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||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("exit")) 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!= null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75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练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Create a program named MyInput.java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short, byte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and 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values from the keyboard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16" y="520293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Scanner s = new Scanner(System.in);</a:t>
            </a:r>
          </a:p>
          <a:p>
            <a:r>
              <a:rPr lang="en-US" altLang="zh-CN" dirty="0" err="1" smtClean="0"/>
              <a:t>s.nextInt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s.next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2872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87053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之四：打印流（了解）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在整个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包中，打印流是输出信息最方便的类。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的实例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4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File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IO\\text.txt"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改成文件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System.setOut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个数据一行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换行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6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之五：数据流（了解）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为了方便地操作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数据流有两个类：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(byte[] b)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将上述的方法的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改为相应的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即可。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2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dos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	"d:\\IOTest\\destData.dat"));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dos.writeUTF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中国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字符串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dos.writeBoolean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(false);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写入布尔值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dos.writeLong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(1234567890L);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写入长整数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写文件成功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finally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(dos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//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dos.close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9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347864" y="692696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528" y="1412776"/>
            <a:ext cx="867645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IO</a:t>
            </a:r>
            <a:r>
              <a:rPr lang="zh-CN" altLang="en-US" dirty="0">
                <a:latin typeface="+mn-lt"/>
              </a:rPr>
              <a:t>流用来处理设备之间的数据传输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r>
              <a:rPr lang="zh-CN" altLang="en-US" dirty="0" smtClean="0"/>
              <a:t>是指从源节点到目标节点的数据流动</a:t>
            </a:r>
            <a:endParaRPr lang="en-US" altLang="zh-CN" dirty="0" smtClean="0"/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/>
              <a:t>源节点和目标节点可以是文件、网络、内存、键盘、显示器等等。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61950" indent="-361950">
              <a:defRPr/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704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之六：对象流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处理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序列化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(Serialize)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类将一个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对象写入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流中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反序列化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Deserialize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流中恢复该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不能序列化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transient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修饰的成员变量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9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9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可能发生变化。故建议，显示声明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显示定义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的用途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希望类的不同版本对序列化兼容，因此需确保类的不同版本具有相同的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类的不同版本对序列化兼容，因此需确保类的不同版本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具有不同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498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方法输出可序列化对象。注意写出一次，操作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的类也不能序列化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903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dirty="0" smtClean="0">
                <a:ea typeface="宋体" pitchFamily="2" charset="-122"/>
              </a:rPr>
              <a:t>要求</a:t>
            </a:r>
            <a:r>
              <a:rPr lang="zh-CN" altLang="en-US" sz="2400" dirty="0">
                <a:ea typeface="宋体" pitchFamily="2" charset="-122"/>
              </a:rPr>
              <a:t>对象必须实现序列化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ObjectOutputStream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</a:t>
            </a:r>
            <a:r>
              <a:rPr lang="en-US" altLang="zh-CN" sz="2400" dirty="0" smtClean="0">
                <a:ea typeface="宋体" pitchFamily="2" charset="-122"/>
              </a:rPr>
              <a:t>test3.dat"));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oos.writeObject</a:t>
            </a:r>
            <a:r>
              <a:rPr lang="en-US" altLang="zh-CN" sz="2400" dirty="0" smtClean="0">
                <a:ea typeface="宋体" pitchFamily="2" charset="-122"/>
              </a:rPr>
              <a:t>(p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ObjectInputStream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</a:t>
            </a:r>
            <a:r>
              <a:rPr lang="en-US" altLang="zh-CN" sz="2400" dirty="0" smtClean="0">
                <a:ea typeface="宋体" pitchFamily="2" charset="-122"/>
              </a:rPr>
              <a:t>test3.dat"));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(p1.toString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5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随机访问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的方式，程序可以直接跳到文件的任意地方来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读、写文件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支持只访问文件的部分内容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可以向已存在的文件后追加内容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对象包含一个记录指针，用以标示当前读写处的位置。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类对象可以自由移动记录指针：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文件记录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指针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的当前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将文件记录指针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定位到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pos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0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name,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类实例需要指定一个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mode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参数，该参数指定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的访问模式：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3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读取文件内容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raf</a:t>
            </a:r>
            <a:r>
              <a:rPr lang="en-US" altLang="zh-CN" sz="2400" dirty="0">
                <a:cs typeface="Times New Roman" pitchFamily="18" charset="0"/>
              </a:rPr>
              <a:t> = new </a:t>
            </a:r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cs typeface="Times New Roman" pitchFamily="18" charset="0"/>
              </a:rPr>
              <a:t>(“test.txt”, “</a:t>
            </a:r>
            <a:r>
              <a:rPr lang="en-US" altLang="zh-CN" sz="2400" dirty="0" err="1" smtClean="0">
                <a:cs typeface="Times New Roman" pitchFamily="18" charset="0"/>
              </a:rPr>
              <a:t>rw</a:t>
            </a:r>
            <a:r>
              <a:rPr lang="en-US" altLang="zh-CN" sz="2400" dirty="0" smtClean="0">
                <a:cs typeface="Times New Roman" pitchFamily="18" charset="0"/>
              </a:rPr>
              <a:t>”</a:t>
            </a:r>
            <a:r>
              <a:rPr lang="zh-CN" altLang="en-US" sz="2400" dirty="0" smtClean="0">
                <a:cs typeface="Times New Roman" pitchFamily="18" charset="0"/>
              </a:rPr>
              <a:t>）</a:t>
            </a:r>
            <a:r>
              <a:rPr lang="en-US" altLang="zh-CN" sz="2400" dirty="0" smtClean="0">
                <a:cs typeface="Times New Roman" pitchFamily="18" charset="0"/>
              </a:rPr>
              <a:t>;</a:t>
            </a:r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raf.seek</a:t>
            </a:r>
            <a:r>
              <a:rPr lang="en-US" altLang="zh-CN" sz="2400" dirty="0" smtClean="0">
                <a:cs typeface="Times New Roman" pitchFamily="18" charset="0"/>
              </a:rPr>
              <a:t>(5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byte </a:t>
            </a:r>
            <a:r>
              <a:rPr lang="en-US" altLang="zh-CN" sz="2400" dirty="0">
                <a:cs typeface="Times New Roman" pitchFamily="18" charset="0"/>
              </a:rPr>
              <a:t>[] b = new byte[1024</a:t>
            </a:r>
            <a:r>
              <a:rPr lang="en-US" altLang="zh-CN" sz="2400" dirty="0" smtClean="0">
                <a:cs typeface="Times New Roman" pitchFamily="18" charset="0"/>
              </a:rPr>
              <a:t>];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int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off = 0;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int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 = 5;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raf.read</a:t>
            </a:r>
            <a:r>
              <a:rPr lang="en-US" altLang="zh-CN" sz="2400" dirty="0" smtClean="0">
                <a:cs typeface="Times New Roman" pitchFamily="18" charset="0"/>
              </a:rPr>
              <a:t>(b</a:t>
            </a:r>
            <a:r>
              <a:rPr lang="en-US" altLang="zh-CN" sz="2400" dirty="0">
                <a:cs typeface="Times New Roman" pitchFamily="18" charset="0"/>
              </a:rPr>
              <a:t>, off,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String 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 = new String(b, 0,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raf.close</a:t>
            </a:r>
            <a:r>
              <a:rPr lang="en-US" altLang="zh-CN" sz="2400" dirty="0">
                <a:cs typeface="Times New Roman" pitchFamily="18" charset="0"/>
              </a:rPr>
              <a:t>();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2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写入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文件内容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("test.txt", "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(5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先读出来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temp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raf.readLine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(5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("xyz".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temp.getBytes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raf.close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0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10164" y="764704"/>
            <a:ext cx="4394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流的基本应用小节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1520" y="1700808"/>
            <a:ext cx="83539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流</a:t>
            </a:r>
            <a:r>
              <a:rPr lang="zh-CN" altLang="en-US" sz="2400" dirty="0"/>
              <a:t>是用来处理数据的。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处理</a:t>
            </a:r>
            <a:r>
              <a:rPr lang="zh-CN" altLang="en-US" sz="2400" dirty="0"/>
              <a:t>数据时，一定要先明确</a:t>
            </a:r>
            <a:r>
              <a:rPr lang="zh-CN" altLang="en-US" sz="2400" b="1" dirty="0">
                <a:solidFill>
                  <a:srgbClr val="C00000"/>
                </a:solidFill>
              </a:rPr>
              <a:t>数据源</a:t>
            </a:r>
            <a:r>
              <a:rPr lang="zh-CN" altLang="en-US" sz="2400" dirty="0"/>
              <a:t>，与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目的地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数据源</a:t>
            </a:r>
            <a:r>
              <a:rPr lang="zh-CN" altLang="en-US" sz="2400" dirty="0"/>
              <a:t>可以是文件，可以是键盘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目的地可以是文件、显示器或者其他设备。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流只是在帮助数据进行传输</a:t>
            </a:r>
            <a:r>
              <a:rPr lang="en-US" altLang="zh-CN" sz="2400" dirty="0"/>
              <a:t>,</a:t>
            </a:r>
            <a:r>
              <a:rPr lang="zh-CN" altLang="en-US" sz="2400" dirty="0"/>
              <a:t>并对传输的数据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处理，比如过滤</a:t>
            </a:r>
            <a:r>
              <a:rPr lang="zh-CN" altLang="en-US" sz="2400" dirty="0" smtClean="0"/>
              <a:t>处理、转换</a:t>
            </a:r>
            <a:r>
              <a:rPr lang="zh-CN" altLang="en-US" sz="2400" dirty="0"/>
              <a:t>处理等。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2359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81115" y="701067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634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-FileInputStream-BufferedInputStream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-FileOutputStream-BufferedOutputStream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BufferedReader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输出流</a:t>
            </a:r>
            <a:r>
              <a:rPr lang="en-US" altLang="zh-CN" sz="25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InputSteamReader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（难点）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序列化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随机存取流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（掌握读取、写入）</a:t>
            </a:r>
            <a:endParaRPr lang="zh-CN" altLang="en-US" sz="28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itchFamily="2" charset="-122"/>
              </a:rPr>
              <a:t>形式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函数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2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itchFamily="18" charset="0"/>
              </a:rPr>
              <a:t>File类的常见构造方法：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</a:t>
            </a:r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0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 = new File(dir1, "dir3/dir4");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1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一个目录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）在其中创建多个文件和目录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）编写方法，实现删除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中文件的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3) 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从键盘读取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个整数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把这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个整数以文本的方式写入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file/data/numbers.txt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1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11560" y="2852936"/>
            <a:ext cx="100811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99695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380312" y="3068960"/>
            <a:ext cx="115212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3429000"/>
            <a:ext cx="201622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43708" y="3085438"/>
            <a:ext cx="136815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915816" y="3537012"/>
            <a:ext cx="72008" cy="16921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708" y="522920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3483006"/>
            <a:ext cx="1872208" cy="13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24128" y="3085438"/>
            <a:ext cx="16561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732240" y="3618021"/>
            <a:ext cx="648072" cy="198051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2240" y="55985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16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按数据流的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输入流，输出流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560" y="2636912"/>
          <a:ext cx="792088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782"/>
                <a:gridCol w="2939706"/>
                <a:gridCol w="2776392"/>
              </a:tblGrid>
              <a:tr h="468052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字节流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字符流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输入流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lt"/>
                          <a:ea typeface="宋体" pitchFamily="2" charset="-122"/>
                        </a:rPr>
                        <a:t>InputStream</a:t>
                      </a: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（基类）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  <a:ea typeface="宋体" pitchFamily="2" charset="-122"/>
                        </a:rPr>
                        <a:t>Reader</a:t>
                      </a: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（基类）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输出流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lt"/>
                          <a:ea typeface="宋体" pitchFamily="2" charset="-122"/>
                        </a:rPr>
                        <a:t>OutputStream</a:t>
                      </a:r>
                      <a:r>
                        <a:rPr lang="en-US" altLang="zh-CN" dirty="0" smtClean="0"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（基类）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  <a:ea typeface="宋体" pitchFamily="2" charset="-122"/>
                        </a:rPr>
                        <a:t>Writer</a:t>
                      </a: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（基类）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流中的数据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二进制字节（</a:t>
                      </a:r>
                      <a:r>
                        <a:rPr lang="en-US" altLang="zh-CN" dirty="0" smtClean="0">
                          <a:latin typeface="+mn-lt"/>
                          <a:ea typeface="宋体" pitchFamily="2" charset="-122"/>
                        </a:rPr>
                        <a:t>8位）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  <a:ea typeface="宋体" pitchFamily="2" charset="-122"/>
                        </a:rPr>
                        <a:t>Unicode</a:t>
                      </a:r>
                      <a:r>
                        <a:rPr lang="zh-CN" altLang="en-US" dirty="0" smtClean="0">
                          <a:latin typeface="+mn-lt"/>
                          <a:ea typeface="宋体" pitchFamily="2" charset="-122"/>
                        </a:rPr>
                        <a:t>字符（</a:t>
                      </a:r>
                      <a:r>
                        <a:rPr lang="en-US" altLang="zh-CN" dirty="0" smtClean="0">
                          <a:latin typeface="+mn-lt"/>
                          <a:ea typeface="宋体" pitchFamily="2" charset="-122"/>
                        </a:rPr>
                        <a:t>16位）</a:t>
                      </a:r>
                      <a:endParaRPr lang="zh-CN" altLang="en-US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9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961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读文件步骤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1628800"/>
            <a:ext cx="7537450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无论是文本文件还是二进制文件，当需要读取文件数据时，需要完成以下步骤：</a:t>
            </a:r>
          </a:p>
          <a:p>
            <a:pPr marL="800100" marR="0" lvl="1" indent="-436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使用文件输入流打开指定文件：</a:t>
            </a:r>
          </a:p>
          <a:p>
            <a:pPr marL="1144588" marR="0" lvl="3" indent="-3349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对于文本文件，应使用字符输入流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FileReader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流</a:t>
            </a:r>
          </a:p>
          <a:p>
            <a:pPr marL="1144588" marR="0" lvl="3" indent="-3349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对于二进制文件，应使用字节输入流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FileInputStream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流</a:t>
            </a:r>
          </a:p>
          <a:p>
            <a:pPr marL="800100" marR="0" lvl="1" indent="-436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读取文件数据</a:t>
            </a:r>
          </a:p>
          <a:p>
            <a:pPr marL="800100" marR="0" lvl="1" indent="-436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关闭输入流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写文件步骤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537450" cy="4816475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无论是文本文件还是二进制文件，当需要将数据写入文件时，需要完成以下步骤：</a:t>
            </a:r>
          </a:p>
          <a:p>
            <a:pPr marL="800100" lvl="1" indent="-436563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使用文件输出流打开指定文件：</a:t>
            </a:r>
          </a:p>
          <a:p>
            <a:pPr marL="1143000" lvl="2" indent="-333375">
              <a:buNone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对于文本文件，应使用字符输出流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FileWriter</a:t>
            </a:r>
            <a:r>
              <a:rPr lang="zh-CN" altLang="en-US" dirty="0" smtClean="0">
                <a:latin typeface="+mj-lt"/>
                <a:ea typeface="宋体" pitchFamily="2" charset="-122"/>
              </a:rPr>
              <a:t>流</a:t>
            </a:r>
          </a:p>
          <a:p>
            <a:pPr marL="1143000" lvl="2" indent="-333375">
              <a:buNone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对于二进制文件，应使用字节输出流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FileOutputStream</a:t>
            </a:r>
            <a:r>
              <a:rPr lang="zh-CN" altLang="en-US" dirty="0" smtClean="0">
                <a:latin typeface="+mj-lt"/>
                <a:ea typeface="宋体" pitchFamily="2" charset="-122"/>
              </a:rPr>
              <a:t>流</a:t>
            </a:r>
          </a:p>
          <a:p>
            <a:pPr marL="800100" lvl="1" indent="-436563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将数据写入文件</a:t>
            </a:r>
          </a:p>
          <a:p>
            <a:pPr marL="800100" lvl="1" indent="-436563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关闭输出流</a:t>
            </a:r>
          </a:p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在打开一个现有文件的输出流以准备写入数据时，有两种方式可供选择：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以清空方式打开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以添加方式打开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7486</TotalTime>
  <Words>3816</Words>
  <Application>Microsoft Office PowerPoint</Application>
  <PresentationFormat>全屏显示(4:3)</PresentationFormat>
  <Paragraphs>621</Paragraphs>
  <Slides>58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PPT模板</vt:lpstr>
      <vt:lpstr>第10章  IO流</vt:lpstr>
      <vt:lpstr>幻灯片 2</vt:lpstr>
      <vt:lpstr>主要内容</vt:lpstr>
      <vt:lpstr>幻灯片 4</vt:lpstr>
      <vt:lpstr>幻灯片 5</vt:lpstr>
      <vt:lpstr>幻灯片 6</vt:lpstr>
      <vt:lpstr>流的分类</vt:lpstr>
      <vt:lpstr>读文件步骤</vt:lpstr>
      <vt:lpstr>写文件步骤</vt:lpstr>
      <vt:lpstr>Reader &amp; InputStream</vt:lpstr>
      <vt:lpstr>Writer  &amp; OutputStream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处理流之一：缓冲流</vt:lpstr>
      <vt:lpstr>幻灯片 22</vt:lpstr>
      <vt:lpstr>幻灯片 23</vt:lpstr>
      <vt:lpstr>练 习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对象的序列化</vt:lpstr>
      <vt:lpstr>对象的序列化</vt:lpstr>
      <vt:lpstr>使用对象流序列化对象</vt:lpstr>
      <vt:lpstr>幻灯片 44</vt:lpstr>
      <vt:lpstr>RandomAccessFile 类</vt:lpstr>
      <vt:lpstr>RandomAccessFile 类</vt:lpstr>
      <vt:lpstr>幻灯片 47</vt:lpstr>
      <vt:lpstr>幻灯片 48</vt:lpstr>
      <vt:lpstr>幻灯片 49</vt:lpstr>
      <vt:lpstr>幻灯片 50</vt:lpstr>
      <vt:lpstr>IO 流体系</vt:lpstr>
      <vt:lpstr>File 类</vt:lpstr>
      <vt:lpstr>幻灯片 53</vt:lpstr>
      <vt:lpstr>File 类</vt:lpstr>
      <vt:lpstr>幻灯片 55</vt:lpstr>
      <vt:lpstr>幻灯片 56</vt:lpstr>
      <vt:lpstr>幻灯片 57</vt:lpstr>
      <vt:lpstr>幻灯片 58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微软中国</cp:lastModifiedBy>
  <cp:revision>715</cp:revision>
  <dcterms:created xsi:type="dcterms:W3CDTF">2012-08-05T14:09:30Z</dcterms:created>
  <dcterms:modified xsi:type="dcterms:W3CDTF">2015-09-12T08:47:36Z</dcterms:modified>
</cp:coreProperties>
</file>