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8" r:id="rId2"/>
    <p:sldId id="575" r:id="rId3"/>
    <p:sldId id="528" r:id="rId4"/>
    <p:sldId id="529" r:id="rId5"/>
    <p:sldId id="573" r:id="rId6"/>
    <p:sldId id="540" r:id="rId7"/>
    <p:sldId id="574" r:id="rId8"/>
    <p:sldId id="572" r:id="rId9"/>
    <p:sldId id="571" r:id="rId10"/>
    <p:sldId id="570" r:id="rId11"/>
    <p:sldId id="560" r:id="rId12"/>
    <p:sldId id="551" r:id="rId13"/>
    <p:sldId id="552" r:id="rId14"/>
    <p:sldId id="553" r:id="rId15"/>
    <p:sldId id="532" r:id="rId16"/>
    <p:sldId id="533" r:id="rId17"/>
    <p:sldId id="534" r:id="rId18"/>
    <p:sldId id="541" r:id="rId19"/>
    <p:sldId id="542" r:id="rId20"/>
    <p:sldId id="564" r:id="rId21"/>
    <p:sldId id="565" r:id="rId22"/>
    <p:sldId id="566" r:id="rId23"/>
    <p:sldId id="569" r:id="rId24"/>
    <p:sldId id="535" r:id="rId25"/>
    <p:sldId id="536" r:id="rId26"/>
    <p:sldId id="543" r:id="rId27"/>
    <p:sldId id="561" r:id="rId28"/>
    <p:sldId id="537" r:id="rId29"/>
    <p:sldId id="538" r:id="rId30"/>
    <p:sldId id="486" r:id="rId31"/>
    <p:sldId id="489" r:id="rId32"/>
    <p:sldId id="547" r:id="rId33"/>
    <p:sldId id="554" r:id="rId34"/>
    <p:sldId id="490" r:id="rId35"/>
    <p:sldId id="548" r:id="rId36"/>
    <p:sldId id="549" r:id="rId37"/>
    <p:sldId id="555" r:id="rId38"/>
    <p:sldId id="544" r:id="rId39"/>
    <p:sldId id="545" r:id="rId40"/>
    <p:sldId id="546" r:id="rId41"/>
    <p:sldId id="550" r:id="rId42"/>
    <p:sldId id="257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2015/8/16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D:\API\JDK_API_1.6_zh_&#20013;&#25991;.CHM::/java/lang/String.html" TargetMode="External"/><Relationship Id="rId2" Type="http://schemas.openxmlformats.org/officeDocument/2006/relationships/hyperlink" Target="mk:@MSITStore:D:\API\JDK_API_1.6_zh_&#20013;&#25991;.CHM::/java/math/BigInteg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D:\API\JDK_API_1.6_zh_&#20013;&#25991;.CHM::/java/math/BigDecimal.html" TargetMode="External"/><Relationship Id="rId2" Type="http://schemas.openxmlformats.org/officeDocument/2006/relationships/hyperlink" Target="mk:@MSITStore:D:\API\JDK_API_1.6_zh_&#20013;&#25991;.CHM::/java/lang/String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512" y="1484784"/>
            <a:ext cx="7992888" cy="2448272"/>
          </a:xfrm>
        </p:spPr>
        <p:txBody>
          <a:bodyPr>
            <a:noAutofit/>
          </a:bodyPr>
          <a:lstStyle/>
          <a:p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12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章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 </a:t>
            </a:r>
            <a:b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</a:b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Java</a:t>
            </a:r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常用类</a:t>
            </a:r>
            <a:endParaRPr lang="zh-CN" altLang="zh-CN" sz="8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1304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讲师：刘</a:t>
            </a:r>
            <a:r>
              <a:rPr lang="zh-CN" altLang="en-US" sz="4000" b="1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优   </a:t>
            </a:r>
            <a:endParaRPr lang="en-US" altLang="zh-CN" sz="4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568" y="1225806"/>
            <a:ext cx="1008112" cy="511256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55776" y="1196752"/>
            <a:ext cx="6048672" cy="36724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33237" y="5085184"/>
            <a:ext cx="3816424" cy="15567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633837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栈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52320" y="486916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60032" y="6523040"/>
            <a:ext cx="148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方法区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43808" y="5373216"/>
            <a:ext cx="3024336" cy="11498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11960" y="616530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常量池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58635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str1: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87824" y="586358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javaEE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endCxn id="13" idx="1"/>
          </p:cNvCxnSpPr>
          <p:nvPr/>
        </p:nvCxnSpPr>
        <p:spPr>
          <a:xfrm>
            <a:off x="1403648" y="6048246"/>
            <a:ext cx="1584176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3568" y="537321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str2: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547664" y="5557882"/>
            <a:ext cx="1440160" cy="39024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699792" y="119675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String str1 = "</a:t>
            </a:r>
            <a:r>
              <a:rPr lang="en-US" altLang="zh-CN" dirty="0" err="1">
                <a:solidFill>
                  <a:schemeClr val="bg1"/>
                </a:solidFill>
              </a:rPr>
              <a:t>javaEE</a:t>
            </a:r>
            <a:r>
              <a:rPr lang="en-US" altLang="zh-CN" dirty="0">
                <a:solidFill>
                  <a:schemeClr val="bg1"/>
                </a:solidFill>
              </a:rPr>
              <a:t>";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String str2 = "</a:t>
            </a:r>
            <a:r>
              <a:rPr lang="en-US" altLang="zh-CN" dirty="0" err="1">
                <a:solidFill>
                  <a:schemeClr val="bg1"/>
                </a:solidFill>
              </a:rPr>
              <a:t>javaEE</a:t>
            </a:r>
            <a:r>
              <a:rPr lang="en-US" altLang="zh-CN" dirty="0">
                <a:solidFill>
                  <a:schemeClr val="bg1"/>
                </a:solidFill>
              </a:rPr>
              <a:t>";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String str3 = new String("</a:t>
            </a:r>
            <a:r>
              <a:rPr lang="en-US" altLang="zh-CN" dirty="0" err="1">
                <a:solidFill>
                  <a:schemeClr val="bg1"/>
                </a:solidFill>
              </a:rPr>
              <a:t>javaEE</a:t>
            </a:r>
            <a:r>
              <a:rPr lang="en-US" altLang="zh-CN" dirty="0">
                <a:solidFill>
                  <a:schemeClr val="bg1"/>
                </a:solidFill>
              </a:rPr>
              <a:t>");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String str4 = "</a:t>
            </a:r>
            <a:r>
              <a:rPr lang="en-US" altLang="zh-CN" dirty="0" err="1">
                <a:solidFill>
                  <a:schemeClr val="bg1"/>
                </a:solidFill>
              </a:rPr>
              <a:t>javaEEandroid</a:t>
            </a:r>
            <a:r>
              <a:rPr lang="en-US" altLang="zh-CN" dirty="0" smtClean="0">
                <a:solidFill>
                  <a:schemeClr val="bg1"/>
                </a:solidFill>
              </a:rPr>
              <a:t>";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String str5 = "</a:t>
            </a:r>
            <a:r>
              <a:rPr lang="en-US" altLang="zh-CN" dirty="0" err="1">
                <a:solidFill>
                  <a:schemeClr val="bg1"/>
                </a:solidFill>
              </a:rPr>
              <a:t>javaEE</a:t>
            </a:r>
            <a:r>
              <a:rPr lang="en-US" altLang="zh-CN" dirty="0">
                <a:solidFill>
                  <a:schemeClr val="bg1"/>
                </a:solidFill>
              </a:rPr>
              <a:t>" + "android</a:t>
            </a:r>
            <a:r>
              <a:rPr lang="en-US" altLang="zh-CN" dirty="0" smtClean="0">
                <a:solidFill>
                  <a:schemeClr val="bg1"/>
                </a:solidFill>
              </a:rPr>
              <a:t>";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str1 = “</a:t>
            </a:r>
            <a:r>
              <a:rPr lang="en-US" altLang="zh-CN" dirty="0" err="1" smtClean="0">
                <a:solidFill>
                  <a:schemeClr val="bg1"/>
                </a:solidFill>
              </a:rPr>
              <a:t>javaEEandroid</a:t>
            </a:r>
            <a:r>
              <a:rPr lang="en-US" altLang="zh-CN" dirty="0" smtClean="0">
                <a:solidFill>
                  <a:schemeClr val="bg1"/>
                </a:solidFill>
              </a:rPr>
              <a:t>”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568" y="47251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str3: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203848" y="3356992"/>
            <a:ext cx="1152128" cy="9361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19370" y="3244334"/>
            <a:ext cx="2230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new String("</a:t>
            </a:r>
            <a:r>
              <a:rPr lang="en-US" altLang="zh-CN" b="1" dirty="0" err="1">
                <a:solidFill>
                  <a:schemeClr val="bg1"/>
                </a:solidFill>
              </a:rPr>
              <a:t>javaEE</a:t>
            </a:r>
            <a:r>
              <a:rPr lang="en-US" altLang="zh-CN" b="1" dirty="0">
                <a:solidFill>
                  <a:schemeClr val="bg1"/>
                </a:solidFill>
              </a:rPr>
              <a:t>");</a:t>
            </a: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1403648" y="3356992"/>
            <a:ext cx="1800200" cy="151216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3568" y="42930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str4: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779912" y="555788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javaEEandroid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1259632" y="4477762"/>
            <a:ext cx="2592288" cy="126478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3568" y="38250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str5:</a:t>
            </a:r>
            <a:endParaRPr lang="zh-CN" altLang="en-US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1547664" y="4009710"/>
            <a:ext cx="2448272" cy="173283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乘号 36"/>
          <p:cNvSpPr/>
          <p:nvPr/>
        </p:nvSpPr>
        <p:spPr>
          <a:xfrm>
            <a:off x="1835696" y="5863580"/>
            <a:ext cx="360040" cy="369332"/>
          </a:xfrm>
          <a:prstGeom prst="mathMultiply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1187624" y="5753006"/>
            <a:ext cx="2592288" cy="29524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07875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18529" y="1628800"/>
            <a:ext cx="1097487" cy="9721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11560" y="1340768"/>
            <a:ext cx="1224136" cy="44644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15816" y="620688"/>
            <a:ext cx="6048672" cy="37444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64205" y="4900518"/>
            <a:ext cx="5904656" cy="14401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2850" y="5805264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55976" y="4180438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95936" y="4828510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方法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611560" y="5373216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560" y="4869160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1560" y="54359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S2:</a:t>
            </a:r>
            <a:r>
              <a:rPr lang="en-US" altLang="zh-CN" dirty="0" smtClean="0">
                <a:sym typeface="Wingdings" pitchFamily="2" charset="2"/>
              </a:rPr>
              <a:t>0x</a:t>
            </a:r>
            <a:r>
              <a:rPr lang="en-US" altLang="zh-CN" dirty="0" smtClean="0"/>
              <a:t>1234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499375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S3:0x2345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3848" y="519784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3" idx="3"/>
            <a:endCxn id="15" idx="1"/>
          </p:cNvCxnSpPr>
          <p:nvPr/>
        </p:nvCxnSpPr>
        <p:spPr>
          <a:xfrm flipV="1">
            <a:off x="1835696" y="5382508"/>
            <a:ext cx="1368152" cy="238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92850" y="4365104"/>
            <a:ext cx="11161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4203" y="448970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S4:</a:t>
            </a:r>
            <a:r>
              <a:rPr lang="en-US" altLang="zh-CN" dirty="0" smtClean="0">
                <a:sym typeface="Wingdings" pitchFamily="2" charset="2"/>
              </a:rPr>
              <a:t>0x</a:t>
            </a:r>
            <a:r>
              <a:rPr lang="en-US" altLang="zh-CN" dirty="0" smtClean="0"/>
              <a:t>1234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785918" y="4572008"/>
            <a:ext cx="1467517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75856" y="296044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String s2 = </a:t>
            </a:r>
            <a:r>
              <a:rPr lang="en-US" altLang="zh-CN" b="1" dirty="0" smtClean="0">
                <a:solidFill>
                  <a:schemeClr val="bg1"/>
                </a:solidFill>
              </a:rPr>
              <a:t>“java";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String s4 = </a:t>
            </a:r>
            <a:r>
              <a:rPr lang="en-US" altLang="zh-CN" b="1" dirty="0" smtClean="0">
                <a:solidFill>
                  <a:schemeClr val="bg1"/>
                </a:solidFill>
              </a:rPr>
              <a:t>“java";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String s3 = new String</a:t>
            </a:r>
            <a:r>
              <a:rPr lang="en-US" altLang="zh-CN" b="1" dirty="0" smtClean="0">
                <a:solidFill>
                  <a:schemeClr val="bg1"/>
                </a:solidFill>
              </a:rPr>
              <a:t>(“java");</a:t>
            </a: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s4 = “</a:t>
            </a:r>
            <a:r>
              <a:rPr lang="en-US" altLang="zh-CN" b="1" dirty="0" err="1" smtClean="0">
                <a:solidFill>
                  <a:schemeClr val="bg1"/>
                </a:solidFill>
              </a:rPr>
              <a:t>javaandroid</a:t>
            </a:r>
            <a:r>
              <a:rPr lang="en-US" altLang="zh-CN" b="1" dirty="0" smtClean="0">
                <a:solidFill>
                  <a:schemeClr val="bg1"/>
                </a:solidFill>
              </a:rPr>
              <a:t>”;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18529" y="20608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java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1785918" y="2285992"/>
            <a:ext cx="1810190" cy="293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3618529" y="2600908"/>
            <a:ext cx="341403" cy="2412268"/>
          </a:xfrm>
          <a:prstGeom prst="straightConnector1">
            <a:avLst/>
          </a:prstGeom>
          <a:ln w="19050"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618529" y="1844824"/>
            <a:ext cx="1097487" cy="7560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910590" y="540181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javaandroid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1643042" y="4786322"/>
            <a:ext cx="3338986" cy="908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57422" y="450057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43108" y="500063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589661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620688"/>
            <a:ext cx="4780646" cy="840156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字符串对象操作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628800"/>
            <a:ext cx="8748464" cy="478112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length()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char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charAt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index)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equals(Object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anObject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compareTo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anotherString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indexOf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s)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indexOf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s ,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startpoint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lastIndexOf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s)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lastIndexOf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s ,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startpoint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startsWith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prefix)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endsWith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suffix)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regionMatches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firstStart,String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other,int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otherStart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,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length)</a:t>
            </a:r>
          </a:p>
        </p:txBody>
      </p:sp>
    </p:spTree>
    <p:extLst>
      <p:ext uri="{BB962C8B-B14F-4D97-AF65-F5344CB8AC3E}">
        <p14:creationId xmlns="" xmlns:p14="http://schemas.microsoft.com/office/powerpoint/2010/main" val="3272277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620688"/>
            <a:ext cx="4780646" cy="840156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字符串对象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修改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100392" cy="46371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String substring(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startpoint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String substring(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start,int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end)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ubic String replace(char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oldChar,char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newChar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String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replaceAll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old,String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new)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String trim()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String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concat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String[] split(String regex)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根据给定正则表达式的匹配拆分此字符串。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1870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36712"/>
            <a:ext cx="8748464" cy="56612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static void main(String 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[]) { 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String[] 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fakeFileData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{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"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justin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\t64/5/26\t0939002302\t5433343",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"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momor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\t68/7/23\t0939100391\t5432343" }; 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for(String data : 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fakeFileData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 {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String[] tokens = 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data.split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("\t");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//\t</a:t>
            </a:r>
            <a:r>
              <a:rPr lang="zh-CN" altLang="en-US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为字符串的分割符号。          </a:t>
            </a:r>
          </a:p>
          <a:p>
            <a:pPr marL="0" indent="0">
              <a:buNone/>
            </a:pPr>
            <a:r>
              <a:rPr lang="zh-CN" altLang="en-US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for(String token : tokens) {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    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(token + "\t| </a:t>
            </a:r>
            <a:r>
              <a:rPr lang="en-US" altLang="zh-CN" sz="26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");}</a:t>
            </a:r>
            <a:endParaRPr lang="en-US" altLang="zh-CN" sz="26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    </a:t>
            </a:r>
            <a:r>
              <a:rPr lang="en-US" altLang="zh-CN" sz="26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 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6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}} </a:t>
            </a:r>
            <a:endParaRPr lang="zh-CN" altLang="en-US" sz="26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6869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692696"/>
            <a:ext cx="6148798" cy="71346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字符串与基本数据的相互转化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26864"/>
            <a:ext cx="8352928" cy="489848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kumimoji="1" lang="zh-CN" altLang="en-US" sz="2600" b="1" dirty="0" smtClean="0">
                <a:ea typeface="宋体" pitchFamily="2" charset="-122"/>
                <a:cs typeface="Times New Roman" pitchFamily="18" charset="0"/>
              </a:rPr>
              <a:t>字符串转换为基本数据类型</a:t>
            </a:r>
            <a:endParaRPr kumimoji="1" lang="en-US" altLang="zh-CN" sz="26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kumimoji="1" lang="en-US" altLang="zh-CN" sz="2400" dirty="0" smtClean="0">
                <a:ea typeface="宋体" pitchFamily="2" charset="-122"/>
                <a:cs typeface="Times New Roman" pitchFamily="18" charset="0"/>
              </a:rPr>
              <a:t>Integer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包装类的</a:t>
            </a:r>
            <a:r>
              <a:rPr kumimoji="1" lang="en-US" altLang="zh-CN" sz="2400" dirty="0" smtClean="0">
                <a:ea typeface="宋体" pitchFamily="2" charset="-122"/>
                <a:cs typeface="Times New Roman" pitchFamily="18" charset="0"/>
              </a:rPr>
              <a:t>public 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static </a:t>
            </a:r>
            <a:r>
              <a:rPr kumimoji="1" lang="en-US" altLang="zh-CN" sz="2400" dirty="0" err="1"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parseInt</a:t>
            </a:r>
            <a:r>
              <a:rPr kumimoji="1"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s</a:t>
            </a:r>
            <a:r>
              <a:rPr kumimoji="1"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：可以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将由“数字”字符组成的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字符串转换为整型。</a:t>
            </a:r>
            <a:endParaRPr kumimoji="1"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类似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地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,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使用</a:t>
            </a:r>
            <a:r>
              <a:rPr kumimoji="1" lang="en-US" altLang="zh-CN" sz="2400" dirty="0" err="1">
                <a:ea typeface="宋体" pitchFamily="2" charset="-122"/>
                <a:cs typeface="Times New Roman" pitchFamily="18" charset="0"/>
              </a:rPr>
              <a:t>java.lang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包中的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Byte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Short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Long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Float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Double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类调相应的类方法可以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将由</a:t>
            </a:r>
            <a:r>
              <a:rPr kumimoji="1" lang="zh-CN" altLang="en-US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“数字</a:t>
            </a:r>
            <a:r>
              <a:rPr kumimoji="1" lang="zh-CN" altLang="en-US" sz="24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”</a:t>
            </a:r>
            <a:r>
              <a:rPr kumimoji="1" lang="zh-CN" altLang="en-US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字符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组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成的字符串，转化为相应的基本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数据类型。</a:t>
            </a:r>
            <a:endParaRPr kumimoji="1"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kumimoji="1" lang="zh-CN" altLang="en-US" sz="2600" b="1" dirty="0" smtClean="0">
                <a:ea typeface="宋体" pitchFamily="2" charset="-122"/>
                <a:cs typeface="Times New Roman" pitchFamily="18" charset="0"/>
              </a:rPr>
              <a:t>基本数据类型转换为字符串</a:t>
            </a:r>
            <a:endParaRPr kumimoji="1" lang="en-US" altLang="zh-CN" sz="26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调用</a:t>
            </a:r>
            <a:r>
              <a:rPr kumimoji="1" lang="en-US" altLang="zh-CN" sz="2400" dirty="0" smtClean="0">
                <a:ea typeface="宋体" pitchFamily="2" charset="-122"/>
                <a:cs typeface="Times New Roman" pitchFamily="18" charset="0"/>
              </a:rPr>
              <a:t>String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类的</a:t>
            </a:r>
            <a:r>
              <a:rPr kumimoji="1" lang="en-US" altLang="zh-CN" sz="2400" dirty="0" smtClean="0">
                <a:ea typeface="宋体" pitchFamily="2" charset="-122"/>
                <a:cs typeface="Times New Roman" pitchFamily="18" charset="0"/>
              </a:rPr>
              <a:t>public String </a:t>
            </a:r>
            <a:r>
              <a:rPr kumimoji="1"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valueOf</a:t>
            </a:r>
            <a:r>
              <a:rPr kumimoji="1"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n)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可将</a:t>
            </a:r>
            <a:r>
              <a:rPr kumimoji="1" lang="en-US" altLang="zh-CN" sz="2400" dirty="0" err="1" smtClean="0"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型转换为字符串</a:t>
            </a:r>
            <a:endParaRPr kumimoji="1"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相应的</a:t>
            </a:r>
            <a:r>
              <a:rPr kumimoji="1" lang="en-US" altLang="zh-CN" sz="2400" dirty="0" err="1" smtClean="0">
                <a:ea typeface="宋体" pitchFamily="2" charset="-122"/>
                <a:cs typeface="Times New Roman" pitchFamily="18" charset="0"/>
              </a:rPr>
              <a:t>valueOf</a:t>
            </a:r>
            <a:r>
              <a:rPr kumimoji="1" lang="en-US" altLang="zh-CN" sz="2400" dirty="0" smtClean="0">
                <a:ea typeface="宋体" pitchFamily="2" charset="-122"/>
                <a:cs typeface="Times New Roman" pitchFamily="18" charset="0"/>
              </a:rPr>
              <a:t>(byte b)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sz="2400" dirty="0" err="1" smtClean="0">
                <a:ea typeface="宋体" pitchFamily="2" charset="-122"/>
                <a:cs typeface="Times New Roman" pitchFamily="18" charset="0"/>
              </a:rPr>
              <a:t>valueOf</a:t>
            </a:r>
            <a:r>
              <a:rPr kumimoji="1" lang="en-US" altLang="zh-CN" sz="2400" dirty="0" smtClean="0">
                <a:ea typeface="宋体" pitchFamily="2" charset="-122"/>
                <a:cs typeface="Times New Roman" pitchFamily="18" charset="0"/>
              </a:rPr>
              <a:t>(long l)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sz="2400" dirty="0" err="1" smtClean="0">
                <a:ea typeface="宋体" pitchFamily="2" charset="-122"/>
                <a:cs typeface="Times New Roman" pitchFamily="18" charset="0"/>
              </a:rPr>
              <a:t>valueOf</a:t>
            </a:r>
            <a:r>
              <a:rPr kumimoji="1" lang="en-US" altLang="zh-CN" sz="2400" dirty="0" smtClean="0">
                <a:ea typeface="宋体" pitchFamily="2" charset="-122"/>
                <a:cs typeface="Times New Roman" pitchFamily="18" charset="0"/>
              </a:rPr>
              <a:t>(float f)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sz="2400" dirty="0" err="1" smtClean="0">
                <a:ea typeface="宋体" pitchFamily="2" charset="-122"/>
                <a:cs typeface="Times New Roman" pitchFamily="18" charset="0"/>
              </a:rPr>
              <a:t>valueOf</a:t>
            </a:r>
            <a:r>
              <a:rPr kumimoji="1" lang="en-US" altLang="zh-CN" sz="2400" dirty="0" smtClean="0">
                <a:ea typeface="宋体" pitchFamily="2" charset="-122"/>
                <a:cs typeface="Times New Roman" pitchFamily="18" charset="0"/>
              </a:rPr>
              <a:t>(double d)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sz="2400" dirty="0" err="1" smtClean="0">
                <a:ea typeface="宋体" pitchFamily="2" charset="-122"/>
                <a:cs typeface="Times New Roman" pitchFamily="18" charset="0"/>
              </a:rPr>
              <a:t>valueOf</a:t>
            </a:r>
            <a:r>
              <a:rPr kumimoji="1" lang="en-US" altLang="zh-CN" sz="24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400" dirty="0" err="1" smtClean="0">
                <a:ea typeface="宋体" pitchFamily="2" charset="-122"/>
                <a:cs typeface="Times New Roman" pitchFamily="18" charset="0"/>
              </a:rPr>
              <a:t>boolean</a:t>
            </a:r>
            <a:r>
              <a:rPr kumimoji="1" lang="en-US" altLang="zh-CN" sz="2400" dirty="0" smtClean="0">
                <a:ea typeface="宋体" pitchFamily="2" charset="-122"/>
                <a:cs typeface="Times New Roman" pitchFamily="18" charset="0"/>
              </a:rPr>
              <a:t> b)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可由参数的相应类到字符串的转换</a:t>
            </a:r>
            <a:endParaRPr kumimoji="1"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4752873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702970"/>
            <a:ext cx="5932774" cy="925830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字符串与字符、字节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数组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700808"/>
            <a:ext cx="8143932" cy="4275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b="1" dirty="0">
                <a:solidFill>
                  <a:srgbClr val="FF3300"/>
                </a:solidFill>
                <a:ea typeface="宋体" pitchFamily="2" charset="-122"/>
                <a:cs typeface="Times New Roman" pitchFamily="18" charset="0"/>
              </a:rPr>
              <a:t>字符串与字符数组</a:t>
            </a:r>
          </a:p>
          <a:p>
            <a:pPr>
              <a:buFont typeface="Wingdings" pitchFamily="2" charset="2"/>
              <a:buChar char="l"/>
            </a:pPr>
            <a:r>
              <a:rPr kumimoji="1" lang="en-US" altLang="zh-CN" sz="2400" b="1" dirty="0">
                <a:ea typeface="宋体" pitchFamily="2" charset="-122"/>
                <a:cs typeface="Times New Roman" pitchFamily="18" charset="0"/>
              </a:rPr>
              <a:t>String 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类的构造方法：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String(char</a:t>
            </a:r>
            <a:r>
              <a:rPr kumimoji="1"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[]) </a:t>
            </a:r>
            <a:r>
              <a:rPr kumimoji="1"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和 </a:t>
            </a:r>
            <a:r>
              <a:rPr kumimoji="1"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String(char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[]</a:t>
            </a:r>
            <a:r>
              <a:rPr kumimoji="1"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offset</a:t>
            </a:r>
            <a:r>
              <a:rPr kumimoji="1"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length</a:t>
            </a:r>
            <a:r>
              <a:rPr kumimoji="1"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 </a:t>
            </a:r>
            <a:r>
              <a:rPr kumimoji="1" lang="zh-CN" altLang="en-US" sz="2400" b="1" dirty="0" smtClean="0">
                <a:ea typeface="宋体" pitchFamily="2" charset="-122"/>
                <a:cs typeface="Times New Roman" pitchFamily="18" charset="0"/>
              </a:rPr>
              <a:t>分别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用字符数组中的全部字符和部分字符创建字符串对象 </a:t>
            </a:r>
          </a:p>
          <a:p>
            <a:pPr>
              <a:buFont typeface="Wingdings" pitchFamily="2" charset="2"/>
              <a:buChar char="l"/>
            </a:pPr>
            <a:r>
              <a:rPr kumimoji="1" lang="en-US" altLang="zh-CN" sz="2400" b="1" dirty="0">
                <a:ea typeface="宋体" pitchFamily="2" charset="-122"/>
                <a:cs typeface="Times New Roman" pitchFamily="18" charset="0"/>
              </a:rPr>
              <a:t>String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类提供了将字符串存放到数组中的方法</a:t>
            </a:r>
            <a:r>
              <a:rPr kumimoji="1" lang="zh-CN" altLang="en-US" sz="2400" b="1" dirty="0" smtClean="0">
                <a:ea typeface="宋体" pitchFamily="2" charset="-122"/>
                <a:cs typeface="Times New Roman" pitchFamily="18" charset="0"/>
              </a:rPr>
              <a:t>：</a:t>
            </a:r>
            <a:endParaRPr kumimoji="1"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kumimoji="1"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void </a:t>
            </a:r>
            <a:r>
              <a:rPr kumimoji="1"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getChars</a:t>
            </a:r>
            <a:r>
              <a:rPr kumimoji="1"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</a:rPr>
              <a:t>int</a:t>
            </a:r>
            <a:r>
              <a:rPr lang="en-US" altLang="zh-CN" b="1" dirty="0">
                <a:solidFill>
                  <a:srgbClr val="0000FF"/>
                </a:solidFill>
              </a:rPr>
              <a:t> </a:t>
            </a:r>
            <a:r>
              <a:rPr lang="en-US" altLang="zh-CN" b="1" dirty="0" err="1">
                <a:solidFill>
                  <a:srgbClr val="0000FF"/>
                </a:solidFill>
              </a:rPr>
              <a:t>srcBegin</a:t>
            </a:r>
            <a:r>
              <a:rPr lang="en-US" altLang="zh-CN" b="1" dirty="0">
                <a:solidFill>
                  <a:srgbClr val="0000FF"/>
                </a:solidFill>
              </a:rPr>
              <a:t>, </a:t>
            </a:r>
            <a:r>
              <a:rPr lang="en-US" altLang="zh-CN" b="1" dirty="0" err="1">
                <a:solidFill>
                  <a:srgbClr val="0000FF"/>
                </a:solidFill>
              </a:rPr>
              <a:t>int</a:t>
            </a:r>
            <a:r>
              <a:rPr lang="en-US" altLang="zh-CN" b="1" dirty="0">
                <a:solidFill>
                  <a:srgbClr val="0000FF"/>
                </a:solidFill>
              </a:rPr>
              <a:t> </a:t>
            </a:r>
            <a:r>
              <a:rPr lang="en-US" altLang="zh-CN" b="1" dirty="0" err="1">
                <a:solidFill>
                  <a:srgbClr val="0000FF"/>
                </a:solidFill>
              </a:rPr>
              <a:t>srcEnd</a:t>
            </a:r>
            <a:r>
              <a:rPr lang="en-US" altLang="zh-CN" b="1" dirty="0">
                <a:solidFill>
                  <a:srgbClr val="0000FF"/>
                </a:solidFill>
              </a:rPr>
              <a:t>, char[] </a:t>
            </a:r>
            <a:r>
              <a:rPr lang="en-US" altLang="zh-CN" b="1" dirty="0" err="1">
                <a:solidFill>
                  <a:srgbClr val="0000FF"/>
                </a:solidFill>
              </a:rPr>
              <a:t>dst</a:t>
            </a:r>
            <a:r>
              <a:rPr lang="en-US" altLang="zh-CN" b="1" dirty="0">
                <a:solidFill>
                  <a:srgbClr val="0000FF"/>
                </a:solidFill>
              </a:rPr>
              <a:t>, </a:t>
            </a:r>
            <a:r>
              <a:rPr lang="en-US" altLang="zh-CN" b="1" dirty="0" err="1">
                <a:solidFill>
                  <a:srgbClr val="0000FF"/>
                </a:solidFill>
              </a:rPr>
              <a:t>int</a:t>
            </a:r>
            <a:r>
              <a:rPr lang="en-US" altLang="zh-CN" b="1" dirty="0">
                <a:solidFill>
                  <a:srgbClr val="0000FF"/>
                </a:solidFill>
              </a:rPr>
              <a:t> </a:t>
            </a:r>
            <a:r>
              <a:rPr lang="en-US" altLang="zh-CN" b="1" dirty="0" err="1">
                <a:solidFill>
                  <a:srgbClr val="0000FF"/>
                </a:solidFill>
              </a:rPr>
              <a:t>dstBegin</a:t>
            </a:r>
            <a:r>
              <a:rPr kumimoji="1"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 </a:t>
            </a:r>
            <a:endParaRPr kumimoji="1" lang="en-US" altLang="zh-CN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将字符串中的全部字符存放在一个字符数组中的方法</a:t>
            </a:r>
            <a:r>
              <a:rPr kumimoji="1" lang="zh-CN" altLang="en-US" sz="2400" b="1" dirty="0" smtClean="0">
                <a:ea typeface="宋体" pitchFamily="2" charset="-122"/>
                <a:cs typeface="Times New Roman" pitchFamily="18" charset="0"/>
              </a:rPr>
              <a:t>：</a:t>
            </a:r>
            <a:endParaRPr kumimoji="1"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kumimoji="1"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char[] </a:t>
            </a:r>
            <a:r>
              <a:rPr kumimoji="1"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toCharArray</a:t>
            </a: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                        </a:t>
            </a:r>
          </a:p>
        </p:txBody>
      </p:sp>
    </p:spTree>
    <p:extLst>
      <p:ext uri="{BB962C8B-B14F-4D97-AF65-F5344CB8AC3E}">
        <p14:creationId xmlns="" xmlns:p14="http://schemas.microsoft.com/office/powerpoint/2010/main" val="3346947645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692696"/>
            <a:ext cx="5904656" cy="864096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字符串与字符、字节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数组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530374"/>
            <a:ext cx="8072494" cy="456292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b="1" dirty="0">
                <a:solidFill>
                  <a:srgbClr val="FF3300"/>
                </a:solidFill>
                <a:ea typeface="宋体" pitchFamily="2" charset="-122"/>
                <a:cs typeface="Times New Roman" pitchFamily="18" charset="0"/>
              </a:rPr>
              <a:t>字符串与字节</a:t>
            </a:r>
            <a:r>
              <a:rPr kumimoji="1" lang="zh-CN" altLang="en-US" b="1" dirty="0" smtClean="0">
                <a:solidFill>
                  <a:srgbClr val="FF3300"/>
                </a:solidFill>
                <a:ea typeface="宋体" pitchFamily="2" charset="-122"/>
                <a:cs typeface="Times New Roman" pitchFamily="18" charset="0"/>
              </a:rPr>
              <a:t>数组</a:t>
            </a:r>
            <a:r>
              <a:rPr kumimoji="1" lang="zh-CN" altLang="en-US" b="1" dirty="0" smtClean="0">
                <a:ea typeface="宋体" pitchFamily="2" charset="-122"/>
                <a:cs typeface="Times New Roman" pitchFamily="18" charset="0"/>
              </a:rPr>
              <a:t> </a:t>
            </a:r>
            <a:endParaRPr kumimoji="1"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3100"/>
              </a:lnSpc>
              <a:buFont typeface="Wingdings" pitchFamily="2" charset="2"/>
              <a:buChar char="l"/>
            </a:pPr>
            <a:r>
              <a:rPr kumimoji="1"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String(byte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[])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用指定的字节数组构造一个字符串对象。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String(byte[]</a:t>
            </a:r>
            <a:r>
              <a:rPr kumimoji="1"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offset</a:t>
            </a:r>
            <a:r>
              <a:rPr kumimoji="1" lang="zh-CN" altLang="en-US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length)</a:t>
            </a:r>
            <a:r>
              <a:rPr kumimoji="1" lang="en-US" altLang="zh-CN" sz="2400" b="1" dirty="0">
                <a:solidFill>
                  <a:srgbClr val="FF33CC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用指定的字节数组的一部分，即从数组起始位置</a:t>
            </a:r>
            <a:r>
              <a:rPr kumimoji="1" lang="en-US" altLang="zh-CN" sz="2400" b="1" dirty="0">
                <a:ea typeface="宋体" pitchFamily="2" charset="-122"/>
                <a:cs typeface="Times New Roman" pitchFamily="18" charset="0"/>
              </a:rPr>
              <a:t>offset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开始取</a:t>
            </a:r>
            <a:r>
              <a:rPr kumimoji="1" lang="en-US" altLang="zh-CN" sz="2400" b="1" dirty="0">
                <a:ea typeface="宋体" pitchFamily="2" charset="-122"/>
                <a:cs typeface="Times New Roman" pitchFamily="18" charset="0"/>
              </a:rPr>
              <a:t>length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个字节构造一个字符串对象</a:t>
            </a:r>
            <a:r>
              <a:rPr kumimoji="1" lang="zh-CN" altLang="en-US" sz="2400" b="1" dirty="0" smtClean="0">
                <a:ea typeface="宋体" pitchFamily="2" charset="-122"/>
                <a:cs typeface="Times New Roman" pitchFamily="18" charset="0"/>
              </a:rPr>
              <a:t>。</a:t>
            </a:r>
            <a:endParaRPr kumimoji="1"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3100"/>
              </a:lnSpc>
              <a:buFont typeface="Wingdings" pitchFamily="2" charset="2"/>
              <a:buChar char="l"/>
            </a:pPr>
            <a:r>
              <a:rPr kumimoji="1"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byte[]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getBytes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方法使用平台默认的字符编码，将当前字符串转化为一个字节数组</a:t>
            </a:r>
            <a:r>
              <a:rPr kumimoji="1" lang="zh-CN" altLang="en-US" sz="2400" b="1" dirty="0" smtClean="0">
                <a:ea typeface="宋体" pitchFamily="2" charset="-122"/>
                <a:cs typeface="Times New Roman" pitchFamily="18" charset="0"/>
              </a:rPr>
              <a:t>。</a:t>
            </a:r>
            <a:endParaRPr kumimoji="1"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ts val="3100"/>
              </a:lnSpc>
              <a:buFont typeface="Wingdings" pitchFamily="2" charset="2"/>
              <a:buChar char="l"/>
            </a:pPr>
            <a:r>
              <a:rPr kumimoji="1"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byte[]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getBytes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(String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charsetName</a:t>
            </a:r>
            <a:r>
              <a:rPr kumimoji="1"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使用参数指定字符编码，将当前字符串转化为一个字节数组。                          </a:t>
            </a:r>
          </a:p>
        </p:txBody>
      </p:sp>
    </p:spTree>
    <p:extLst>
      <p:ext uri="{BB962C8B-B14F-4D97-AF65-F5344CB8AC3E}">
        <p14:creationId xmlns="" xmlns:p14="http://schemas.microsoft.com/office/powerpoint/2010/main" val="3248431290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620688"/>
            <a:ext cx="4492614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练 习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模拟一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个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trim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方法，去除字符串两端的空格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将一个字符串进行反转。将字符串中指定部分进行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反转。比如将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“</a:t>
            </a:r>
            <a:r>
              <a:rPr lang="en-US" altLang="zh-CN" b="1" dirty="0" err="1" smtClean="0">
                <a:ea typeface="宋体" pitchFamily="2" charset="-122"/>
                <a:cs typeface="Times New Roman" pitchFamily="18" charset="0"/>
              </a:rPr>
              <a:t>ab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cdef</a:t>
            </a:r>
            <a:r>
              <a:rPr lang="en-US" altLang="zh-CN" b="1" dirty="0" err="1" smtClean="0">
                <a:ea typeface="宋体" pitchFamily="2" charset="-122"/>
                <a:cs typeface="Times New Roman" pitchFamily="18" charset="0"/>
              </a:rPr>
              <a:t>g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反转为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”</a:t>
            </a:r>
            <a:r>
              <a:rPr lang="en-US" altLang="zh-CN" b="1" dirty="0" err="1" smtClean="0">
                <a:ea typeface="宋体" pitchFamily="2" charset="-122"/>
                <a:cs typeface="Times New Roman" pitchFamily="18" charset="0"/>
              </a:rPr>
              <a:t>ab</a:t>
            </a: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fedc</a:t>
            </a:r>
            <a:r>
              <a:rPr lang="en-US" altLang="zh-CN" b="1" dirty="0" err="1" smtClean="0">
                <a:ea typeface="宋体" pitchFamily="2" charset="-122"/>
                <a:cs typeface="Times New Roman" pitchFamily="18" charset="0"/>
              </a:rPr>
              <a:t>g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”</a:t>
            </a:r>
          </a:p>
          <a:p>
            <a:pPr marL="514350" indent="-514350">
              <a:buFont typeface="+mj-lt"/>
              <a:buAutoNum type="arabicPeriod"/>
            </a:pP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获取一个字符串在另一个字符串中出现的次数。</a:t>
            </a:r>
          </a:p>
          <a:p>
            <a:pPr marL="0" indent="0">
              <a:buNone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      比如：获取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“ </a:t>
            </a:r>
            <a:r>
              <a:rPr lang="en-US" altLang="zh-CN" b="1" dirty="0" err="1" smtClean="0">
                <a:ea typeface="宋体" pitchFamily="2" charset="-122"/>
                <a:cs typeface="Times New Roman" pitchFamily="18" charset="0"/>
              </a:rPr>
              <a:t>ab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”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 “</a:t>
            </a:r>
            <a:r>
              <a:rPr lang="en-US" altLang="zh-CN" b="1" dirty="0" err="1" smtClean="0">
                <a:ea typeface="宋体" pitchFamily="2" charset="-122"/>
                <a:cs typeface="Times New Roman" pitchFamily="18" charset="0"/>
              </a:rPr>
              <a:t>abkkcadkabkebfkabkskab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”    </a:t>
            </a:r>
          </a:p>
          <a:p>
            <a:pPr marL="0" indent="0">
              <a:buNone/>
            </a:pP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     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中出现的次数</a:t>
            </a:r>
            <a:endParaRPr lang="en-US" altLang="zh-CN" b="1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3237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3808" y="620688"/>
            <a:ext cx="3844542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练 习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4.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获取两个字符串中最大相同子串。比如：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   str1 = "abcwerthelloyuiodef“;str2 = "</a:t>
            </a:r>
            <a:r>
              <a:rPr lang="en-US" altLang="zh-CN" b="1" dirty="0" err="1" smtClean="0">
                <a:ea typeface="宋体" pitchFamily="2" charset="-122"/>
                <a:cs typeface="Times New Roman" pitchFamily="18" charset="0"/>
              </a:rPr>
              <a:t>cvhellobnm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提示：将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短的那个串进行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长度依次递减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的子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串与较长  </a:t>
            </a:r>
            <a:endParaRPr lang="en-US" altLang="zh-CN" sz="26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   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的串比较。</a:t>
            </a:r>
            <a:endParaRPr lang="en-US" altLang="zh-CN" sz="26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5.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对字符串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中字符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进行自然顺序排序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提示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6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）字符串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变成字符数组。</a:t>
            </a:r>
          </a:p>
          <a:p>
            <a:pPr marL="0" indent="0">
              <a:buNone/>
            </a:pP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）对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数组排序，选择，冒泡，</a:t>
            </a:r>
            <a:r>
              <a:rPr lang="en-US" altLang="zh-CN" sz="2600" dirty="0" err="1">
                <a:ea typeface="宋体" pitchFamily="2" charset="-122"/>
                <a:cs typeface="Times New Roman" pitchFamily="18" charset="0"/>
              </a:rPr>
              <a:t>Arrays.sort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）将</a:t>
            </a: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排序后的数组变成字符串。</a:t>
            </a:r>
          </a:p>
        </p:txBody>
      </p:sp>
    </p:spTree>
    <p:extLst>
      <p:ext uri="{BB962C8B-B14F-4D97-AF65-F5344CB8AC3E}">
        <p14:creationId xmlns="" xmlns:p14="http://schemas.microsoft.com/office/powerpoint/2010/main" val="427296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 150"/>
          <p:cNvSpPr/>
          <p:nvPr/>
        </p:nvSpPr>
        <p:spPr>
          <a:xfrm>
            <a:off x="2098124" y="4149661"/>
            <a:ext cx="621799" cy="95017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008" y="89909"/>
            <a:ext cx="431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Java</a:t>
            </a:r>
            <a:r>
              <a:rPr lang="zh-CN" altLang="en-US" sz="3600" b="1" dirty="0" smtClean="0">
                <a:solidFill>
                  <a:srgbClr val="FFFF00"/>
                </a:solidFill>
                <a:latin typeface="Courier New" panose="02070309020205020404" pitchFamily="49" charset="0"/>
                <a:ea typeface="宋体" pitchFamily="2" charset="-122"/>
                <a:cs typeface="Courier New" panose="02070309020205020404" pitchFamily="49" charset="0"/>
              </a:rPr>
              <a:t>基础知识图解</a:t>
            </a:r>
            <a:endParaRPr lang="zh-CN" altLang="en-US" sz="3600" b="1" dirty="0">
              <a:solidFill>
                <a:srgbClr val="FFFF00"/>
              </a:solidFill>
              <a:latin typeface="Courier New" panose="02070309020205020404" pitchFamily="49" charset="0"/>
              <a:ea typeface="宋体" pitchFamily="2" charset="-122"/>
              <a:cs typeface="Courier New" panose="02070309020205020404" pitchFamily="49" charset="0"/>
            </a:endParaRPr>
          </a:p>
        </p:txBody>
      </p:sp>
      <p:sp>
        <p:nvSpPr>
          <p:cNvPr id="101" name="圆角矩形 100"/>
          <p:cNvSpPr/>
          <p:nvPr/>
        </p:nvSpPr>
        <p:spPr>
          <a:xfrm>
            <a:off x="1838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2056010" y="1424608"/>
            <a:ext cx="145536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5584402" y="141277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4704257" y="2420888"/>
            <a:ext cx="89982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5" name="圆角矩形 104"/>
          <p:cNvSpPr/>
          <p:nvPr/>
        </p:nvSpPr>
        <p:spPr>
          <a:xfrm>
            <a:off x="6723289" y="2420888"/>
            <a:ext cx="9361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5755193" y="2420888"/>
            <a:ext cx="85290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7837449" y="2420888"/>
            <a:ext cx="73501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5548670" y="3212976"/>
            <a:ext cx="1800562" cy="432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7954801" y="4027903"/>
            <a:ext cx="91796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4009150" y="3990539"/>
            <a:ext cx="705802" cy="57462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7143489" y="4012941"/>
            <a:ext cx="52485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6278876" y="3990539"/>
            <a:ext cx="669388" cy="5522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4891710" y="4020432"/>
            <a:ext cx="544386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5553867" y="4037286"/>
            <a:ext cx="533705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5240809" y="4862046"/>
            <a:ext cx="144016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7982531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7258452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6759743" y="5877272"/>
            <a:ext cx="39123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5842785" y="5877272"/>
            <a:ext cx="81054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5080346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3910353" y="5863217"/>
            <a:ext cx="102851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3110738" y="587727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2273302" y="5877272"/>
            <a:ext cx="64680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35496" y="5877272"/>
            <a:ext cx="1354123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098124" y="2222160"/>
            <a:ext cx="1190599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3802" y="1459523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发展历程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072520" y="1477000"/>
            <a:ext cx="1491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环境搭建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38543" y="144542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基础程序设计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629519" y="2492896"/>
            <a:ext cx="109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数据类型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706881" y="2442374"/>
            <a:ext cx="110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流程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控制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766372" y="2438184"/>
            <a:ext cx="913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运算符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873723" y="2442374"/>
            <a:ext cx="69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652120" y="3288443"/>
            <a:ext cx="171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面向对象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编程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075855" y="3980384"/>
            <a:ext cx="617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类和对象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870137" y="407465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属性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553867" y="4098558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数组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943309" y="4106435"/>
            <a:ext cx="100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设计模式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122690" y="4077072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接口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366877" y="3996353"/>
            <a:ext cx="653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三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大特性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267263" y="4908793"/>
            <a:ext cx="141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应用程序开发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273302" y="5926560"/>
            <a:ext cx="812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JDBC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166540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集合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982360" y="5901292"/>
            <a:ext cx="102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异常处理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110756" y="5949280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类库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905505" y="5901292"/>
            <a:ext cx="81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多线程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715731" y="5909963"/>
            <a:ext cx="452847" cy="346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IO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7270996" y="5918181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反射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954801" y="5924019"/>
            <a:ext cx="61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网络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-36512" y="5949280"/>
            <a:ext cx="139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Oracle/MySQL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123729" y="4221088"/>
            <a:ext cx="648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新特性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165" name="直接箭头连接符 164"/>
          <p:cNvCxnSpPr>
            <a:stCxn id="101" idx="3"/>
            <a:endCxn id="102" idx="1"/>
          </p:cNvCxnSpPr>
          <p:nvPr/>
        </p:nvCxnSpPr>
        <p:spPr>
          <a:xfrm>
            <a:off x="1623962" y="1628800"/>
            <a:ext cx="432048" cy="1183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34" idx="3"/>
            <a:endCxn id="103" idx="1"/>
          </p:cNvCxnSpPr>
          <p:nvPr/>
        </p:nvCxnSpPr>
        <p:spPr>
          <a:xfrm flipV="1">
            <a:off x="3563888" y="1628800"/>
            <a:ext cx="2020514" cy="17477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03" idx="2"/>
          </p:cNvCxnSpPr>
          <p:nvPr/>
        </p:nvCxnSpPr>
        <p:spPr>
          <a:xfrm>
            <a:off x="6304482" y="1844824"/>
            <a:ext cx="0" cy="57606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endCxn id="104" idx="0"/>
          </p:cNvCxnSpPr>
          <p:nvPr/>
        </p:nvCxnSpPr>
        <p:spPr>
          <a:xfrm rot="10800000" flipV="1">
            <a:off x="5154173" y="2132854"/>
            <a:ext cx="1422293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肘形连接符 169"/>
          <p:cNvCxnSpPr>
            <a:endCxn id="107" idx="0"/>
          </p:cNvCxnSpPr>
          <p:nvPr/>
        </p:nvCxnSpPr>
        <p:spPr>
          <a:xfrm>
            <a:off x="6340486" y="2132855"/>
            <a:ext cx="1864470" cy="288033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/>
          <p:nvPr/>
        </p:nvCxnSpPr>
        <p:spPr>
          <a:xfrm rot="16200000" flipH="1">
            <a:off x="2827273" y="2686303"/>
            <a:ext cx="3462300" cy="1364771"/>
          </a:xfrm>
          <a:prstGeom prst="bentConnector2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3876037" y="3413760"/>
            <a:ext cx="1677830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肘形连接符 172"/>
          <p:cNvCxnSpPr>
            <a:stCxn id="108" idx="2"/>
            <a:endCxn id="114" idx="0"/>
          </p:cNvCxnSpPr>
          <p:nvPr/>
        </p:nvCxnSpPr>
        <p:spPr>
          <a:xfrm rot="5400000">
            <a:off x="5938705" y="3527040"/>
            <a:ext cx="392262" cy="62823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108" idx="2"/>
            <a:endCxn id="109" idx="0"/>
          </p:cNvCxnSpPr>
          <p:nvPr/>
        </p:nvCxnSpPr>
        <p:spPr>
          <a:xfrm rot="16200000" flipH="1">
            <a:off x="7239928" y="2854046"/>
            <a:ext cx="382879" cy="1964833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174"/>
          <p:cNvCxnSpPr>
            <a:stCxn id="108" idx="2"/>
            <a:endCxn id="113" idx="0"/>
          </p:cNvCxnSpPr>
          <p:nvPr/>
        </p:nvCxnSpPr>
        <p:spPr>
          <a:xfrm rot="5400000">
            <a:off x="5618723" y="3190204"/>
            <a:ext cx="375408" cy="128504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108" idx="2"/>
            <a:endCxn id="110" idx="0"/>
          </p:cNvCxnSpPr>
          <p:nvPr/>
        </p:nvCxnSpPr>
        <p:spPr>
          <a:xfrm rot="5400000">
            <a:off x="5232744" y="2774331"/>
            <a:ext cx="345515" cy="2086900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2"/>
            <a:endCxn id="111" idx="0"/>
          </p:cNvCxnSpPr>
          <p:nvPr/>
        </p:nvCxnSpPr>
        <p:spPr>
          <a:xfrm rot="16200000" flipH="1">
            <a:off x="6743476" y="3350499"/>
            <a:ext cx="367917" cy="956966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108" idx="2"/>
            <a:endCxn id="112" idx="0"/>
          </p:cNvCxnSpPr>
          <p:nvPr/>
        </p:nvCxnSpPr>
        <p:spPr>
          <a:xfrm rot="16200000" flipH="1">
            <a:off x="6358503" y="3735471"/>
            <a:ext cx="345515" cy="16461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肘形连接符 178"/>
          <p:cNvCxnSpPr>
            <a:stCxn id="115" idx="2"/>
            <a:endCxn id="124" idx="0"/>
          </p:cNvCxnSpPr>
          <p:nvPr/>
        </p:nvCxnSpPr>
        <p:spPr>
          <a:xfrm rot="5400000">
            <a:off x="3987208" y="3903591"/>
            <a:ext cx="583178" cy="3364185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115" idx="2"/>
            <a:endCxn id="123" idx="0"/>
          </p:cNvCxnSpPr>
          <p:nvPr/>
        </p:nvCxnSpPr>
        <p:spPr>
          <a:xfrm rot="5400000">
            <a:off x="4405926" y="4322309"/>
            <a:ext cx="583178" cy="252674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115" idx="2"/>
            <a:endCxn id="122" idx="0"/>
          </p:cNvCxnSpPr>
          <p:nvPr/>
        </p:nvCxnSpPr>
        <p:spPr>
          <a:xfrm rot="5400000">
            <a:off x="4908189" y="4810516"/>
            <a:ext cx="569123" cy="1536279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115" idx="2"/>
            <a:endCxn id="120" idx="0"/>
          </p:cNvCxnSpPr>
          <p:nvPr/>
        </p:nvCxnSpPr>
        <p:spPr>
          <a:xfrm rot="5400000">
            <a:off x="5390730" y="5307113"/>
            <a:ext cx="583178" cy="557141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肘形连接符 183"/>
          <p:cNvCxnSpPr>
            <a:stCxn id="115" idx="2"/>
            <a:endCxn id="119" idx="0"/>
          </p:cNvCxnSpPr>
          <p:nvPr/>
        </p:nvCxnSpPr>
        <p:spPr>
          <a:xfrm rot="16200000" flipH="1">
            <a:off x="5812884" y="5442099"/>
            <a:ext cx="583178" cy="28716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184"/>
          <p:cNvCxnSpPr>
            <a:stCxn id="115" idx="2"/>
            <a:endCxn id="118" idx="0"/>
          </p:cNvCxnSpPr>
          <p:nvPr/>
        </p:nvCxnSpPr>
        <p:spPr>
          <a:xfrm rot="16200000" flipH="1">
            <a:off x="6166537" y="5088446"/>
            <a:ext cx="583178" cy="99447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/>
          <p:cNvCxnSpPr>
            <a:stCxn id="115" idx="2"/>
            <a:endCxn id="155" idx="0"/>
          </p:cNvCxnSpPr>
          <p:nvPr/>
        </p:nvCxnSpPr>
        <p:spPr>
          <a:xfrm rot="16200000" flipH="1">
            <a:off x="6458315" y="4796668"/>
            <a:ext cx="624087" cy="1618938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186"/>
          <p:cNvCxnSpPr>
            <a:stCxn id="115" idx="2"/>
            <a:endCxn id="116" idx="0"/>
          </p:cNvCxnSpPr>
          <p:nvPr/>
        </p:nvCxnSpPr>
        <p:spPr>
          <a:xfrm rot="16200000" flipH="1">
            <a:off x="6841822" y="4413161"/>
            <a:ext cx="583178" cy="2345044"/>
          </a:xfrm>
          <a:prstGeom prst="bentConnector3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H="1">
            <a:off x="1389619" y="6068035"/>
            <a:ext cx="8836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2702746" y="4581128"/>
            <a:ext cx="1171955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05" idx="0"/>
          </p:cNvCxnSpPr>
          <p:nvPr/>
        </p:nvCxnSpPr>
        <p:spPr>
          <a:xfrm>
            <a:off x="7168578" y="2132856"/>
            <a:ext cx="22763" cy="2880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2123728" y="2268907"/>
            <a:ext cx="1192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Eclipse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使用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98" name="直接箭头连接符 97"/>
          <p:cNvCxnSpPr>
            <a:endCxn id="169" idx="3"/>
          </p:cNvCxnSpPr>
          <p:nvPr/>
        </p:nvCxnSpPr>
        <p:spPr>
          <a:xfrm flipH="1">
            <a:off x="3316118" y="2420888"/>
            <a:ext cx="558583" cy="172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圆角矩形 181"/>
          <p:cNvSpPr/>
          <p:nvPr/>
        </p:nvSpPr>
        <p:spPr>
          <a:xfrm>
            <a:off x="683568" y="263691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6" name="圆角矩形 195"/>
          <p:cNvSpPr/>
          <p:nvPr/>
        </p:nvSpPr>
        <p:spPr>
          <a:xfrm>
            <a:off x="684836" y="3356992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7" name="圆角矩形 196"/>
          <p:cNvSpPr/>
          <p:nvPr/>
        </p:nvSpPr>
        <p:spPr>
          <a:xfrm>
            <a:off x="269065" y="3898802"/>
            <a:ext cx="1134583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8" name="圆角矩形 197"/>
          <p:cNvSpPr/>
          <p:nvPr/>
        </p:nvSpPr>
        <p:spPr>
          <a:xfrm>
            <a:off x="683568" y="4504306"/>
            <a:ext cx="646804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323528" y="5146607"/>
            <a:ext cx="100938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83568" y="2656926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泛型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683568" y="3429000"/>
            <a:ext cx="6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宋体" pitchFamily="2" charset="-122"/>
                <a:cs typeface="Times New Roman" pitchFamily="18" charset="0"/>
              </a:rPr>
              <a:t>枚举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69065" y="3954542"/>
            <a:ext cx="1206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装箱</a:t>
            </a:r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/</a:t>
            </a:r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拆箱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74709" y="4427942"/>
            <a:ext cx="656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a typeface="宋体" pitchFamily="2" charset="-122"/>
                <a:cs typeface="Times New Roman" pitchFamily="18" charset="0"/>
              </a:rPr>
              <a:t>可变参数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69066" y="5193354"/>
            <a:ext cx="1120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ea typeface="宋体" pitchFamily="2" charset="-122"/>
                <a:cs typeface="Times New Roman" pitchFamily="18" charset="0"/>
              </a:rPr>
              <a:t>Annota</a:t>
            </a:r>
            <a:r>
              <a:rPr lang="en-US" altLang="zh-CN" sz="1600" dirty="0">
                <a:ea typeface="宋体" pitchFamily="2" charset="-122"/>
                <a:cs typeface="Times New Roman" pitchFamily="18" charset="0"/>
              </a:rPr>
              <a:t>tion</a:t>
            </a:r>
            <a:endParaRPr lang="zh-CN" altLang="en-US" sz="1600" dirty="0"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205" name="肘形连接符 204"/>
          <p:cNvCxnSpPr>
            <a:stCxn id="159" idx="1"/>
            <a:endCxn id="200" idx="3"/>
          </p:cNvCxnSpPr>
          <p:nvPr/>
        </p:nvCxnSpPr>
        <p:spPr>
          <a:xfrm rot="10800000">
            <a:off x="1340499" y="2826203"/>
            <a:ext cx="783230" cy="1810384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肘形连接符 206"/>
          <p:cNvCxnSpPr>
            <a:stCxn id="159" idx="1"/>
            <a:endCxn id="201" idx="3"/>
          </p:cNvCxnSpPr>
          <p:nvPr/>
        </p:nvCxnSpPr>
        <p:spPr>
          <a:xfrm rot="10800000">
            <a:off x="1340499" y="3598277"/>
            <a:ext cx="783230" cy="1038310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/>
          <p:cNvCxnSpPr>
            <a:stCxn id="151" idx="1"/>
          </p:cNvCxnSpPr>
          <p:nvPr/>
        </p:nvCxnSpPr>
        <p:spPr>
          <a:xfrm rot="10800000">
            <a:off x="1340500" y="4149662"/>
            <a:ext cx="757625" cy="475089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肘形连接符 210"/>
          <p:cNvCxnSpPr>
            <a:stCxn id="159" idx="1"/>
          </p:cNvCxnSpPr>
          <p:nvPr/>
        </p:nvCxnSpPr>
        <p:spPr>
          <a:xfrm rot="10800000" flipV="1">
            <a:off x="1312265" y="4636586"/>
            <a:ext cx="811465" cy="83743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肘形连接符 212"/>
          <p:cNvCxnSpPr>
            <a:stCxn id="151" idx="1"/>
            <a:endCxn id="204" idx="3"/>
          </p:cNvCxnSpPr>
          <p:nvPr/>
        </p:nvCxnSpPr>
        <p:spPr>
          <a:xfrm rot="10800000" flipV="1">
            <a:off x="1389620" y="4624749"/>
            <a:ext cx="708504" cy="737881"/>
          </a:xfrm>
          <a:prstGeom prst="bentConnector3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800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public static String </a:t>
            </a:r>
            <a:r>
              <a:rPr lang="en-US" altLang="zh-CN" dirty="0" err="1"/>
              <a:t>MyTrim</a:t>
            </a:r>
            <a:r>
              <a:rPr lang="en-US" altLang="zh-CN" dirty="0"/>
              <a:t>(String </a:t>
            </a:r>
            <a:r>
              <a:rPr lang="en-US" altLang="zh-CN" dirty="0" err="1"/>
              <a:t>str</a:t>
            </a:r>
            <a:r>
              <a:rPr lang="en-US" altLang="zh-CN" dirty="0"/>
              <a:t>){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start = 0;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end = </a:t>
            </a:r>
            <a:r>
              <a:rPr lang="en-US" altLang="zh-CN" dirty="0" err="1"/>
              <a:t>str.length</a:t>
            </a:r>
            <a:r>
              <a:rPr lang="en-US" altLang="zh-CN" dirty="0"/>
              <a:t>()-1;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while(start </a:t>
            </a:r>
            <a:r>
              <a:rPr lang="en-US" altLang="zh-CN" dirty="0"/>
              <a:t>&lt; end &amp;&amp; </a:t>
            </a:r>
            <a:r>
              <a:rPr lang="en-US" altLang="zh-CN" dirty="0" err="1"/>
              <a:t>str.charAt</a:t>
            </a:r>
            <a:r>
              <a:rPr lang="en-US" altLang="zh-CN" dirty="0"/>
              <a:t>(start) ==' '){</a:t>
            </a:r>
          </a:p>
          <a:p>
            <a:pPr marL="0" indent="0">
              <a:buNone/>
            </a:pPr>
            <a:r>
              <a:rPr lang="en-US" altLang="zh-CN" dirty="0"/>
              <a:t>		start++;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while(start </a:t>
            </a:r>
            <a:r>
              <a:rPr lang="en-US" altLang="zh-CN" dirty="0"/>
              <a:t>&lt;end &amp;&amp; </a:t>
            </a:r>
            <a:r>
              <a:rPr lang="en-US" altLang="zh-CN" dirty="0" err="1"/>
              <a:t>str.charAt</a:t>
            </a:r>
            <a:r>
              <a:rPr lang="en-US" altLang="zh-CN" dirty="0"/>
              <a:t>(end) == ' '){</a:t>
            </a:r>
          </a:p>
          <a:p>
            <a:pPr marL="0" indent="0">
              <a:buNone/>
            </a:pPr>
            <a:r>
              <a:rPr lang="en-US" altLang="zh-CN" dirty="0"/>
              <a:t>		end --;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return </a:t>
            </a:r>
            <a:r>
              <a:rPr lang="en-US" altLang="zh-CN" dirty="0" err="1"/>
              <a:t>str.substring</a:t>
            </a:r>
            <a:r>
              <a:rPr lang="en-US" altLang="zh-CN" dirty="0"/>
              <a:t>(start, end+1);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79494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ea typeface="宋体" pitchFamily="2" charset="-122"/>
              </a:rPr>
              <a:t>//</a:t>
            </a:r>
            <a:r>
              <a:rPr lang="zh-CN" altLang="en-US" sz="1800" dirty="0">
                <a:ea typeface="宋体" pitchFamily="2" charset="-122"/>
              </a:rPr>
              <a:t>实现字符串指定“区间”的字符之间的反序。且指定的</a:t>
            </a:r>
            <a:r>
              <a:rPr lang="en-US" altLang="zh-CN" sz="1800" dirty="0">
                <a:ea typeface="宋体" pitchFamily="2" charset="-122"/>
              </a:rPr>
              <a:t>start</a:t>
            </a:r>
            <a:r>
              <a:rPr lang="zh-CN" altLang="en-US" sz="1800" dirty="0">
                <a:ea typeface="宋体" pitchFamily="2" charset="-122"/>
              </a:rPr>
              <a:t>和</a:t>
            </a:r>
            <a:r>
              <a:rPr lang="en-US" altLang="zh-CN" sz="1800" dirty="0">
                <a:ea typeface="宋体" pitchFamily="2" charset="-122"/>
              </a:rPr>
              <a:t>end</a:t>
            </a:r>
            <a:r>
              <a:rPr lang="zh-CN" altLang="en-US" sz="1800" dirty="0">
                <a:ea typeface="宋体" pitchFamily="2" charset="-122"/>
              </a:rPr>
              <a:t>都是包含在此区间的。</a:t>
            </a:r>
          </a:p>
          <a:p>
            <a:pPr marL="0" indent="0">
              <a:buNone/>
            </a:pPr>
            <a:r>
              <a:rPr lang="en-US" altLang="zh-CN" sz="1800" dirty="0" smtClean="0">
                <a:ea typeface="宋体" pitchFamily="2" charset="-122"/>
              </a:rPr>
              <a:t>public </a:t>
            </a:r>
            <a:r>
              <a:rPr lang="en-US" altLang="zh-CN" sz="1800" dirty="0">
                <a:ea typeface="宋体" pitchFamily="2" charset="-122"/>
              </a:rPr>
              <a:t>String </a:t>
            </a:r>
            <a:r>
              <a:rPr lang="en-US" altLang="zh-CN" sz="1800" dirty="0" err="1">
                <a:ea typeface="宋体" pitchFamily="2" charset="-122"/>
              </a:rPr>
              <a:t>reverseString</a:t>
            </a:r>
            <a:r>
              <a:rPr lang="en-US" altLang="zh-CN" sz="1800" dirty="0">
                <a:ea typeface="宋体" pitchFamily="2" charset="-122"/>
              </a:rPr>
              <a:t>(String </a:t>
            </a:r>
            <a:r>
              <a:rPr lang="en-US" altLang="zh-CN" sz="1800" dirty="0" err="1">
                <a:ea typeface="宋体" pitchFamily="2" charset="-122"/>
              </a:rPr>
              <a:t>str,int</a:t>
            </a:r>
            <a:r>
              <a:rPr lang="en-US" altLang="zh-CN" sz="1800" dirty="0">
                <a:ea typeface="宋体" pitchFamily="2" charset="-122"/>
              </a:rPr>
              <a:t> </a:t>
            </a:r>
            <a:r>
              <a:rPr lang="en-US" altLang="zh-CN" sz="1800" dirty="0" err="1">
                <a:ea typeface="宋体" pitchFamily="2" charset="-122"/>
              </a:rPr>
              <a:t>start,int</a:t>
            </a:r>
            <a:r>
              <a:rPr lang="en-US" altLang="zh-CN" sz="1800" dirty="0">
                <a:ea typeface="宋体" pitchFamily="2" charset="-122"/>
              </a:rPr>
              <a:t> end){</a:t>
            </a:r>
          </a:p>
          <a:p>
            <a:pPr marL="0" indent="0">
              <a:buNone/>
            </a:pPr>
            <a:r>
              <a:rPr lang="en-US" altLang="zh-CN" sz="1800" dirty="0">
                <a:ea typeface="宋体" pitchFamily="2" charset="-122"/>
              </a:rPr>
              <a:t>	</a:t>
            </a:r>
            <a:r>
              <a:rPr lang="en-US" altLang="zh-CN" sz="1800" dirty="0" smtClean="0">
                <a:ea typeface="宋体" pitchFamily="2" charset="-122"/>
              </a:rPr>
              <a:t>char</a:t>
            </a:r>
            <a:r>
              <a:rPr lang="en-US" altLang="zh-CN" sz="1800" dirty="0">
                <a:ea typeface="宋体" pitchFamily="2" charset="-122"/>
              </a:rPr>
              <a:t>[] c = </a:t>
            </a:r>
            <a:r>
              <a:rPr lang="en-US" altLang="zh-CN" sz="1800" dirty="0" err="1">
                <a:ea typeface="宋体" pitchFamily="2" charset="-122"/>
              </a:rPr>
              <a:t>str.toCharArray</a:t>
            </a:r>
            <a:r>
              <a:rPr lang="en-US" altLang="zh-CN" sz="1800" dirty="0">
                <a:ea typeface="宋体" pitchFamily="2" charset="-122"/>
              </a:rPr>
              <a:t>();</a:t>
            </a:r>
          </a:p>
          <a:p>
            <a:pPr marL="0" indent="0">
              <a:buNone/>
            </a:pPr>
            <a:r>
              <a:rPr lang="en-US" altLang="zh-CN" sz="1800" dirty="0">
                <a:ea typeface="宋体" pitchFamily="2" charset="-122"/>
              </a:rPr>
              <a:t>	</a:t>
            </a:r>
            <a:r>
              <a:rPr lang="en-US" altLang="zh-CN" sz="1800" dirty="0" smtClean="0">
                <a:ea typeface="宋体" pitchFamily="2" charset="-122"/>
              </a:rPr>
              <a:t>return </a:t>
            </a:r>
            <a:r>
              <a:rPr lang="en-US" altLang="zh-CN" sz="1800" dirty="0" err="1">
                <a:ea typeface="宋体" pitchFamily="2" charset="-122"/>
              </a:rPr>
              <a:t>reverseChar</a:t>
            </a:r>
            <a:r>
              <a:rPr lang="en-US" altLang="zh-CN" sz="1800" dirty="0">
                <a:ea typeface="宋体" pitchFamily="2" charset="-122"/>
              </a:rPr>
              <a:t>(</a:t>
            </a:r>
            <a:r>
              <a:rPr lang="en-US" altLang="zh-CN" sz="1800" dirty="0" err="1">
                <a:ea typeface="宋体" pitchFamily="2" charset="-122"/>
              </a:rPr>
              <a:t>c,start,end</a:t>
            </a:r>
            <a:r>
              <a:rPr lang="en-US" altLang="zh-CN" sz="1800" dirty="0" smtClean="0">
                <a:ea typeface="宋体" pitchFamily="2" charset="-122"/>
              </a:rPr>
              <a:t>);}</a:t>
            </a:r>
            <a:endParaRPr lang="en-US" altLang="zh-CN" sz="1800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ea typeface="宋体" pitchFamily="2" charset="-122"/>
              </a:rPr>
              <a:t>//</a:t>
            </a:r>
            <a:r>
              <a:rPr lang="zh-CN" altLang="en-US" sz="1800" dirty="0">
                <a:ea typeface="宋体" pitchFamily="2" charset="-122"/>
              </a:rPr>
              <a:t>实现了字符数组中指定区间字符间的反序。且指定的</a:t>
            </a:r>
            <a:r>
              <a:rPr lang="en-US" altLang="zh-CN" sz="1800" dirty="0">
                <a:ea typeface="宋体" pitchFamily="2" charset="-122"/>
              </a:rPr>
              <a:t>start</a:t>
            </a:r>
            <a:r>
              <a:rPr lang="zh-CN" altLang="en-US" sz="1800" dirty="0">
                <a:ea typeface="宋体" pitchFamily="2" charset="-122"/>
              </a:rPr>
              <a:t>和</a:t>
            </a:r>
            <a:r>
              <a:rPr lang="en-US" altLang="zh-CN" sz="1800" dirty="0">
                <a:ea typeface="宋体" pitchFamily="2" charset="-122"/>
              </a:rPr>
              <a:t>end</a:t>
            </a:r>
            <a:r>
              <a:rPr lang="zh-CN" altLang="en-US" sz="1800" dirty="0">
                <a:ea typeface="宋体" pitchFamily="2" charset="-122"/>
              </a:rPr>
              <a:t>都是包含在此区间的。</a:t>
            </a:r>
          </a:p>
          <a:p>
            <a:pPr marL="0" indent="0">
              <a:buNone/>
            </a:pPr>
            <a:r>
              <a:rPr lang="en-US" altLang="zh-CN" sz="1800" dirty="0" smtClean="0">
                <a:ea typeface="宋体" pitchFamily="2" charset="-122"/>
              </a:rPr>
              <a:t>public </a:t>
            </a:r>
            <a:r>
              <a:rPr lang="en-US" altLang="zh-CN" sz="1800" dirty="0">
                <a:ea typeface="宋体" pitchFamily="2" charset="-122"/>
              </a:rPr>
              <a:t>String </a:t>
            </a:r>
            <a:r>
              <a:rPr lang="en-US" altLang="zh-CN" sz="1800" dirty="0" err="1">
                <a:ea typeface="宋体" pitchFamily="2" charset="-122"/>
              </a:rPr>
              <a:t>reverseChar</a:t>
            </a:r>
            <a:r>
              <a:rPr lang="en-US" altLang="zh-CN" sz="1800" dirty="0">
                <a:ea typeface="宋体" pitchFamily="2" charset="-122"/>
              </a:rPr>
              <a:t>(char[] c ,</a:t>
            </a:r>
            <a:r>
              <a:rPr lang="en-US" altLang="zh-CN" sz="1800" dirty="0" err="1">
                <a:ea typeface="宋体" pitchFamily="2" charset="-122"/>
              </a:rPr>
              <a:t>int</a:t>
            </a:r>
            <a:r>
              <a:rPr lang="en-US" altLang="zh-CN" sz="1800" dirty="0">
                <a:ea typeface="宋体" pitchFamily="2" charset="-122"/>
              </a:rPr>
              <a:t> start ,</a:t>
            </a:r>
            <a:r>
              <a:rPr lang="en-US" altLang="zh-CN" sz="1800" dirty="0" err="1">
                <a:ea typeface="宋体" pitchFamily="2" charset="-122"/>
              </a:rPr>
              <a:t>int</a:t>
            </a:r>
            <a:r>
              <a:rPr lang="en-US" altLang="zh-CN" sz="1800" dirty="0">
                <a:ea typeface="宋体" pitchFamily="2" charset="-122"/>
              </a:rPr>
              <a:t> end){</a:t>
            </a:r>
          </a:p>
          <a:p>
            <a:pPr marL="0" indent="0">
              <a:buNone/>
            </a:pPr>
            <a:r>
              <a:rPr lang="en-US" altLang="zh-CN" sz="1800" dirty="0">
                <a:ea typeface="宋体" pitchFamily="2" charset="-122"/>
              </a:rPr>
              <a:t>	</a:t>
            </a:r>
            <a:r>
              <a:rPr lang="en-US" altLang="zh-CN" sz="1800" dirty="0" smtClean="0">
                <a:ea typeface="宋体" pitchFamily="2" charset="-122"/>
              </a:rPr>
              <a:t>for(</a:t>
            </a:r>
            <a:r>
              <a:rPr lang="en-US" altLang="zh-CN" sz="1800" dirty="0" err="1" smtClean="0">
                <a:ea typeface="宋体" pitchFamily="2" charset="-122"/>
              </a:rPr>
              <a:t>int</a:t>
            </a:r>
            <a:r>
              <a:rPr lang="en-US" altLang="zh-CN" sz="1800" dirty="0" smtClean="0">
                <a:ea typeface="宋体" pitchFamily="2" charset="-122"/>
              </a:rPr>
              <a:t> </a:t>
            </a:r>
            <a:r>
              <a:rPr lang="en-US" altLang="zh-CN" sz="1800" dirty="0">
                <a:ea typeface="宋体" pitchFamily="2" charset="-122"/>
              </a:rPr>
              <a:t>x = </a:t>
            </a:r>
            <a:r>
              <a:rPr lang="en-US" altLang="zh-CN" sz="1800" dirty="0" err="1">
                <a:ea typeface="宋体" pitchFamily="2" charset="-122"/>
              </a:rPr>
              <a:t>start,y</a:t>
            </a:r>
            <a:r>
              <a:rPr lang="en-US" altLang="zh-CN" sz="1800" dirty="0">
                <a:ea typeface="宋体" pitchFamily="2" charset="-122"/>
              </a:rPr>
              <a:t> = </a:t>
            </a:r>
            <a:r>
              <a:rPr lang="en-US" altLang="zh-CN" sz="1800" dirty="0" err="1">
                <a:ea typeface="宋体" pitchFamily="2" charset="-122"/>
              </a:rPr>
              <a:t>end;x</a:t>
            </a:r>
            <a:r>
              <a:rPr lang="en-US" altLang="zh-CN" sz="1800" dirty="0">
                <a:ea typeface="宋体" pitchFamily="2" charset="-122"/>
              </a:rPr>
              <a:t>&lt;</a:t>
            </a:r>
            <a:r>
              <a:rPr lang="en-US" altLang="zh-CN" sz="1800" dirty="0" err="1">
                <a:ea typeface="宋体" pitchFamily="2" charset="-122"/>
              </a:rPr>
              <a:t>y;x</a:t>
            </a:r>
            <a:r>
              <a:rPr lang="en-US" altLang="zh-CN" sz="1800" dirty="0">
                <a:ea typeface="宋体" pitchFamily="2" charset="-122"/>
              </a:rPr>
              <a:t>++,y--){</a:t>
            </a:r>
          </a:p>
          <a:p>
            <a:pPr marL="0" indent="0">
              <a:buNone/>
            </a:pPr>
            <a:r>
              <a:rPr lang="en-US" altLang="zh-CN" sz="1800" dirty="0">
                <a:ea typeface="宋体" pitchFamily="2" charset="-122"/>
              </a:rPr>
              <a:t>		swap(</a:t>
            </a:r>
            <a:r>
              <a:rPr lang="en-US" altLang="zh-CN" sz="1800" dirty="0" err="1">
                <a:ea typeface="宋体" pitchFamily="2" charset="-122"/>
              </a:rPr>
              <a:t>c,x</a:t>
            </a:r>
            <a:r>
              <a:rPr lang="en-US" altLang="zh-CN" sz="1800" dirty="0">
                <a:ea typeface="宋体" pitchFamily="2" charset="-122"/>
              </a:rPr>
              <a:t> ,y</a:t>
            </a:r>
            <a:r>
              <a:rPr lang="en-US" altLang="zh-CN" sz="1800" dirty="0" smtClean="0">
                <a:ea typeface="宋体" pitchFamily="2" charset="-122"/>
              </a:rPr>
              <a:t>);}</a:t>
            </a:r>
            <a:endParaRPr lang="en-US" altLang="zh-CN" sz="1800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ea typeface="宋体" pitchFamily="2" charset="-122"/>
              </a:rPr>
              <a:t>	</a:t>
            </a:r>
            <a:r>
              <a:rPr lang="en-US" altLang="zh-CN" sz="1800" dirty="0" smtClean="0">
                <a:ea typeface="宋体" pitchFamily="2" charset="-122"/>
              </a:rPr>
              <a:t>return </a:t>
            </a:r>
            <a:r>
              <a:rPr lang="en-US" altLang="zh-CN" sz="1800" dirty="0">
                <a:ea typeface="宋体" pitchFamily="2" charset="-122"/>
              </a:rPr>
              <a:t>new String(c</a:t>
            </a:r>
            <a:r>
              <a:rPr lang="en-US" altLang="zh-CN" sz="1800" dirty="0" smtClean="0">
                <a:ea typeface="宋体" pitchFamily="2" charset="-122"/>
              </a:rPr>
              <a:t>);}</a:t>
            </a:r>
            <a:endParaRPr lang="en-US" altLang="zh-CN" sz="1800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ea typeface="宋体" pitchFamily="2" charset="-122"/>
              </a:rPr>
              <a:t>//</a:t>
            </a:r>
            <a:r>
              <a:rPr lang="zh-CN" altLang="en-US" sz="1800" dirty="0">
                <a:ea typeface="宋体" pitchFamily="2" charset="-122"/>
              </a:rPr>
              <a:t>实现指定字符数组中两个元素的交换</a:t>
            </a:r>
          </a:p>
          <a:p>
            <a:pPr marL="0" indent="0">
              <a:buNone/>
            </a:pPr>
            <a:r>
              <a:rPr lang="en-US" altLang="zh-CN" sz="1800" dirty="0" smtClean="0">
                <a:ea typeface="宋体" pitchFamily="2" charset="-122"/>
              </a:rPr>
              <a:t>public </a:t>
            </a:r>
            <a:r>
              <a:rPr lang="en-US" altLang="zh-CN" sz="1800" dirty="0">
                <a:ea typeface="宋体" pitchFamily="2" charset="-122"/>
              </a:rPr>
              <a:t>void swap(char[] </a:t>
            </a:r>
            <a:r>
              <a:rPr lang="en-US" altLang="zh-CN" sz="1800" dirty="0" err="1">
                <a:ea typeface="宋体" pitchFamily="2" charset="-122"/>
              </a:rPr>
              <a:t>c,int</a:t>
            </a:r>
            <a:r>
              <a:rPr lang="en-US" altLang="zh-CN" sz="1800" dirty="0">
                <a:ea typeface="宋体" pitchFamily="2" charset="-122"/>
              </a:rPr>
              <a:t> </a:t>
            </a:r>
            <a:r>
              <a:rPr lang="en-US" altLang="zh-CN" sz="1800" dirty="0" err="1">
                <a:ea typeface="宋体" pitchFamily="2" charset="-122"/>
              </a:rPr>
              <a:t>i</a:t>
            </a:r>
            <a:r>
              <a:rPr lang="en-US" altLang="zh-CN" sz="1800" dirty="0">
                <a:ea typeface="宋体" pitchFamily="2" charset="-122"/>
              </a:rPr>
              <a:t> ,</a:t>
            </a:r>
            <a:r>
              <a:rPr lang="en-US" altLang="zh-CN" sz="1800" dirty="0" err="1">
                <a:ea typeface="宋体" pitchFamily="2" charset="-122"/>
              </a:rPr>
              <a:t>int</a:t>
            </a:r>
            <a:r>
              <a:rPr lang="en-US" altLang="zh-CN" sz="1800" dirty="0">
                <a:ea typeface="宋体" pitchFamily="2" charset="-122"/>
              </a:rPr>
              <a:t> j){</a:t>
            </a:r>
          </a:p>
          <a:p>
            <a:pPr marL="0" indent="0">
              <a:buNone/>
            </a:pPr>
            <a:r>
              <a:rPr lang="en-US" altLang="zh-CN" sz="1800" dirty="0">
                <a:ea typeface="宋体" pitchFamily="2" charset="-122"/>
              </a:rPr>
              <a:t>		char temp = c[</a:t>
            </a:r>
            <a:r>
              <a:rPr lang="en-US" altLang="zh-CN" sz="1800" dirty="0" err="1">
                <a:ea typeface="宋体" pitchFamily="2" charset="-122"/>
              </a:rPr>
              <a:t>i</a:t>
            </a:r>
            <a:r>
              <a:rPr lang="en-US" altLang="zh-CN" sz="1800" dirty="0">
                <a:ea typeface="宋体" pitchFamily="2" charset="-122"/>
              </a:rPr>
              <a:t>];</a:t>
            </a:r>
          </a:p>
          <a:p>
            <a:pPr marL="0" indent="0">
              <a:buNone/>
            </a:pPr>
            <a:r>
              <a:rPr lang="en-US" altLang="zh-CN" sz="1800" dirty="0">
                <a:ea typeface="宋体" pitchFamily="2" charset="-122"/>
              </a:rPr>
              <a:t>		c[</a:t>
            </a:r>
            <a:r>
              <a:rPr lang="en-US" altLang="zh-CN" sz="1800" dirty="0" err="1">
                <a:ea typeface="宋体" pitchFamily="2" charset="-122"/>
              </a:rPr>
              <a:t>i</a:t>
            </a:r>
            <a:r>
              <a:rPr lang="en-US" altLang="zh-CN" sz="1800" dirty="0">
                <a:ea typeface="宋体" pitchFamily="2" charset="-122"/>
              </a:rPr>
              <a:t>] = c[j];</a:t>
            </a:r>
          </a:p>
          <a:p>
            <a:pPr marL="0" indent="0">
              <a:buNone/>
            </a:pPr>
            <a:r>
              <a:rPr lang="en-US" altLang="zh-CN" sz="1800" dirty="0">
                <a:ea typeface="宋体" pitchFamily="2" charset="-122"/>
              </a:rPr>
              <a:t>		c[j] = temp;</a:t>
            </a:r>
          </a:p>
          <a:p>
            <a:pPr marL="0" indent="0">
              <a:buNone/>
            </a:pPr>
            <a:r>
              <a:rPr lang="en-US" altLang="zh-CN" sz="1800" dirty="0" smtClean="0">
                <a:ea typeface="宋体" pitchFamily="2" charset="-122"/>
              </a:rPr>
              <a:t>}</a:t>
            </a:r>
            <a:endParaRPr lang="zh-CN" altLang="en-US" sz="18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8125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1764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ea typeface="宋体" pitchFamily="2" charset="-122"/>
              </a:rPr>
              <a:t>public static </a:t>
            </a:r>
            <a:r>
              <a:rPr lang="en-US" altLang="zh-CN" sz="2400" dirty="0" err="1">
                <a:ea typeface="宋体" pitchFamily="2" charset="-122"/>
              </a:rPr>
              <a:t>int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getTime</a:t>
            </a:r>
            <a:r>
              <a:rPr lang="en-US" altLang="zh-CN" sz="2400" dirty="0">
                <a:ea typeface="宋体" pitchFamily="2" charset="-122"/>
              </a:rPr>
              <a:t>(String </a:t>
            </a:r>
            <a:r>
              <a:rPr lang="en-US" altLang="zh-CN" sz="2400" dirty="0" err="1">
                <a:ea typeface="宋体" pitchFamily="2" charset="-122"/>
              </a:rPr>
              <a:t>str</a:t>
            </a:r>
            <a:r>
              <a:rPr lang="en-US" altLang="zh-CN" sz="2400" dirty="0">
                <a:ea typeface="宋体" pitchFamily="2" charset="-122"/>
              </a:rPr>
              <a:t> ,String key){</a:t>
            </a:r>
          </a:p>
          <a:p>
            <a:pPr marL="0" indent="0">
              <a:buNone/>
            </a:pPr>
            <a:r>
              <a:rPr lang="en-US" altLang="zh-CN" sz="2400" dirty="0">
                <a:ea typeface="宋体" pitchFamily="2" charset="-122"/>
              </a:rPr>
              <a:t>	</a:t>
            </a:r>
            <a:r>
              <a:rPr lang="en-US" altLang="zh-CN" sz="2400" dirty="0" err="1" smtClean="0">
                <a:ea typeface="宋体" pitchFamily="2" charset="-122"/>
              </a:rPr>
              <a:t>int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s;</a:t>
            </a:r>
          </a:p>
          <a:p>
            <a:pPr marL="0" indent="0">
              <a:buNone/>
            </a:pPr>
            <a:r>
              <a:rPr lang="en-US" altLang="zh-CN" sz="2400" dirty="0">
                <a:ea typeface="宋体" pitchFamily="2" charset="-122"/>
              </a:rPr>
              <a:t>	</a:t>
            </a:r>
            <a:r>
              <a:rPr lang="en-US" altLang="zh-CN" sz="2400" dirty="0" err="1" smtClean="0">
                <a:ea typeface="宋体" pitchFamily="2" charset="-122"/>
              </a:rPr>
              <a:t>int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count = 0;</a:t>
            </a:r>
          </a:p>
          <a:p>
            <a:pPr marL="0" indent="0">
              <a:buNone/>
            </a:pPr>
            <a:r>
              <a:rPr lang="en-US" altLang="zh-CN" sz="2400" dirty="0">
                <a:ea typeface="宋体" pitchFamily="2" charset="-122"/>
              </a:rPr>
              <a:t>	</a:t>
            </a:r>
            <a:r>
              <a:rPr lang="en-US" altLang="zh-CN" sz="2400" dirty="0" smtClean="0">
                <a:ea typeface="宋体" pitchFamily="2" charset="-122"/>
              </a:rPr>
              <a:t>while</a:t>
            </a:r>
            <a:r>
              <a:rPr lang="en-US" altLang="zh-CN" sz="2400" dirty="0">
                <a:ea typeface="宋体" pitchFamily="2" charset="-122"/>
              </a:rPr>
              <a:t>((s=</a:t>
            </a:r>
            <a:r>
              <a:rPr lang="en-US" altLang="zh-CN" sz="2400" dirty="0" err="1">
                <a:ea typeface="宋体" pitchFamily="2" charset="-122"/>
              </a:rPr>
              <a:t>str.indexOf</a:t>
            </a:r>
            <a:r>
              <a:rPr lang="en-US" altLang="zh-CN" sz="2400" dirty="0">
                <a:ea typeface="宋体" pitchFamily="2" charset="-122"/>
              </a:rPr>
              <a:t>(key))!=-1){</a:t>
            </a:r>
          </a:p>
          <a:p>
            <a:pPr marL="0" indent="0">
              <a:buNone/>
            </a:pPr>
            <a:r>
              <a:rPr lang="en-US" altLang="zh-CN" sz="2400" dirty="0">
                <a:ea typeface="宋体" pitchFamily="2" charset="-122"/>
              </a:rPr>
              <a:t>		count++;</a:t>
            </a:r>
          </a:p>
          <a:p>
            <a:pPr marL="0" indent="0">
              <a:buNone/>
            </a:pPr>
            <a:r>
              <a:rPr lang="en-US" altLang="zh-CN" sz="2400" dirty="0">
                <a:ea typeface="宋体" pitchFamily="2" charset="-122"/>
              </a:rPr>
              <a:t>		</a:t>
            </a:r>
            <a:r>
              <a:rPr lang="en-US" altLang="zh-CN" sz="2400" dirty="0" err="1">
                <a:ea typeface="宋体" pitchFamily="2" charset="-122"/>
              </a:rPr>
              <a:t>str</a:t>
            </a:r>
            <a:r>
              <a:rPr lang="en-US" altLang="zh-CN" sz="2400" dirty="0">
                <a:ea typeface="宋体" pitchFamily="2" charset="-122"/>
              </a:rPr>
              <a:t> = </a:t>
            </a:r>
            <a:r>
              <a:rPr lang="en-US" altLang="zh-CN" sz="2400" dirty="0" err="1">
                <a:ea typeface="宋体" pitchFamily="2" charset="-122"/>
              </a:rPr>
              <a:t>str.substring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en-US" altLang="zh-CN" sz="2400" dirty="0" err="1">
                <a:ea typeface="宋体" pitchFamily="2" charset="-122"/>
              </a:rPr>
              <a:t>s+key.length</a:t>
            </a:r>
            <a:r>
              <a:rPr lang="en-US" altLang="zh-CN" sz="2400" dirty="0">
                <a:ea typeface="宋体" pitchFamily="2" charset="-122"/>
              </a:rPr>
              <a:t>());</a:t>
            </a:r>
          </a:p>
          <a:p>
            <a:pPr marL="0" indent="0">
              <a:buNone/>
            </a:pPr>
            <a:r>
              <a:rPr lang="en-US" altLang="zh-CN" sz="2400" dirty="0">
                <a:ea typeface="宋体" pitchFamily="2" charset="-122"/>
              </a:rPr>
              <a:t>	</a:t>
            </a:r>
            <a:r>
              <a:rPr lang="en-US" altLang="zh-CN" sz="2400" dirty="0" smtClean="0">
                <a:ea typeface="宋体" pitchFamily="2" charset="-122"/>
              </a:rPr>
              <a:t>}</a:t>
            </a:r>
            <a:endParaRPr lang="en-US" altLang="zh-CN" sz="2400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ea typeface="宋体" pitchFamily="2" charset="-122"/>
              </a:rPr>
              <a:t>	</a:t>
            </a:r>
            <a:r>
              <a:rPr lang="en-US" altLang="zh-CN" sz="2400" dirty="0" smtClean="0">
                <a:ea typeface="宋体" pitchFamily="2" charset="-122"/>
              </a:rPr>
              <a:t>return </a:t>
            </a:r>
            <a:r>
              <a:rPr lang="en-US" altLang="zh-CN" sz="2400" dirty="0">
                <a:ea typeface="宋体" pitchFamily="2" charset="-122"/>
              </a:rPr>
              <a:t>count;</a:t>
            </a:r>
          </a:p>
          <a:p>
            <a:pPr marL="0" indent="0">
              <a:buNone/>
            </a:pPr>
            <a:r>
              <a:rPr lang="en-US" altLang="zh-CN" sz="2400" dirty="0" smtClean="0">
                <a:ea typeface="宋体" pitchFamily="2" charset="-122"/>
              </a:rPr>
              <a:t>}</a:t>
            </a:r>
            <a:endParaRPr lang="zh-CN" altLang="en-US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868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196752"/>
            <a:ext cx="856895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public class Test4 {</a:t>
            </a:r>
          </a:p>
          <a:p>
            <a:r>
              <a:rPr lang="en-US" altLang="zh-CN" dirty="0"/>
              <a:t>	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	Test4 t = new Test4();</a:t>
            </a:r>
          </a:p>
          <a:p>
            <a:r>
              <a:rPr lang="en-US" altLang="zh-CN" dirty="0"/>
              <a:t>		String s = </a:t>
            </a:r>
            <a:r>
              <a:rPr lang="en-US" altLang="zh-CN" dirty="0" err="1"/>
              <a:t>t.getSameString</a:t>
            </a:r>
            <a:r>
              <a:rPr lang="en-US" altLang="zh-CN" dirty="0"/>
              <a:t>("</a:t>
            </a:r>
            <a:r>
              <a:rPr lang="en-US" altLang="zh-CN" dirty="0" err="1"/>
              <a:t>abcwertheltlloyuiodef</a:t>
            </a:r>
            <a:r>
              <a:rPr lang="en-US" altLang="zh-CN" dirty="0"/>
              <a:t>", "</a:t>
            </a:r>
            <a:r>
              <a:rPr lang="en-US" altLang="zh-CN" dirty="0" err="1"/>
              <a:t>cvhellobnm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System.out.println</a:t>
            </a:r>
            <a:r>
              <a:rPr lang="en-US" altLang="zh-CN" dirty="0"/>
              <a:t>(s);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public String </a:t>
            </a:r>
            <a:r>
              <a:rPr lang="en-US" altLang="zh-CN" dirty="0" err="1"/>
              <a:t>getSameString</a:t>
            </a:r>
            <a:r>
              <a:rPr lang="en-US" altLang="zh-CN" dirty="0"/>
              <a:t>(String str1,String str2){</a:t>
            </a:r>
          </a:p>
          <a:p>
            <a:r>
              <a:rPr lang="en-US" altLang="zh-CN" dirty="0"/>
              <a:t>		String max = (str1.length()&gt;str2.length())? str1 : str2;</a:t>
            </a:r>
          </a:p>
          <a:p>
            <a:r>
              <a:rPr lang="en-US" altLang="zh-CN" dirty="0"/>
              <a:t>		String min = (str1.length()&lt;str2.length())? str1 : str2;</a:t>
            </a:r>
          </a:p>
          <a:p>
            <a:r>
              <a:rPr lang="en-US" altLang="zh-CN" dirty="0"/>
              <a:t>		for(</a:t>
            </a:r>
            <a:r>
              <a:rPr lang="en-US" altLang="zh-CN" dirty="0" err="1"/>
              <a:t>int</a:t>
            </a:r>
            <a:r>
              <a:rPr lang="en-US" altLang="zh-CN" dirty="0"/>
              <a:t> x = 0 ;x &lt;</a:t>
            </a:r>
            <a:r>
              <a:rPr lang="en-US" altLang="zh-CN" dirty="0" err="1"/>
              <a:t>min.length</a:t>
            </a:r>
            <a:r>
              <a:rPr lang="en-US" altLang="zh-CN" dirty="0"/>
              <a:t>();x++){</a:t>
            </a:r>
          </a:p>
          <a:p>
            <a:r>
              <a:rPr lang="en-US" altLang="zh-CN" dirty="0"/>
              <a:t>			for(</a:t>
            </a:r>
            <a:r>
              <a:rPr lang="en-US" altLang="zh-CN" dirty="0" err="1"/>
              <a:t>int</a:t>
            </a:r>
            <a:r>
              <a:rPr lang="en-US" altLang="zh-CN" dirty="0"/>
              <a:t> y = 0,z = </a:t>
            </a:r>
            <a:r>
              <a:rPr lang="en-US" altLang="zh-CN" dirty="0" err="1"/>
              <a:t>min.length</a:t>
            </a:r>
            <a:r>
              <a:rPr lang="en-US" altLang="zh-CN" dirty="0"/>
              <a:t>()-</a:t>
            </a:r>
            <a:r>
              <a:rPr lang="en-US" altLang="zh-CN" dirty="0" err="1"/>
              <a:t>x;z</a:t>
            </a:r>
            <a:r>
              <a:rPr lang="en-US" altLang="zh-CN" dirty="0"/>
              <a:t>&lt;=</a:t>
            </a:r>
            <a:r>
              <a:rPr lang="en-US" altLang="zh-CN" dirty="0" err="1"/>
              <a:t>min.length</a:t>
            </a:r>
            <a:r>
              <a:rPr lang="en-US" altLang="zh-CN" dirty="0"/>
              <a:t>();y++,z++){</a:t>
            </a:r>
          </a:p>
          <a:p>
            <a:r>
              <a:rPr lang="en-US" altLang="zh-CN" dirty="0"/>
              <a:t>				String </a:t>
            </a:r>
            <a:r>
              <a:rPr lang="en-US" altLang="zh-CN" dirty="0" err="1"/>
              <a:t>str</a:t>
            </a:r>
            <a:r>
              <a:rPr lang="en-US" altLang="zh-CN" dirty="0"/>
              <a:t> = </a:t>
            </a:r>
            <a:r>
              <a:rPr lang="en-US" altLang="zh-CN" dirty="0" err="1"/>
              <a:t>min.substring</a:t>
            </a:r>
            <a:r>
              <a:rPr lang="en-US" altLang="zh-CN" dirty="0"/>
              <a:t>(y, z);</a:t>
            </a:r>
          </a:p>
          <a:p>
            <a:r>
              <a:rPr lang="en-US" altLang="zh-CN" dirty="0"/>
              <a:t>				if(</a:t>
            </a:r>
            <a:r>
              <a:rPr lang="en-US" altLang="zh-CN" dirty="0" err="1"/>
              <a:t>max.contains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)){</a:t>
            </a:r>
          </a:p>
          <a:p>
            <a:r>
              <a:rPr lang="en-US" altLang="zh-CN" dirty="0"/>
              <a:t>					return </a:t>
            </a:r>
            <a:r>
              <a:rPr lang="en-US" altLang="zh-CN" dirty="0" err="1"/>
              <a:t>str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		</a:t>
            </a:r>
            <a:r>
              <a:rPr lang="en-US" altLang="zh-CN" dirty="0" smtClean="0"/>
              <a:t>}	}	}</a:t>
            </a:r>
            <a:endParaRPr lang="en-US" altLang="zh-CN" dirty="0"/>
          </a:p>
          <a:p>
            <a:r>
              <a:rPr lang="en-US" altLang="zh-CN" dirty="0"/>
              <a:t>		return null;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}	}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93702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764704"/>
            <a:ext cx="5428718" cy="709806"/>
          </a:xfrm>
        </p:spPr>
        <p:txBody>
          <a:bodyPr/>
          <a:lstStyle/>
          <a:p>
            <a:r>
              <a:rPr lang="en-US" altLang="zh-CN" sz="3600" b="1" dirty="0">
                <a:latin typeface="+mn-lt"/>
                <a:ea typeface="宋体" pitchFamily="2" charset="-122"/>
                <a:cs typeface="Times New Roman" pitchFamily="18" charset="0"/>
              </a:rPr>
              <a:t>StringBuffer</a:t>
            </a:r>
            <a:r>
              <a:rPr lang="zh-CN" altLang="en-US" sz="3600" b="1" dirty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72816"/>
            <a:ext cx="8579296" cy="2332856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java.lang.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StringBuffer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代表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可变的字符序列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，可以对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字符串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内容进行增删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很多方法与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相同，但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StingBuffer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是可变长度的。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StringBuffer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是一个容器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1406725"/>
      </p:ext>
    </p:extLst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620688"/>
            <a:ext cx="4464496" cy="86409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StringBuffer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804" y="1689119"/>
            <a:ext cx="8229600" cy="2811451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  <a:buFont typeface="Wingdings" pitchFamily="2" charset="2"/>
              <a:buChar char="l"/>
            </a:pPr>
            <a:r>
              <a:rPr kumimoji="1" lang="en-US" altLang="zh-CN" b="1" dirty="0">
                <a:ea typeface="宋体" pitchFamily="2" charset="-122"/>
                <a:cs typeface="Times New Roman" pitchFamily="18" charset="0"/>
              </a:rPr>
              <a:t>StringBuffer</a:t>
            </a:r>
            <a:r>
              <a:rPr kumimoji="1" lang="zh-CN" altLang="en-US" b="1" dirty="0">
                <a:ea typeface="宋体" pitchFamily="2" charset="-122"/>
                <a:cs typeface="Times New Roman" pitchFamily="18" charset="0"/>
              </a:rPr>
              <a:t>类有三个构造方法：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1</a:t>
            </a:r>
            <a:r>
              <a:rPr kumimoji="1" lang="zh-CN" altLang="en-US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．</a:t>
            </a: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</a:t>
            </a:r>
            <a:r>
              <a:rPr kumimoji="1" lang="en-US" altLang="zh-CN" sz="25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kumimoji="1" lang="zh-CN" altLang="en-US" sz="25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初始容量为</a:t>
            </a:r>
            <a:r>
              <a:rPr kumimoji="1" lang="en-US" altLang="zh-CN" sz="25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16</a:t>
            </a:r>
            <a:r>
              <a:rPr kumimoji="1" lang="zh-CN" altLang="en-US" sz="25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的字符串缓冲区</a:t>
            </a:r>
            <a:endParaRPr kumimoji="1" lang="en-US" altLang="zh-CN" sz="25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2</a:t>
            </a:r>
            <a:r>
              <a:rPr kumimoji="1" lang="zh-CN" altLang="en-US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．</a:t>
            </a: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StringBuffer(</a:t>
            </a:r>
            <a:r>
              <a:rPr kumimoji="1" lang="en-US" altLang="zh-CN" sz="25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size</a:t>
            </a:r>
            <a:r>
              <a:rPr kumimoji="1" lang="en-US" altLang="zh-CN" sz="25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kumimoji="1" lang="zh-CN" altLang="en-US" sz="25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构造指定容量的字符串缓冲区</a:t>
            </a:r>
            <a:endParaRPr kumimoji="1" lang="en-US" altLang="zh-CN" sz="25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3</a:t>
            </a:r>
            <a:r>
              <a:rPr kumimoji="1" lang="zh-CN" altLang="en-US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．</a:t>
            </a:r>
            <a:r>
              <a:rPr kumimoji="1" lang="en-US" altLang="zh-CN" sz="25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StringBuffer(String </a:t>
            </a:r>
            <a:r>
              <a:rPr kumimoji="1" lang="en-US" altLang="zh-CN" sz="25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kumimoji="1" lang="en-US" altLang="zh-CN" sz="25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kumimoji="1" lang="zh-CN" altLang="en-US" sz="25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将内容初始化为指定字符串内容</a:t>
            </a:r>
            <a:r>
              <a:rPr kumimoji="1" lang="en-US" altLang="zh-CN" sz="25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   </a:t>
            </a:r>
            <a:endParaRPr kumimoji="1" lang="en-US" altLang="zh-CN" sz="25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8807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91772" y="692696"/>
            <a:ext cx="5428718" cy="709806"/>
          </a:xfrm>
        </p:spPr>
        <p:txBody>
          <a:bodyPr/>
          <a:lstStyle/>
          <a:p>
            <a:r>
              <a:rPr lang="en-US" altLang="zh-CN" sz="3600" b="1" dirty="0">
                <a:latin typeface="+mn-lt"/>
                <a:ea typeface="宋体" pitchFamily="2" charset="-122"/>
                <a:cs typeface="Times New Roman" pitchFamily="18" charset="0"/>
              </a:rPr>
              <a:t>StringBuffer</a:t>
            </a:r>
            <a:r>
              <a:rPr lang="zh-CN" altLang="en-US" sz="3600" b="1" dirty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kumimoji="1"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b="1" dirty="0">
                <a:solidFill>
                  <a:srgbClr val="FF33CC"/>
                </a:solidFill>
                <a:ea typeface="宋体" pitchFamily="2" charset="-122"/>
                <a:cs typeface="Times New Roman" pitchFamily="18" charset="0"/>
              </a:rPr>
              <a:t>String s = new String("</a:t>
            </a:r>
            <a:r>
              <a:rPr kumimoji="1" lang="zh-CN" altLang="en-US" b="1" dirty="0">
                <a:solidFill>
                  <a:srgbClr val="FF33CC"/>
                </a:solidFill>
                <a:ea typeface="宋体" pitchFamily="2" charset="-122"/>
                <a:cs typeface="Times New Roman" pitchFamily="18" charset="0"/>
              </a:rPr>
              <a:t>我喜欢学习</a:t>
            </a:r>
            <a:r>
              <a:rPr kumimoji="1" lang="en-US" altLang="zh-CN" b="1" dirty="0">
                <a:solidFill>
                  <a:srgbClr val="FF33CC"/>
                </a:solidFill>
                <a:ea typeface="宋体" pitchFamily="2" charset="-122"/>
                <a:cs typeface="Times New Roman" pitchFamily="18" charset="0"/>
              </a:rPr>
              <a:t>"); </a:t>
            </a:r>
          </a:p>
          <a:p>
            <a:pPr>
              <a:buFont typeface="Wingdings" pitchFamily="2" charset="2"/>
              <a:buChar char="l"/>
            </a:pPr>
            <a:r>
              <a:rPr kumimoji="1" lang="en-US" altLang="zh-CN" b="1" dirty="0"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 </a:t>
            </a: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buffer = new StringBuffer(“</a:t>
            </a:r>
            <a:r>
              <a:rPr kumimoji="1"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我喜欢学习”</a:t>
            </a: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);</a:t>
            </a:r>
            <a:r>
              <a:rPr kumimoji="1" lang="en-US" altLang="zh-CN" b="1" dirty="0">
                <a:ea typeface="宋体" pitchFamily="2" charset="-122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kumimoji="1" lang="en-US" altLang="zh-CN" b="1" dirty="0"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buffer.append</a:t>
            </a: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("</a:t>
            </a:r>
            <a:r>
              <a:rPr kumimoji="1"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数学</a:t>
            </a:r>
            <a:r>
              <a:rPr kumimoji="1"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"); </a:t>
            </a:r>
          </a:p>
          <a:p>
            <a:endParaRPr lang="en-US" altLang="zh-CN" dirty="0"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130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25" y="3789363"/>
            <a:ext cx="4211638" cy="1804987"/>
          </a:xfrm>
          <a:prstGeom prst="rect">
            <a:avLst/>
          </a:prstGeom>
          <a:noFill/>
        </p:spPr>
      </p:pic>
      <p:pic>
        <p:nvPicPr>
          <p:cNvPr id="1300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3860800"/>
            <a:ext cx="4648200" cy="167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30770373"/>
      </p:ext>
    </p:extLst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1268760"/>
            <a:ext cx="1224136" cy="48965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39752" y="836712"/>
            <a:ext cx="6408712" cy="34563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11760" y="4581128"/>
            <a:ext cx="6336704" cy="1800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566124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s1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63688" y="836712"/>
            <a:ext cx="54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String s1 = “atguigu”;</a:t>
            </a:r>
          </a:p>
          <a:p>
            <a:r>
              <a:rPr lang="en-US" altLang="zh-CN" sz="2000" b="1" dirty="0"/>
              <a:t>s</a:t>
            </a:r>
            <a:r>
              <a:rPr lang="en-US" altLang="zh-CN" sz="2000" b="1" dirty="0" smtClean="0"/>
              <a:t>1 = “atguigujava”;</a:t>
            </a:r>
          </a:p>
          <a:p>
            <a:r>
              <a:rPr lang="en-US" altLang="zh-CN" sz="2000" b="1" dirty="0" smtClean="0"/>
              <a:t>StringBuffer sb = new StringBuffer(“atguigu”);</a:t>
            </a:r>
          </a:p>
          <a:p>
            <a:r>
              <a:rPr lang="en-US" altLang="zh-CN" sz="2000" b="1" dirty="0" smtClean="0"/>
              <a:t>sb.append(“java”); </a:t>
            </a:r>
            <a:endParaRPr lang="zh-CN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52292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sb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27784" y="559853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atguigu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27984" y="522920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atguigujava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259632" y="584591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0"/>
            <a:endCxn id="11" idx="1"/>
          </p:cNvCxnSpPr>
          <p:nvPr/>
        </p:nvCxnSpPr>
        <p:spPr>
          <a:xfrm flipV="1">
            <a:off x="1151620" y="5413866"/>
            <a:ext cx="3276364" cy="247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39552" y="5598532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乘号 17"/>
          <p:cNvSpPr/>
          <p:nvPr/>
        </p:nvSpPr>
        <p:spPr>
          <a:xfrm>
            <a:off x="1943708" y="5720482"/>
            <a:ext cx="396044" cy="247382"/>
          </a:xfrm>
          <a:prstGeom prst="mathMultiply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455876" y="238023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atguigujava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endCxn id="19" idx="1"/>
          </p:cNvCxnSpPr>
          <p:nvPr/>
        </p:nvCxnSpPr>
        <p:spPr>
          <a:xfrm flipV="1">
            <a:off x="1151620" y="2564904"/>
            <a:ext cx="2304256" cy="2848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70373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20688"/>
            <a:ext cx="6176694" cy="722332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StringBuffer</a:t>
            </a:r>
            <a:r>
              <a:rPr lang="zh-CN" altLang="en-US" b="1" dirty="0">
                <a:latin typeface="+mn-lt"/>
                <a:ea typeface="宋体" pitchFamily="2" charset="-122"/>
                <a:cs typeface="Times New Roman" pitchFamily="18" charset="0"/>
              </a:rPr>
              <a:t>类的常用方法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8388350" cy="532859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 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append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(String s</a:t>
            </a:r>
            <a:r>
              <a:rPr kumimoji="1"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),   StringBuffer 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append(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n) </a:t>
            </a:r>
            <a:r>
              <a:rPr kumimoji="1"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 </a:t>
            </a:r>
            <a:endParaRPr kumimoji="1" lang="en-US" altLang="zh-CN" sz="2400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 append(Object o) </a:t>
            </a:r>
            <a:r>
              <a:rPr kumimoji="1"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 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 append(char n</a:t>
            </a:r>
            <a:r>
              <a:rPr kumimoji="1"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),</a:t>
            </a:r>
            <a:endParaRPr kumimoji="1"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append(long n</a:t>
            </a:r>
            <a:r>
              <a:rPr kumimoji="1"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),  </a:t>
            </a:r>
            <a:r>
              <a:rPr kumimoji="1" lang="en-US" altLang="zh-CN" sz="2400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</a:t>
            </a:r>
            <a:r>
              <a:rPr kumimoji="1"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append(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boolean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n),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 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insert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index, String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 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StringBuffer 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reverse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() </a:t>
            </a:r>
            <a:endParaRPr kumimoji="1"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 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delete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startIndex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endIndex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 </a:t>
            </a:r>
            <a:endParaRPr kumimoji="1" lang="en-US" altLang="zh-CN" sz="2400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char </a:t>
            </a:r>
            <a:r>
              <a:rPr kumimoji="1" lang="en-US" altLang="zh-CN" sz="2400" b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charAt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n )</a:t>
            </a:r>
          </a:p>
          <a:p>
            <a:pPr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public void </a:t>
            </a:r>
            <a:r>
              <a:rPr kumimoji="1" lang="en-US" altLang="zh-CN" sz="2400" b="1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setCharAt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n ,char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ch</a:t>
            </a:r>
            <a:r>
              <a:rPr kumimoji="1"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endParaRPr kumimoji="1" lang="en-US" altLang="zh-CN" sz="2400" dirty="0">
              <a:ea typeface="宋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StringBuffer </a:t>
            </a:r>
            <a:r>
              <a:rPr kumimoji="1" lang="en-US" altLang="zh-CN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replace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(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startIndex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,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endIndex</a:t>
            </a:r>
            <a:r>
              <a:rPr kumimoji="1"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String </a:t>
            </a:r>
            <a:r>
              <a:rPr kumimoji="1" lang="en-US" altLang="zh-CN" sz="2400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kumimoji="1"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public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in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indexOf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(String str)</a:t>
            </a:r>
          </a:p>
          <a:p>
            <a:pPr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public String 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substring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(int start,int end)</a:t>
            </a:r>
          </a:p>
          <a:p>
            <a:pPr>
              <a:buNone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public int </a:t>
            </a:r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length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()</a:t>
            </a:r>
            <a:endParaRPr kumimoji="1" lang="en-US" altLang="zh-CN" sz="24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362431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485313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en-US" sz="2400" b="1" dirty="0" err="1" smtClean="0">
                <a:ea typeface="宋体" pitchFamily="2" charset="-122"/>
                <a:cs typeface="Times New Roman" pitchFamily="18" charset="0"/>
              </a:rPr>
              <a:t>StringBuilder</a:t>
            </a:r>
            <a:r>
              <a:rPr lang="en-US" sz="2400" b="1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和 </a:t>
            </a:r>
            <a:r>
              <a:rPr lang="en-US" sz="2400" b="1" dirty="0" smtClean="0">
                <a:ea typeface="宋体" pitchFamily="2" charset="-122"/>
                <a:cs typeface="Times New Roman" pitchFamily="18" charset="0"/>
              </a:rPr>
              <a:t>StringBu</a:t>
            </a: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ffer 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非常类似，均代表可变的字符序列，而且方法也一样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：不可变字符序列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StringBuffer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：可变字符序列、效率低、线程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安全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sz="2400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StringBuilder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(JDK1.5)</a:t>
            </a:r>
            <a:r>
              <a:rPr lang="zh-CN" altLang="en-US" sz="24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：可变字符序列、效率高、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线程不安全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使用陷阱：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Ø"/>
            </a:pPr>
            <a:r>
              <a:rPr lang="en-US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sz="2200" dirty="0" smtClean="0">
                <a:ea typeface="宋体" pitchFamily="2" charset="-122"/>
                <a:cs typeface="Times New Roman" pitchFamily="18" charset="0"/>
              </a:rPr>
              <a:t>string s="a"; //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创建了一个字符串</a:t>
            </a:r>
            <a:r>
              <a:rPr lang="en-US" sz="2200" dirty="0" smtClean="0">
                <a:ea typeface="宋体" pitchFamily="2" charset="-122"/>
                <a:cs typeface="Times New Roman" pitchFamily="18" charset="0"/>
              </a:rPr>
              <a:t/>
            </a:r>
            <a:br>
              <a:rPr lang="en-US" sz="2200" dirty="0" smtClean="0">
                <a:ea typeface="宋体" pitchFamily="2" charset="-122"/>
                <a:cs typeface="Times New Roman" pitchFamily="18" charset="0"/>
              </a:rPr>
            </a:br>
            <a:r>
              <a:rPr lang="en-US" sz="2200" dirty="0" smtClean="0">
                <a:ea typeface="宋体" pitchFamily="2" charset="-122"/>
                <a:cs typeface="Times New Roman" pitchFamily="18" charset="0"/>
              </a:rPr>
              <a:t> s=s+"b"; //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实际上原来的</a:t>
            </a:r>
            <a:r>
              <a:rPr lang="en-US" sz="2200" dirty="0" smtClean="0">
                <a:ea typeface="宋体" pitchFamily="2" charset="-122"/>
                <a:cs typeface="Times New Roman" pitchFamily="18" charset="0"/>
              </a:rPr>
              <a:t>"a"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字符串对象已经丢弃了，现在又产生了一个字符串</a:t>
            </a:r>
            <a:r>
              <a:rPr lang="en-US" sz="2200" dirty="0" smtClean="0">
                <a:ea typeface="宋体" pitchFamily="2" charset="-122"/>
                <a:cs typeface="Times New Roman" pitchFamily="18" charset="0"/>
              </a:rPr>
              <a:t>s+"b"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（也就是</a:t>
            </a:r>
            <a:r>
              <a:rPr lang="en-US" sz="2200" dirty="0" smtClean="0">
                <a:ea typeface="宋体" pitchFamily="2" charset="-122"/>
                <a:cs typeface="Times New Roman" pitchFamily="18" charset="0"/>
              </a:rPr>
              <a:t>"</a:t>
            </a:r>
            <a:r>
              <a:rPr lang="en-US" sz="2200" dirty="0" err="1" smtClean="0">
                <a:ea typeface="宋体" pitchFamily="2" charset="-122"/>
                <a:cs typeface="Times New Roman" pitchFamily="18" charset="0"/>
              </a:rPr>
              <a:t>ab</a:t>
            </a:r>
            <a:r>
              <a:rPr lang="en-US" sz="2200" dirty="0" smtClean="0">
                <a:ea typeface="宋体" pitchFamily="2" charset="-122"/>
                <a:cs typeface="Times New Roman" pitchFamily="18" charset="0"/>
              </a:rPr>
              <a:t>")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。如果多次执行这些改变串内容的操作，会导致大量副本字符串对象存留在内存中，降低效率。如果这样的操作放到循环中，会极大影响程序的性能。</a:t>
            </a:r>
            <a:endParaRPr lang="en-US" altLang="zh-CN" sz="2200" dirty="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620688"/>
            <a:ext cx="5948144" cy="866348"/>
          </a:xfrm>
        </p:spPr>
        <p:txBody>
          <a:bodyPr/>
          <a:lstStyle/>
          <a:p>
            <a:r>
              <a:rPr lang="en-US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StringBuilder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类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722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692696"/>
            <a:ext cx="3861052" cy="853822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+mn-lt"/>
                <a:ea typeface="宋体" pitchFamily="2" charset="-122"/>
                <a:cs typeface="Times New Roman" pitchFamily="18" charset="0"/>
              </a:rPr>
              <a:t>主要内容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571612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kumimoji="1"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kumimoji="1"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kumimoji="1" lang="zh-CN" altLang="en-US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kumimoji="1"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StringBuffer </a:t>
            </a:r>
            <a:r>
              <a:rPr kumimoji="1"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kumimoji="1" lang="zh-CN" altLang="en-US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kumimoji="1" lang="en-US" altLang="zh-CN" b="1" dirty="0" err="1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StringBuilder</a:t>
            </a:r>
            <a:r>
              <a:rPr kumimoji="1"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zh-CN" altLang="en-US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kumimoji="1" lang="zh-CN" altLang="en-US" b="1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System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kumimoji="1" lang="en-US" altLang="zh-CN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kumimoji="1"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Date </a:t>
            </a:r>
            <a:r>
              <a:rPr kumimoji="1"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kumimoji="1" lang="en-US" altLang="zh-CN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SimpleDateFormat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kumimoji="1" lang="zh-CN" altLang="en-US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kumimoji="1"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Calendar </a:t>
            </a:r>
            <a:r>
              <a:rPr kumimoji="1"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kumimoji="1" lang="zh-CN" altLang="en-US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kumimoji="1" lang="en-US" altLang="zh-CN" b="1" dirty="0" smtClean="0">
                <a:solidFill>
                  <a:schemeClr val="accent6"/>
                </a:solidFill>
                <a:ea typeface="宋体" pitchFamily="2" charset="-122"/>
                <a:cs typeface="Times New Roman" pitchFamily="18" charset="0"/>
              </a:rPr>
              <a:t>Math</a:t>
            </a:r>
            <a:r>
              <a:rPr kumimoji="1" lang="zh-CN" altLang="en-US" b="1" dirty="0" smtClean="0">
                <a:solidFill>
                  <a:schemeClr val="accent6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kumimoji="1" lang="en-US" altLang="zh-CN" b="1" dirty="0" smtClean="0">
              <a:solidFill>
                <a:schemeClr val="accent6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kumimoji="1" lang="en-US" altLang="zh-CN" b="1" dirty="0" smtClean="0">
                <a:solidFill>
                  <a:srgbClr val="00B050"/>
                </a:solidFill>
                <a:ea typeface="宋体" pitchFamily="2" charset="-122"/>
                <a:cs typeface="Times New Roman" pitchFamily="18" charset="0"/>
              </a:rPr>
              <a:t>BigInteger </a:t>
            </a:r>
            <a:r>
              <a:rPr kumimoji="1" lang="zh-CN" altLang="en-US" b="1" dirty="0" smtClean="0">
                <a:solidFill>
                  <a:srgbClr val="00B050"/>
                </a:solidFill>
                <a:ea typeface="宋体" pitchFamily="2" charset="-122"/>
                <a:cs typeface="Times New Roman" pitchFamily="18" charset="0"/>
              </a:rPr>
              <a:t>类与</a:t>
            </a:r>
            <a:r>
              <a:rPr kumimoji="1" lang="en-US" altLang="zh-CN" b="1" dirty="0" smtClean="0">
                <a:solidFill>
                  <a:srgbClr val="00B050"/>
                </a:solidFill>
                <a:ea typeface="宋体" pitchFamily="2" charset="-122"/>
                <a:cs typeface="Times New Roman" pitchFamily="18" charset="0"/>
              </a:rPr>
              <a:t>BigDecimal</a:t>
            </a:r>
            <a:r>
              <a:rPr kumimoji="1" lang="zh-CN" altLang="en-US" b="1" dirty="0" smtClean="0">
                <a:solidFill>
                  <a:srgbClr val="00B050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kumimoji="1" lang="zh-CN" altLang="en-US" b="1" dirty="0">
              <a:solidFill>
                <a:srgbClr val="00B05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416543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288" y="821025"/>
            <a:ext cx="87129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 text = "";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long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0L;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long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endTime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0L;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StringBuffer buffer = new StringBuffer("");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StringBuilder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builder = new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StringBuilder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("");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currentTimeMillis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for(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0;i&lt;20000;i++){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buffer.append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valueOf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i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));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endTime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currentTimeMillis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out.println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("StringBuffer</a:t>
            </a:r>
            <a:r>
              <a:rPr lang="zh-CN" altLang="en-US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的执行时间：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"+(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endTime-startTime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));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currentTimeMillis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for(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0;i&lt;20000;i++){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builder.append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valueOf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i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));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endTime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currentTimeMillis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out.println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StringBuilder</a:t>
            </a:r>
            <a:r>
              <a:rPr lang="zh-CN" altLang="en-US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的执行时间：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"+(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endTime-startTime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));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currentTimeMillis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for(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0;i&lt;20000;i++){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text = text +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;}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endTime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currentTimeMillis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out.println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("String</a:t>
            </a:r>
            <a:r>
              <a:rPr lang="zh-CN" altLang="en-US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的执行时间：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"+(</a:t>
            </a:r>
            <a:r>
              <a:rPr lang="en-US" altLang="zh-CN" i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endTime-startTime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));</a:t>
            </a:r>
            <a:endParaRPr lang="zh-CN" altLang="en-US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6056" y="104004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三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者的效率测试</a:t>
            </a: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7864" y="740728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</a:rPr>
              <a:t>二、日期类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7368" y="1387059"/>
            <a:ext cx="83529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1.java.lang.System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System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类提供的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public static long </a:t>
            </a:r>
            <a:r>
              <a:rPr lang="en-US" altLang="zh-CN" sz="2800" dirty="0" err="1" smtClean="0">
                <a:ea typeface="宋体" pitchFamily="2" charset="-122"/>
                <a:cs typeface="Times New Roman" pitchFamily="18" charset="0"/>
              </a:rPr>
              <a:t>currentTimeMillis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用来返回当前时间与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1970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年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月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日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时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分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秒之间以毫秒为单位的时间差。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此方法适于计算时间差。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>
              <a:ea typeface="宋体" pitchFamily="2" charset="-122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计算世界时间的主要标准有：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2800" dirty="0">
                <a:ea typeface="宋体" pitchFamily="2" charset="-122"/>
                <a:cs typeface="Times New Roman" pitchFamily="18" charset="0"/>
              </a:rPr>
              <a:t>UTC(Universal Time Coordinated)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GMT(Greenwich Mean Time)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CST(Central Standard Time)</a:t>
            </a:r>
          </a:p>
        </p:txBody>
      </p:sp>
    </p:spTree>
    <p:extLst>
      <p:ext uri="{BB962C8B-B14F-4D97-AF65-F5344CB8AC3E}">
        <p14:creationId xmlns="" xmlns:p14="http://schemas.microsoft.com/office/powerpoint/2010/main" val="4071259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7944" y="69269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日期类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196752"/>
            <a:ext cx="835292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2. </a:t>
            </a:r>
            <a:r>
              <a:rPr lang="en-US" altLang="zh-CN" sz="28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java.util.Date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    表示特定的瞬间，精确到毫秒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1400" b="1" dirty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构造方法：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Date( )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使用</a:t>
            </a:r>
            <a:r>
              <a:rPr kumimoji="1" lang="en-US" altLang="zh-CN" sz="2400" b="1" dirty="0">
                <a:ea typeface="宋体" pitchFamily="2" charset="-122"/>
                <a:cs typeface="Times New Roman" pitchFamily="18" charset="0"/>
              </a:rPr>
              <a:t>Date</a:t>
            </a:r>
            <a:r>
              <a:rPr kumimoji="1" lang="zh-CN" altLang="en-US" sz="2400" b="1" dirty="0">
                <a:ea typeface="宋体" pitchFamily="2" charset="-122"/>
                <a:cs typeface="Times New Roman" pitchFamily="18" charset="0"/>
              </a:rPr>
              <a:t>类的无参数构造方法创建的对象可以获取本地当前时间</a:t>
            </a:r>
            <a:r>
              <a:rPr kumimoji="1" lang="zh-CN" altLang="en-US" sz="2400" b="1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Date(long date)</a:t>
            </a:r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常用方法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getTime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():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返回自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1970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年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月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日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00:00:00 GMT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以来此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Date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对象表示的毫秒数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toString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():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把此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Date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对象转换为以下形式的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：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dow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mon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dd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hh:mm:ss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zzz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yyyy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其中：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dow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是一周中的某一天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(Sun, Mon, Tue, Wed, Thu, Fri, Sat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zzz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是时间标准。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5320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124744"/>
            <a:ext cx="84249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cs typeface="Times New Roman" pitchFamily="18" charset="0"/>
              </a:rPr>
              <a:t>import </a:t>
            </a:r>
            <a:r>
              <a:rPr lang="en-US" altLang="zh-CN" sz="2800" dirty="0" err="1" smtClean="0">
                <a:cs typeface="Times New Roman" pitchFamily="18" charset="0"/>
              </a:rPr>
              <a:t>java.util.Date</a:t>
            </a:r>
            <a:r>
              <a:rPr lang="en-US" altLang="zh-CN" sz="2800" dirty="0" smtClean="0">
                <a:cs typeface="Times New Roman" pitchFamily="18" charset="0"/>
              </a:rPr>
              <a:t>;</a:t>
            </a:r>
          </a:p>
          <a:p>
            <a:endParaRPr lang="en-US" altLang="zh-CN" sz="2400" dirty="0" smtClean="0">
              <a:cs typeface="Times New Roman" pitchFamily="18" charset="0"/>
            </a:endParaRPr>
          </a:p>
          <a:p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public </a:t>
            </a:r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void </a:t>
            </a:r>
            <a:r>
              <a:rPr lang="en-US" altLang="zh-CN" sz="2800" dirty="0" err="1">
                <a:solidFill>
                  <a:srgbClr val="C00000"/>
                </a:solidFill>
                <a:cs typeface="Times New Roman" pitchFamily="18" charset="0"/>
              </a:rPr>
              <a:t>testDate</a:t>
            </a:r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(){</a:t>
            </a:r>
          </a:p>
          <a:p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	Date </a:t>
            </a:r>
            <a:r>
              <a:rPr lang="en-US" altLang="zh-CN" sz="2800" dirty="0" err="1">
                <a:solidFill>
                  <a:srgbClr val="C00000"/>
                </a:solidFill>
                <a:cs typeface="Times New Roman" pitchFamily="18" charset="0"/>
              </a:rPr>
              <a:t>date</a:t>
            </a:r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 = new Date();</a:t>
            </a:r>
          </a:p>
          <a:p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	</a:t>
            </a:r>
            <a:r>
              <a:rPr lang="en-US" altLang="zh-CN" sz="2800" dirty="0" err="1" smtClean="0">
                <a:solidFill>
                  <a:srgbClr val="C00000"/>
                </a:solidFill>
                <a:cs typeface="Times New Roman" pitchFamily="18" charset="0"/>
              </a:rPr>
              <a:t>System.out.println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(date</a:t>
            </a:r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);</a:t>
            </a:r>
          </a:p>
          <a:p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	</a:t>
            </a:r>
            <a:r>
              <a:rPr lang="en-US" altLang="zh-CN" sz="2800" dirty="0" err="1" smtClean="0">
                <a:solidFill>
                  <a:srgbClr val="C00000"/>
                </a:solidFill>
                <a:cs typeface="Times New Roman" pitchFamily="18" charset="0"/>
              </a:rPr>
              <a:t>System.out.println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(</a:t>
            </a:r>
            <a:r>
              <a:rPr lang="en-US" altLang="zh-CN" sz="2800" dirty="0" err="1" smtClean="0">
                <a:solidFill>
                  <a:srgbClr val="C00000"/>
                </a:solidFill>
                <a:cs typeface="Times New Roman" pitchFamily="18" charset="0"/>
              </a:rPr>
              <a:t>System.currentTimeMillis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());</a:t>
            </a:r>
          </a:p>
          <a:p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	</a:t>
            </a:r>
            <a:r>
              <a:rPr lang="en-US" altLang="zh-CN" sz="2800" dirty="0" err="1" smtClean="0">
                <a:solidFill>
                  <a:srgbClr val="C00000"/>
                </a:solidFill>
                <a:cs typeface="Times New Roman" pitchFamily="18" charset="0"/>
              </a:rPr>
              <a:t>System.out.println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(</a:t>
            </a:r>
            <a:r>
              <a:rPr lang="en-US" altLang="zh-CN" sz="2800" dirty="0" err="1" smtClean="0">
                <a:solidFill>
                  <a:srgbClr val="C00000"/>
                </a:solidFill>
                <a:cs typeface="Times New Roman" pitchFamily="18" charset="0"/>
              </a:rPr>
              <a:t>date.getTime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());</a:t>
            </a:r>
            <a:endParaRPr lang="en-US" altLang="zh-CN" sz="2800" dirty="0">
              <a:solidFill>
                <a:srgbClr val="C00000"/>
              </a:solidFill>
              <a:cs typeface="Times New Roman" pitchFamily="18" charset="0"/>
            </a:endParaRPr>
          </a:p>
          <a:p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	Date </a:t>
            </a:r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date1 = new 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Date(</a:t>
            </a:r>
            <a:r>
              <a:rPr lang="en-US" altLang="zh-CN" sz="2800" dirty="0" err="1" smtClean="0">
                <a:solidFill>
                  <a:srgbClr val="C00000"/>
                </a:solidFill>
                <a:cs typeface="Times New Roman" pitchFamily="18" charset="0"/>
              </a:rPr>
              <a:t>date.getTime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());</a:t>
            </a:r>
            <a:endParaRPr lang="en-US" altLang="zh-CN" sz="2800" dirty="0">
              <a:solidFill>
                <a:srgbClr val="C00000"/>
              </a:solidFill>
              <a:cs typeface="Times New Roman" pitchFamily="18" charset="0"/>
            </a:endParaRPr>
          </a:p>
          <a:p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	</a:t>
            </a:r>
            <a:r>
              <a:rPr lang="en-US" altLang="zh-CN" sz="2800" dirty="0" err="1" smtClean="0">
                <a:solidFill>
                  <a:srgbClr val="C00000"/>
                </a:solidFill>
                <a:cs typeface="Times New Roman" pitchFamily="18" charset="0"/>
              </a:rPr>
              <a:t>System.out.println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(date1.getTime</a:t>
            </a:r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());</a:t>
            </a:r>
          </a:p>
          <a:p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	</a:t>
            </a:r>
            <a:r>
              <a:rPr lang="en-US" altLang="zh-CN" sz="2800" dirty="0" err="1" smtClean="0">
                <a:solidFill>
                  <a:srgbClr val="C00000"/>
                </a:solidFill>
                <a:cs typeface="Times New Roman" pitchFamily="18" charset="0"/>
              </a:rPr>
              <a:t>System.out.println</a:t>
            </a:r>
            <a:r>
              <a:rPr lang="en-US" altLang="zh-CN" sz="2800" dirty="0" smtClean="0">
                <a:solidFill>
                  <a:srgbClr val="C00000"/>
                </a:solidFill>
                <a:cs typeface="Times New Roman" pitchFamily="18" charset="0"/>
              </a:rPr>
              <a:t>(date1.toString</a:t>
            </a:r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());</a:t>
            </a:r>
          </a:p>
          <a:p>
            <a:r>
              <a:rPr lang="en-US" altLang="zh-CN" sz="2800" dirty="0">
                <a:solidFill>
                  <a:srgbClr val="C00000"/>
                </a:solidFill>
                <a:cs typeface="Times New Roman" pitchFamily="18" charset="0"/>
              </a:rPr>
              <a:t>}</a:t>
            </a:r>
            <a:endParaRPr lang="zh-CN" altLang="en-US" sz="2800" dirty="0">
              <a:solidFill>
                <a:srgbClr val="C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1133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80727"/>
            <a:ext cx="838842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Date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类的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API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不易于国际化，大部分被废弃了，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java.text.Simp</a:t>
            </a:r>
            <a:endParaRPr lang="en-US" altLang="zh-CN" sz="24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leDateFormat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类是一个不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与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语言环境有关的方式来格式化和解析日期的具体类。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0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它允许进行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格式化（日期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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文本）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  <a:sym typeface="Wingdings" pitchFamily="2" charset="2"/>
              </a:rPr>
              <a:t>、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解析（文本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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日期）</a:t>
            </a:r>
            <a:endParaRPr lang="en-US" altLang="zh-CN" sz="2400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  <a:sym typeface="Wingdings" pitchFamily="2" charset="2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  <a:sym typeface="Wingdings" pitchFamily="2" charset="2"/>
              </a:rPr>
              <a:t>格式化：</a:t>
            </a:r>
            <a:endParaRPr lang="en-US" altLang="zh-CN" sz="2400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</a:rPr>
              <a:t>SimpleDateFormat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() 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：默认的模式和语言环境创建对象</a:t>
            </a:r>
            <a:endParaRPr kumimoji="1" lang="en-US" altLang="zh-CN" sz="2400" b="1" dirty="0" smtClean="0">
              <a:solidFill>
                <a:srgbClr val="C00000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kumimoji="1"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SimpleDateFormat</a:t>
            </a:r>
            <a:r>
              <a:rPr kumimoji="1"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pattern</a:t>
            </a:r>
            <a:r>
              <a:rPr kumimoji="1"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kumimoji="1"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kumimoji="1" lang="zh-CN" altLang="en-US" sz="2400" dirty="0" smtClean="0">
                <a:ea typeface="宋体" pitchFamily="2" charset="-122"/>
                <a:cs typeface="Times New Roman" pitchFamily="18" charset="0"/>
              </a:rPr>
              <a:t>该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构造方法可以用</a:t>
            </a:r>
            <a:r>
              <a:rPr kumimoji="1" lang="zh-CN" altLang="en-US" sz="2400" dirty="0">
                <a:solidFill>
                  <a:srgbClr val="FF33CC"/>
                </a:solidFill>
                <a:ea typeface="宋体" pitchFamily="2" charset="-122"/>
                <a:cs typeface="Times New Roman" pitchFamily="18" charset="0"/>
              </a:rPr>
              <a:t>参数</a:t>
            </a:r>
            <a:r>
              <a:rPr kumimoji="1" lang="en-US" altLang="zh-CN" sz="2400" dirty="0">
                <a:solidFill>
                  <a:srgbClr val="FF33CC"/>
                </a:solidFill>
                <a:ea typeface="宋体" pitchFamily="2" charset="-122"/>
                <a:cs typeface="Times New Roman" pitchFamily="18" charset="0"/>
              </a:rPr>
              <a:t>pattern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指定的格式创建一个对象，该对象调用：</a:t>
            </a:r>
            <a:endParaRPr kumimoji="1" lang="zh-CN" altLang="en-US" sz="2400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String format(Date date)</a:t>
            </a:r>
            <a:r>
              <a:rPr kumimoji="1" lang="zh-CN" altLang="en-US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kumimoji="1" lang="zh-CN" altLang="en-US" sz="2400" dirty="0">
                <a:ea typeface="宋体" pitchFamily="2" charset="-122"/>
                <a:cs typeface="Times New Roman" pitchFamily="18" charset="0"/>
              </a:rPr>
              <a:t>方法格式化时间对象</a:t>
            </a:r>
            <a:r>
              <a:rPr kumimoji="1" lang="en-US" altLang="zh-CN" sz="2400" dirty="0">
                <a:ea typeface="宋体" pitchFamily="2" charset="-122"/>
                <a:cs typeface="Times New Roman" pitchFamily="18" charset="0"/>
              </a:rPr>
              <a:t>date</a:t>
            </a:r>
            <a:endParaRPr kumimoji="1" lang="zh-CN" altLang="en-US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u"/>
            </a:pP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解析：</a:t>
            </a:r>
            <a:endParaRPr lang="en-US" altLang="zh-CN" sz="2400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Date parse(String source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从给定字符串的开始解析文本，以生成一个日期。</a:t>
            </a:r>
            <a:endParaRPr lang="zh-CN" altLang="en-US" sz="2400" b="1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1259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640" y="1010245"/>
            <a:ext cx="871296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Date 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date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 = new Date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();  //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产生一个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Date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实例</a:t>
            </a:r>
            <a:endParaRPr lang="en-US" altLang="zh-CN" sz="22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产生一个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formater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格式化的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实例</a:t>
            </a:r>
            <a:endParaRPr lang="zh-CN" altLang="en-US" sz="2200" dirty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SimpleDateFormat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formater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 = new 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SimpleDateFormat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formater.format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(date));//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打印输出默认的格式</a:t>
            </a:r>
          </a:p>
          <a:p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SimpleDateFormat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formater2 = new 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SimpleDateFormat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(</a:t>
            </a:r>
          </a:p>
          <a:p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				"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yyyy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年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MM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月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dd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日 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EEE 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HH:mm:ss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");</a:t>
            </a:r>
          </a:p>
          <a:p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(formater2.format(date));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 </a:t>
            </a:r>
            <a:endParaRPr lang="en-US" altLang="zh-CN" sz="22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实例化一个指定的格式对象</a:t>
            </a:r>
          </a:p>
          <a:p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	//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按指定的格式输出</a:t>
            </a:r>
          </a:p>
          <a:p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try 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{</a:t>
            </a:r>
          </a:p>
          <a:p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	Date 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date2 = formater2.parse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(“2008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年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08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月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08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日 星期一 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    </a:t>
            </a:r>
            <a:endParaRPr lang="en-US" altLang="zh-CN" sz="22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                                                                                 08:08:08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");</a:t>
            </a:r>
          </a:p>
          <a:p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		 //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将指定的日期解析后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格式化按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指定的格式输出</a:t>
            </a:r>
            <a:endParaRPr lang="en-US" altLang="zh-CN" sz="22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(date2.toString());</a:t>
            </a:r>
            <a:endParaRPr lang="zh-CN" altLang="en-US" sz="2200" dirty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} 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catch (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ParseException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 e) {</a:t>
            </a:r>
          </a:p>
          <a:p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200" dirty="0" err="1" smtClean="0">
                <a:ea typeface="宋体" pitchFamily="2" charset="-122"/>
                <a:cs typeface="Times New Roman" pitchFamily="18" charset="0"/>
              </a:rPr>
              <a:t>e.printStackTrace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}</a:t>
            </a:r>
            <a:endParaRPr lang="zh-CN" altLang="en-US" sz="22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3684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9912" y="66499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日期类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272" y="1344825"/>
            <a:ext cx="8352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3. </a:t>
            </a:r>
            <a:r>
              <a:rPr lang="en-US" altLang="zh-CN" sz="28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java.util.Calendar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日历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  Calendar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是一个抽象基类，主用用于完成日期字段之间相互操作的功能。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获取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Calendar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实例的方法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使用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Calendar.getInstance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调用它的子类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GregorianCalendar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的构造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器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一个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Calendar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的实例是系统时间的抽象表示，通过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get(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field)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方法来取得想要的时间信息。比如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YEAR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MONTH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DAY_OF_WEEK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HOUR_OF_DAY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MINUTE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SECOND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void set(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field,int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value)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ublic void add(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field,int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amount)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final Date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getTime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final void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setTime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(Date date)</a:t>
            </a:r>
          </a:p>
        </p:txBody>
      </p:sp>
    </p:spTree>
    <p:extLst>
      <p:ext uri="{BB962C8B-B14F-4D97-AF65-F5344CB8AC3E}">
        <p14:creationId xmlns="" xmlns:p14="http://schemas.microsoft.com/office/powerpoint/2010/main" val="9920292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980728"/>
            <a:ext cx="86409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Calendar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calendar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Calendar.getInstance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    //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从一个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Calendar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对象中获取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Date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对象</a:t>
            </a: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Date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date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=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calendar.getTime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    //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使用给定的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Date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设置此 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Calendar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的时间</a:t>
            </a: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calendar.setTime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(date);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calendar.set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Calendar.DAY_OF_MONTH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 8);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当前时间日设置为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8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后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时间是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:" +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   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                                        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calendar.getTime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calendar.add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Calendar.HOUR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 2);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当前时间加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小时后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时间是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:" +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                                       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calendar.getTime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calendar.add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Calendar.MONTH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 -2);</a:t>
            </a: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当前日期减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个月后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时间是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:" + 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                                         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calendar.getTime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());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4893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694437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三、</a:t>
            </a:r>
            <a:r>
              <a:rPr lang="en-US" altLang="zh-CN" sz="3600" b="1" dirty="0" smtClean="0">
                <a:ea typeface="宋体" pitchFamily="2" charset="-122"/>
                <a:cs typeface="Times New Roman" pitchFamily="18" charset="0"/>
              </a:rPr>
              <a:t>Math</a:t>
            </a:r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zh-CN" altLang="en-US" sz="36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11736" y="1412776"/>
            <a:ext cx="8640960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+mn-lt"/>
                <a:cs typeface="Times New Roman" pitchFamily="18" charset="0"/>
              </a:rPr>
              <a:t>java.lang.Math提供了一系列静态方法用于科学计算；其方法的参数和返回值类型一般为double型。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abs     绝对值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acos,asin,atan,cos,sin,</a:t>
            </a:r>
            <a:r>
              <a:rPr lang="zh-CN" altLang="en-US" sz="2400" b="1" dirty="0" smtClean="0">
                <a:solidFill>
                  <a:srgbClr val="C00000"/>
                </a:solidFill>
                <a:latin typeface="+mn-lt"/>
                <a:cs typeface="Times New Roman" pitchFamily="18" charset="0"/>
              </a:rPr>
              <a:t>tan  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三角函数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sqrt     平方根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pow(double a,doble b)     a的b次幂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log    自然对数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exp    e为底指数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max(double a,double b)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min(double a,double b)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random()      返回0.0到1.0的随机数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long round(double a)     double</a:t>
            </a:r>
            <a:r>
              <a:rPr lang="zh-CN" altLang="en-US" sz="2400" b="1" dirty="0" smtClean="0">
                <a:solidFill>
                  <a:srgbClr val="C00000"/>
                </a:solidFill>
                <a:latin typeface="+mn-lt"/>
                <a:cs typeface="Times New Roman" pitchFamily="18" charset="0"/>
              </a:rPr>
              <a:t>型数据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a转换为long型（四舍五入）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toDegrees(double angrad)     弧度—&gt;角度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toRadians(double angdeg)     角度—&gt;</a:t>
            </a:r>
            <a:r>
              <a:rPr lang="zh-CN" altLang="en-US" sz="2400" b="1" dirty="0" smtClean="0">
                <a:solidFill>
                  <a:srgbClr val="C00000"/>
                </a:solidFill>
                <a:latin typeface="+mn-lt"/>
                <a:cs typeface="Times New Roman" pitchFamily="18" charset="0"/>
              </a:rPr>
              <a:t>弧度</a:t>
            </a:r>
            <a:endParaRPr lang="zh-CN" altLang="en-US" sz="2400" b="1" dirty="0">
              <a:solidFill>
                <a:srgbClr val="C00000"/>
              </a:solidFill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2694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620688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四、</a:t>
            </a:r>
            <a:r>
              <a:rPr lang="en-US" altLang="zh-CN" sz="3600" b="1" dirty="0" smtClean="0">
                <a:ea typeface="宋体" pitchFamily="2" charset="-122"/>
                <a:cs typeface="Times New Roman" pitchFamily="18" charset="0"/>
              </a:rPr>
              <a:t>BigInteger</a:t>
            </a:r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zh-CN" altLang="en-US" sz="3600" b="1" dirty="0">
              <a:ea typeface="宋体" pitchFamily="2" charset="-122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23528" y="1267019"/>
                <a:ext cx="8568952" cy="5297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ea typeface="宋体" pitchFamily="2" charset="-122"/>
                    <a:cs typeface="Times New Roman" pitchFamily="18" charset="0"/>
                  </a:rPr>
                  <a:t>Integer</a:t>
                </a:r>
                <a:r>
                  <a:rPr lang="zh-CN" altLang="en-US" sz="2400" dirty="0" smtClean="0">
                    <a:ea typeface="宋体" pitchFamily="2" charset="-122"/>
                    <a:cs typeface="Times New Roman" pitchFamily="18" charset="0"/>
                  </a:rPr>
                  <a:t>类作为</a:t>
                </a:r>
                <a:r>
                  <a:rPr lang="en-US" altLang="zh-CN" sz="2400" dirty="0" err="1" smtClean="0">
                    <a:ea typeface="宋体" pitchFamily="2" charset="-122"/>
                    <a:cs typeface="Times New Roman" pitchFamily="18" charset="0"/>
                  </a:rPr>
                  <a:t>int</a:t>
                </a:r>
                <a:r>
                  <a:rPr lang="zh-CN" altLang="en-US" sz="2400" dirty="0" smtClean="0">
                    <a:ea typeface="宋体" pitchFamily="2" charset="-122"/>
                    <a:cs typeface="Times New Roman" pitchFamily="18" charset="0"/>
                  </a:rPr>
                  <a:t>的包装类，能存储的最大整型值为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sz="240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zh-CN" altLang="en-US" sz="2400">
                            <a:latin typeface="Cambria Math"/>
                          </a:rPr>
                          <m:t>31</m:t>
                        </m:r>
                      </m:sup>
                    </m:sSup>
                    <m:r>
                      <a:rPr lang="zh-CN" altLang="en-US" sz="2400">
                        <a:latin typeface="Cambria Math"/>
                      </a:rPr>
                      <m:t>−1</m:t>
                    </m:r>
                  </m:oMath>
                </a14:m>
                <a:r>
                  <a:rPr lang="zh-CN" altLang="en-US" sz="2400" dirty="0" smtClean="0">
                    <a:ea typeface="宋体" pitchFamily="2" charset="-122"/>
                    <a:cs typeface="Times New Roman" pitchFamily="18" charset="0"/>
                  </a:rPr>
                  <a:t>，</a:t>
                </a:r>
                <a:r>
                  <a:rPr lang="en-US" altLang="zh-CN" sz="2400" dirty="0" smtClean="0">
                    <a:ea typeface="宋体" pitchFamily="2" charset="-122"/>
                    <a:cs typeface="Times New Roman" pitchFamily="18" charset="0"/>
                  </a:rPr>
                  <a:t>BigInteger</a:t>
                </a:r>
                <a:r>
                  <a:rPr lang="zh-CN" altLang="en-US" sz="2400" dirty="0" smtClean="0">
                    <a:ea typeface="宋体" pitchFamily="2" charset="-122"/>
                    <a:cs typeface="Times New Roman" pitchFamily="18" charset="0"/>
                  </a:rPr>
                  <a:t>类的数字范围较</a:t>
                </a:r>
                <a:r>
                  <a:rPr lang="en-US" altLang="zh-CN" sz="2400" dirty="0" smtClean="0">
                    <a:ea typeface="宋体" pitchFamily="2" charset="-122"/>
                    <a:cs typeface="Times New Roman" pitchFamily="18" charset="0"/>
                  </a:rPr>
                  <a:t>Integer</a:t>
                </a:r>
                <a:r>
                  <a:rPr lang="zh-CN" altLang="en-US" sz="2400" dirty="0" smtClean="0">
                    <a:ea typeface="宋体" pitchFamily="2" charset="-122"/>
                    <a:cs typeface="Times New Roman" pitchFamily="18" charset="0"/>
                  </a:rPr>
                  <a:t>类的数字范围要大得多，可以支持任意精度的整数。</a:t>
                </a:r>
                <a:endParaRPr lang="en-US" altLang="zh-CN" sz="2400" dirty="0" smtClean="0">
                  <a:ea typeface="宋体" pitchFamily="2" charset="-122"/>
                  <a:cs typeface="Times New Roman" pitchFamily="18" charset="0"/>
                </a:endParaRPr>
              </a:p>
              <a:p>
                <a:pPr marL="457200" indent="-457200">
                  <a:buFont typeface="Wingdings" pitchFamily="2" charset="2"/>
                  <a:buChar char="l"/>
                </a:pPr>
                <a:r>
                  <a:rPr lang="zh-CN" altLang="en-US" sz="2400" dirty="0" smtClean="0">
                    <a:ea typeface="宋体" pitchFamily="2" charset="-122"/>
                    <a:cs typeface="Times New Roman" pitchFamily="18" charset="0"/>
                  </a:rPr>
                  <a:t>构造</a:t>
                </a:r>
                <a:r>
                  <a:rPr lang="zh-CN" altLang="en-US" sz="2400" dirty="0">
                    <a:ea typeface="宋体" pitchFamily="2" charset="-122"/>
                    <a:cs typeface="Times New Roman" pitchFamily="18" charset="0"/>
                  </a:rPr>
                  <a:t>器</a:t>
                </a:r>
                <a:endParaRPr lang="en-US" altLang="zh-CN" sz="2400" dirty="0" smtClean="0">
                  <a:ea typeface="宋体" pitchFamily="2" charset="-122"/>
                  <a:cs typeface="Times New Roman" pitchFamily="18" charset="0"/>
                </a:endParaRPr>
              </a:p>
              <a:p>
                <a:pPr marL="914400" lvl="1" indent="-457200">
                  <a:buFont typeface="Wingdings" pitchFamily="2" charset="2"/>
                  <a:buChar char="Ø"/>
                </a:pPr>
                <a:r>
                  <a:rPr lang="en-US" altLang="zh-CN" sz="2400" b="1" dirty="0">
                    <a:hlinkClick r:id="rId2" action="ppaction://hlinkfile"/>
                  </a:rPr>
                  <a:t>BigInteger</a:t>
                </a:r>
                <a:r>
                  <a:rPr lang="en-US" altLang="zh-CN" sz="2400" dirty="0"/>
                  <a:t>(</a:t>
                </a:r>
                <a:r>
                  <a:rPr lang="en-US" altLang="zh-CN" sz="2400" dirty="0">
                    <a:hlinkClick r:id="rId3" action="ppaction://hlinkfile" tooltip="java.lang 中的类"/>
                  </a:rPr>
                  <a:t>String</a:t>
                </a:r>
                <a:r>
                  <a:rPr lang="en-US" altLang="zh-CN" sz="2400" dirty="0"/>
                  <a:t/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 smtClean="0"/>
                  <a:t>)</a:t>
                </a:r>
              </a:p>
              <a:p>
                <a:pPr marL="457200" indent="-457200">
                  <a:buFont typeface="Wingdings" pitchFamily="2" charset="2"/>
                  <a:buChar char="l"/>
                </a:pPr>
                <a:r>
                  <a:rPr lang="zh-CN" altLang="en-US" sz="2400" dirty="0" smtClean="0">
                    <a:ea typeface="宋体" pitchFamily="2" charset="-122"/>
                    <a:cs typeface="Times New Roman" pitchFamily="18" charset="0"/>
                  </a:rPr>
                  <a:t>常用方法</a:t>
                </a:r>
                <a:endParaRPr lang="en-US" altLang="zh-CN" sz="2400" dirty="0" smtClean="0">
                  <a:ea typeface="宋体" pitchFamily="2" charset="-122"/>
                  <a:cs typeface="Times New Roman" pitchFamily="18" charset="0"/>
                </a:endParaRP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</a:t>
                </a:r>
                <a:r>
                  <a:rPr lang="en-US" altLang="zh-CN" sz="2400" dirty="0">
                    <a:hlinkClick r:id="rId2" action="ppaction://hlinkfile" tooltip="java.math 中的类"/>
                  </a:rPr>
                  <a:t>BigInteger</a:t>
                </a:r>
                <a:r>
                  <a:rPr lang="en-US" altLang="zh-CN" sz="2400" dirty="0"/>
                  <a:t/>
                </a:r>
                <a:r>
                  <a:rPr lang="en-US" altLang="zh-CN" sz="2400" b="1" dirty="0"/>
                  <a:t>abs</a:t>
                </a:r>
                <a:r>
                  <a:rPr lang="en-US" altLang="zh-CN" sz="2400" dirty="0" smtClean="0"/>
                  <a:t>()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</a:t>
                </a:r>
                <a:r>
                  <a:rPr lang="en-US" altLang="zh-CN" sz="2400" dirty="0">
                    <a:hlinkClick r:id="rId2" action="ppaction://hlinkfile" tooltip="java.math 中的类"/>
                  </a:rPr>
                  <a:t>BigInteger</a:t>
                </a:r>
                <a:r>
                  <a:rPr lang="en-US" altLang="zh-CN" sz="2400" dirty="0"/>
                  <a:t/>
                </a:r>
                <a:r>
                  <a:rPr lang="en-US" altLang="zh-CN" sz="2400" b="1" dirty="0"/>
                  <a:t>add</a:t>
                </a:r>
                <a:r>
                  <a:rPr lang="en-US" altLang="zh-CN" sz="2400" dirty="0"/>
                  <a:t>(</a:t>
                </a:r>
                <a:r>
                  <a:rPr lang="en-US" altLang="zh-CN" sz="2400" dirty="0">
                    <a:hlinkClick r:id="rId2" action="ppaction://hlinkfile" tooltip="java.math 中的类"/>
                  </a:rPr>
                  <a:t>BigInteger</a:t>
                </a:r>
                <a:r>
                  <a:rPr lang="en-US" altLang="zh-CN" sz="2400" dirty="0"/>
                  <a:t/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 smtClean="0"/>
                  <a:t>)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</a:t>
                </a:r>
                <a:r>
                  <a:rPr lang="en-US" altLang="zh-CN" sz="2400" dirty="0">
                    <a:hlinkClick r:id="rId2" action="ppaction://hlinkfile" tooltip="java.math 中的类"/>
                  </a:rPr>
                  <a:t>BigInteger</a:t>
                </a:r>
                <a:r>
                  <a:rPr lang="en-US" altLang="zh-CN" sz="2400" dirty="0"/>
                  <a:t/>
                </a:r>
                <a:r>
                  <a:rPr lang="en-US" altLang="zh-CN" sz="2400" b="1" dirty="0"/>
                  <a:t>subtract</a:t>
                </a:r>
                <a:r>
                  <a:rPr lang="en-US" altLang="zh-CN" sz="2400" dirty="0"/>
                  <a:t>(</a:t>
                </a:r>
                <a:r>
                  <a:rPr lang="en-US" altLang="zh-CN" sz="2400" dirty="0">
                    <a:hlinkClick r:id="rId2" action="ppaction://hlinkfile" tooltip="java.math 中的类"/>
                  </a:rPr>
                  <a:t>BigInteger</a:t>
                </a:r>
                <a:r>
                  <a:rPr lang="en-US" altLang="zh-CN" sz="2400" dirty="0"/>
                  <a:t/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 smtClean="0"/>
                  <a:t>)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</a:t>
                </a:r>
                <a:r>
                  <a:rPr lang="en-US" altLang="zh-CN" sz="2400" dirty="0">
                    <a:hlinkClick r:id="rId2" action="ppaction://hlinkfile" tooltip="java.math 中的类"/>
                  </a:rPr>
                  <a:t>BigInteger</a:t>
                </a:r>
                <a:r>
                  <a:rPr lang="en-US" altLang="zh-CN" sz="2400" dirty="0"/>
                  <a:t/>
                </a:r>
                <a:r>
                  <a:rPr lang="en-US" altLang="zh-CN" sz="2400" b="1" dirty="0"/>
                  <a:t>multiply</a:t>
                </a:r>
                <a:r>
                  <a:rPr lang="en-US" altLang="zh-CN" sz="2400" dirty="0"/>
                  <a:t>(</a:t>
                </a:r>
                <a:r>
                  <a:rPr lang="en-US" altLang="zh-CN" sz="2400" dirty="0">
                    <a:hlinkClick r:id="rId2" action="ppaction://hlinkfile" tooltip="java.math 中的类"/>
                  </a:rPr>
                  <a:t>BigInteger</a:t>
                </a:r>
                <a:r>
                  <a:rPr lang="en-US" altLang="zh-CN" sz="2400" dirty="0"/>
                  <a:t/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 smtClean="0"/>
                  <a:t>)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</a:t>
                </a:r>
                <a:r>
                  <a:rPr lang="en-US" altLang="zh-CN" sz="2400" dirty="0">
                    <a:hlinkClick r:id="rId2" action="ppaction://hlinkfile" tooltip="java.math 中的类"/>
                  </a:rPr>
                  <a:t>BigInteger</a:t>
                </a:r>
                <a:r>
                  <a:rPr lang="en-US" altLang="zh-CN" sz="2400" dirty="0"/>
                  <a:t/>
                </a:r>
                <a:r>
                  <a:rPr lang="en-US" altLang="zh-CN" sz="2400" b="1" dirty="0"/>
                  <a:t>divide</a:t>
                </a:r>
                <a:r>
                  <a:rPr lang="en-US" altLang="zh-CN" sz="2400" dirty="0"/>
                  <a:t>(</a:t>
                </a:r>
                <a:r>
                  <a:rPr lang="en-US" altLang="zh-CN" sz="2400" dirty="0">
                    <a:hlinkClick r:id="rId2" action="ppaction://hlinkfile" tooltip="java.math 中的类"/>
                  </a:rPr>
                  <a:t>BigInteger</a:t>
                </a:r>
                <a:r>
                  <a:rPr lang="en-US" altLang="zh-CN" sz="2400" dirty="0"/>
                  <a:t/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 smtClean="0"/>
                  <a:t>)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</a:t>
                </a:r>
                <a:r>
                  <a:rPr lang="en-US" altLang="zh-CN" sz="2400" dirty="0">
                    <a:hlinkClick r:id="rId2" action="ppaction://hlinkfile" tooltip="java.math 中的类"/>
                  </a:rPr>
                  <a:t>BigInteger</a:t>
                </a:r>
                <a:r>
                  <a:rPr lang="en-US" altLang="zh-CN" sz="2400" dirty="0"/>
                  <a:t/>
                </a:r>
                <a:r>
                  <a:rPr lang="en-US" altLang="zh-CN" sz="2400" b="1" dirty="0"/>
                  <a:t>remainder</a:t>
                </a:r>
                <a:r>
                  <a:rPr lang="en-US" altLang="zh-CN" sz="2400" dirty="0"/>
                  <a:t>(</a:t>
                </a:r>
                <a:r>
                  <a:rPr lang="en-US" altLang="zh-CN" sz="2400" dirty="0">
                    <a:hlinkClick r:id="rId2" action="ppaction://hlinkfile" tooltip="java.math 中的类"/>
                  </a:rPr>
                  <a:t>BigInteger</a:t>
                </a:r>
                <a:r>
                  <a:rPr lang="en-US" altLang="zh-CN" sz="2400" dirty="0"/>
                  <a:t/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 smtClean="0"/>
                  <a:t>)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</a:t>
                </a:r>
                <a:r>
                  <a:rPr lang="en-US" altLang="zh-CN" sz="2400" dirty="0" err="1">
                    <a:hlinkClick r:id="rId2" action="ppaction://hlinkfile" tooltip="java.math 中的类"/>
                  </a:rPr>
                  <a:t>BigInteger</a:t>
                </a:r>
                <a:r>
                  <a:rPr lang="en-US" altLang="zh-CN" sz="2400" dirty="0"/>
                  <a:t/>
                </a:r>
                <a:r>
                  <a:rPr lang="en-US" altLang="zh-CN" sz="2400" b="1" dirty="0" err="1"/>
                  <a:t>pow</a:t>
                </a:r>
                <a:r>
                  <a:rPr lang="en-US" altLang="zh-CN" sz="2400" dirty="0"/>
                  <a:t>(</a:t>
                </a:r>
                <a:r>
                  <a:rPr lang="en-US" altLang="zh-CN" sz="2400" dirty="0" err="1"/>
                  <a:t>int</a:t>
                </a:r>
                <a:r>
                  <a:rPr lang="en-US" altLang="zh-CN" sz="2400" dirty="0"/>
                  <a:t> exponent</a:t>
                </a:r>
                <a:r>
                  <a:rPr lang="en-US" altLang="zh-CN" sz="2400" dirty="0" smtClean="0"/>
                  <a:t>)</a:t>
                </a:r>
              </a:p>
              <a:p>
                <a:pPr marL="457200" indent="-457200">
                  <a:buFont typeface="Wingdings" pitchFamily="2" charset="2"/>
                  <a:buChar char="Ø"/>
                </a:pPr>
                <a:r>
                  <a:rPr lang="en-US" altLang="zh-CN" sz="2400" dirty="0"/>
                  <a:t>public </a:t>
                </a:r>
                <a:r>
                  <a:rPr lang="en-US" altLang="zh-CN" sz="2400" dirty="0">
                    <a:hlinkClick r:id="rId2" action="ppaction://hlinkfile" tooltip="java.math 中的类"/>
                  </a:rPr>
                  <a:t>BigInteger</a:t>
                </a:r>
                <a:r>
                  <a:rPr lang="en-US" altLang="zh-CN" sz="2400" dirty="0"/>
                  <a:t>[] </a:t>
                </a:r>
                <a:r>
                  <a:rPr lang="en-US" altLang="zh-CN" sz="2400" b="1" dirty="0" err="1"/>
                  <a:t>divideAndRemainder</a:t>
                </a:r>
                <a:r>
                  <a:rPr lang="en-US" altLang="zh-CN" sz="2400" dirty="0"/>
                  <a:t>(</a:t>
                </a:r>
                <a:r>
                  <a:rPr lang="en-US" altLang="zh-CN" sz="2400" dirty="0">
                    <a:hlinkClick r:id="rId2" action="ppaction://hlinkfile" tooltip="java.math 中的类"/>
                  </a:rPr>
                  <a:t>BigInteger</a:t>
                </a:r>
                <a:r>
                  <a:rPr lang="en-US" altLang="zh-CN" sz="2400" dirty="0"/>
                  <a:t/>
                </a:r>
                <a:r>
                  <a:rPr lang="en-US" altLang="zh-CN" sz="2400" dirty="0" err="1"/>
                  <a:t>val</a:t>
                </a:r>
                <a:r>
                  <a:rPr lang="en-US" altLang="zh-CN" sz="2400" dirty="0"/>
                  <a:t>)</a:t>
                </a:r>
                <a:endParaRPr lang="zh-CN" altLang="en-US" sz="2400" dirty="0">
                  <a:ea typeface="宋体" pitchFamily="2" charset="-122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267019"/>
                <a:ext cx="8568952" cy="5297028"/>
              </a:xfrm>
              <a:prstGeom prst="rect">
                <a:avLst/>
              </a:prstGeom>
              <a:blipFill rotWithShape="1">
                <a:blip r:embed="rId4"/>
                <a:stretch>
                  <a:fillRect l="-1067" t="-1381" b="-1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48269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620688"/>
            <a:ext cx="4680520" cy="93610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一、字符串相关类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964488" cy="473941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sz="33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sz="33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类：构造字符串对象 </a:t>
            </a:r>
            <a:endParaRPr kumimoji="1" lang="en-US" altLang="zh-CN" sz="33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kumimoji="1" lang="zh-CN" altLang="en-US" b="1" dirty="0" smtClean="0">
                <a:ea typeface="宋体" pitchFamily="2" charset="-122"/>
                <a:cs typeface="Times New Roman" pitchFamily="18" charset="0"/>
              </a:rPr>
              <a:t>常量</a:t>
            </a:r>
            <a:r>
              <a:rPr kumimoji="1" lang="zh-CN" altLang="en-US" b="1" dirty="0">
                <a:ea typeface="宋体" pitchFamily="2" charset="-122"/>
                <a:cs typeface="Times New Roman" pitchFamily="18" charset="0"/>
              </a:rPr>
              <a:t>对象：字符串常量对象是用双引号括起的字符</a:t>
            </a:r>
            <a:r>
              <a:rPr kumimoji="1" lang="zh-CN" altLang="en-US" b="1" dirty="0" smtClean="0">
                <a:ea typeface="宋体" pitchFamily="2" charset="-122"/>
                <a:cs typeface="Times New Roman" pitchFamily="18" charset="0"/>
              </a:rPr>
              <a:t>序列。        例如</a:t>
            </a:r>
            <a:r>
              <a:rPr kumimoji="1" lang="zh-CN" altLang="en-US" b="1" dirty="0">
                <a:ea typeface="宋体" pitchFamily="2" charset="-122"/>
                <a:cs typeface="Times New Roman" pitchFamily="18" charset="0"/>
              </a:rPr>
              <a:t>：</a:t>
            </a:r>
            <a:r>
              <a:rPr kumimoji="1" lang="en-US" altLang="zh-CN" b="1" dirty="0">
                <a:ea typeface="宋体" pitchFamily="2" charset="-122"/>
                <a:cs typeface="Times New Roman" pitchFamily="18" charset="0"/>
              </a:rPr>
              <a:t>"</a:t>
            </a:r>
            <a:r>
              <a:rPr kumimoji="1" lang="zh-CN" altLang="en-US" b="1" dirty="0">
                <a:ea typeface="宋体" pitchFamily="2" charset="-122"/>
                <a:cs typeface="Times New Roman" pitchFamily="18" charset="0"/>
              </a:rPr>
              <a:t>你好</a:t>
            </a:r>
            <a:r>
              <a:rPr kumimoji="1" lang="en-US" altLang="zh-CN" b="1" dirty="0">
                <a:ea typeface="宋体" pitchFamily="2" charset="-122"/>
                <a:cs typeface="Times New Roman" pitchFamily="18" charset="0"/>
              </a:rPr>
              <a:t>"</a:t>
            </a:r>
            <a:r>
              <a:rPr kumimoji="1" lang="zh-CN" altLang="en-US" b="1" dirty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b="1" dirty="0">
                <a:ea typeface="宋体" pitchFamily="2" charset="-122"/>
                <a:cs typeface="Times New Roman" pitchFamily="18" charset="0"/>
              </a:rPr>
              <a:t>"12.97"</a:t>
            </a:r>
            <a:r>
              <a:rPr kumimoji="1" lang="zh-CN" altLang="en-US" b="1" dirty="0">
                <a:ea typeface="宋体" pitchFamily="2" charset="-122"/>
                <a:cs typeface="Times New Roman" pitchFamily="18" charset="0"/>
              </a:rPr>
              <a:t>、</a:t>
            </a:r>
            <a:r>
              <a:rPr kumimoji="1" lang="en-US" altLang="zh-CN" b="1" dirty="0">
                <a:ea typeface="宋体" pitchFamily="2" charset="-122"/>
                <a:cs typeface="Times New Roman" pitchFamily="18" charset="0"/>
              </a:rPr>
              <a:t>"boy"</a:t>
            </a:r>
            <a:r>
              <a:rPr kumimoji="1" lang="zh-CN" altLang="en-US" b="1" dirty="0">
                <a:ea typeface="宋体" pitchFamily="2" charset="-122"/>
                <a:cs typeface="Times New Roman" pitchFamily="18" charset="0"/>
              </a:rPr>
              <a:t>等</a:t>
            </a:r>
            <a:r>
              <a:rPr kumimoji="1" lang="zh-CN" altLang="en-US" b="1" dirty="0" smtClean="0">
                <a:ea typeface="宋体" pitchFamily="2" charset="-122"/>
                <a:cs typeface="Times New Roman" pitchFamily="18" charset="0"/>
              </a:rPr>
              <a:t>。</a:t>
            </a:r>
            <a:endParaRPr kumimoji="1"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60000"/>
              </a:lnSpc>
              <a:buFont typeface="Wingdings" pitchFamily="2" charset="2"/>
              <a:buChar char="l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字符串的字符使用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Unicode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字符编码，一个字符占两个字节</a:t>
            </a: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60000"/>
              </a:lnSpc>
              <a:buFont typeface="Wingdings" pitchFamily="2" charset="2"/>
              <a:buChar char="l"/>
            </a:pPr>
            <a:r>
              <a:rPr kumimoji="1" lang="en-US" altLang="zh-CN" b="1" dirty="0" smtClean="0">
                <a:ea typeface="宋体" pitchFamily="2" charset="-122"/>
                <a:cs typeface="Times New Roman" pitchFamily="18" charset="0"/>
              </a:rPr>
              <a:t>String</a:t>
            </a:r>
            <a:r>
              <a:rPr kumimoji="1" lang="zh-CN" altLang="en-US" b="1" dirty="0">
                <a:ea typeface="宋体" pitchFamily="2" charset="-122"/>
                <a:cs typeface="Times New Roman" pitchFamily="18" charset="0"/>
              </a:rPr>
              <a:t>类较常用构造方法</a:t>
            </a:r>
            <a:r>
              <a:rPr kumimoji="1" lang="en-US" altLang="zh-CN" b="1" dirty="0" smtClean="0">
                <a:ea typeface="宋体" pitchFamily="2" charset="-122"/>
                <a:cs typeface="Times New Roman" pitchFamily="18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  s1 = new String();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  s2 = new String(String original);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  s3 = new String(char[] a);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String  s4 =  new String(char[] </a:t>
            </a:r>
            <a:r>
              <a:rPr kumimoji="1" lang="en-US" altLang="zh-CN" sz="2600" b="1" dirty="0" err="1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a,int</a:t>
            </a:r>
            <a:r>
              <a:rPr kumimoji="1"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sz="2600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startIndex,int</a:t>
            </a:r>
            <a:r>
              <a:rPr kumimoji="1" lang="en-US" altLang="zh-CN" sz="26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 count</a:t>
            </a:r>
            <a:r>
              <a:rPr kumimoji="1" lang="en-US" altLang="zh-CN" sz="26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)</a:t>
            </a:r>
            <a:endParaRPr kumimoji="1" lang="en-US" altLang="zh-CN" sz="2600" b="1" dirty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u"/>
            </a:pPr>
            <a:r>
              <a:rPr lang="en-US" altLang="zh-CN" sz="26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String </a:t>
            </a:r>
            <a:r>
              <a:rPr lang="en-US" altLang="zh-CN" sz="2600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sz="26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  = “</a:t>
            </a:r>
            <a:r>
              <a:rPr lang="en-US" altLang="zh-CN" sz="2600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abc</a:t>
            </a:r>
            <a:r>
              <a:rPr lang="en-US" altLang="zh-CN" sz="26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”;</a:t>
            </a:r>
            <a:r>
              <a:rPr kumimoji="1" lang="zh-CN" altLang="en-US" sz="26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与</a:t>
            </a:r>
            <a:r>
              <a:rPr lang="en-US" altLang="zh-CN" sz="2600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String str1 = new String(“</a:t>
            </a:r>
            <a:r>
              <a:rPr lang="en-US" altLang="zh-CN" sz="2600" dirty="0" err="1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abc</a:t>
            </a:r>
            <a:r>
              <a:rPr lang="en-US" altLang="zh-CN" sz="26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”);</a:t>
            </a:r>
            <a:r>
              <a:rPr lang="zh-CN" altLang="en-US" sz="2600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的区别？</a:t>
            </a:r>
            <a:endParaRPr lang="en-US" altLang="zh-CN" sz="2600" dirty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4251143"/>
      </p:ext>
    </p:extLst>
  </p:cSld>
  <p:clrMapOvr>
    <a:masterClrMapping/>
  </p:clrMapOvr>
  <p:transition advClick="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764704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四、</a:t>
            </a:r>
            <a:r>
              <a:rPr lang="en-US" altLang="zh-CN" sz="3600" b="1" dirty="0" smtClean="0">
                <a:ea typeface="宋体" pitchFamily="2" charset="-122"/>
                <a:cs typeface="Times New Roman" pitchFamily="18" charset="0"/>
              </a:rPr>
              <a:t>BigDecimal</a:t>
            </a:r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zh-CN" altLang="en-US" sz="36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112" y="1556792"/>
            <a:ext cx="8496944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一般的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loat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类和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Double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类可以用来做科学计算或工程计算，但在商业计算中，要求数字精度比较高，故用到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java.math.BigDecimal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类。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BigDecimal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类支持任何精度的定点数。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构造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器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/>
              <a:t>public </a:t>
            </a:r>
            <a:r>
              <a:rPr lang="en-US" altLang="zh-CN" sz="2400" b="1" dirty="0"/>
              <a:t>BigDecimal</a:t>
            </a:r>
            <a:r>
              <a:rPr lang="en-US" altLang="zh-CN" sz="2400" dirty="0"/>
              <a:t>(double 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/>
              <a:t>public </a:t>
            </a:r>
            <a:r>
              <a:rPr lang="en-US" altLang="zh-CN" sz="2400" b="1" dirty="0" err="1"/>
              <a:t>BigDecimal</a:t>
            </a:r>
            <a:r>
              <a:rPr lang="en-US" altLang="zh-CN" sz="2400" dirty="0"/>
              <a:t>(</a:t>
            </a:r>
            <a:r>
              <a:rPr lang="en-US" altLang="zh-CN" sz="2400" dirty="0">
                <a:hlinkClick r:id="rId2" action="ppaction://hlinkfile" tooltip="java.lang 中的类"/>
              </a:rPr>
              <a:t>String</a:t>
            </a:r>
            <a:r>
              <a:rPr lang="en-US" altLang="zh-CN" sz="2400" dirty="0"/>
              <a:t> 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)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常用方法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/>
              <a:t>public </a:t>
            </a:r>
            <a:r>
              <a:rPr lang="en-US" altLang="zh-CN" sz="2400" dirty="0">
                <a:hlinkClick r:id="rId3" action="ppaction://hlinkfile" tooltip="java.math 中的类"/>
              </a:rPr>
              <a:t>BigDecimal</a:t>
            </a:r>
            <a:r>
              <a:rPr lang="en-US" altLang="zh-CN" sz="2400" dirty="0"/>
              <a:t> </a:t>
            </a:r>
            <a:r>
              <a:rPr lang="en-US" altLang="zh-CN" sz="2400" b="1" dirty="0"/>
              <a:t>add</a:t>
            </a:r>
            <a:r>
              <a:rPr lang="en-US" altLang="zh-CN" sz="2400" dirty="0"/>
              <a:t>(</a:t>
            </a:r>
            <a:r>
              <a:rPr lang="en-US" altLang="zh-CN" sz="2400" dirty="0">
                <a:hlinkClick r:id="rId3" action="ppaction://hlinkfile" tooltip="java.math 中的类"/>
              </a:rPr>
              <a:t>BigDecimal</a:t>
            </a:r>
            <a:r>
              <a:rPr lang="en-US" altLang="zh-CN" sz="2400" dirty="0"/>
              <a:t> augend</a:t>
            </a:r>
            <a:r>
              <a:rPr lang="en-US" altLang="zh-CN" sz="2400" dirty="0" smtClean="0"/>
              <a:t>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/>
              <a:t>public </a:t>
            </a:r>
            <a:r>
              <a:rPr lang="en-US" altLang="zh-CN" sz="2400" dirty="0">
                <a:hlinkClick r:id="rId3" action="ppaction://hlinkfile" tooltip="java.math 中的类"/>
              </a:rPr>
              <a:t>BigDecimal</a:t>
            </a:r>
            <a:r>
              <a:rPr lang="en-US" altLang="zh-CN" sz="2400" dirty="0"/>
              <a:t> </a:t>
            </a:r>
            <a:r>
              <a:rPr lang="en-US" altLang="zh-CN" sz="2400" b="1" dirty="0"/>
              <a:t>subtract</a:t>
            </a:r>
            <a:r>
              <a:rPr lang="en-US" altLang="zh-CN" sz="2400" dirty="0"/>
              <a:t>(</a:t>
            </a:r>
            <a:r>
              <a:rPr lang="en-US" altLang="zh-CN" sz="2400" dirty="0">
                <a:hlinkClick r:id="rId3" action="ppaction://hlinkfile" tooltip="java.math 中的类"/>
              </a:rPr>
              <a:t>BigDecimal</a:t>
            </a:r>
            <a:r>
              <a:rPr lang="en-US" altLang="zh-CN" sz="2400" dirty="0"/>
              <a:t> subtrahend</a:t>
            </a:r>
            <a:r>
              <a:rPr lang="en-US" altLang="zh-CN" sz="2400" dirty="0" smtClean="0"/>
              <a:t>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/>
              <a:t>public </a:t>
            </a:r>
            <a:r>
              <a:rPr lang="en-US" altLang="zh-CN" sz="2400" dirty="0">
                <a:hlinkClick r:id="rId3" action="ppaction://hlinkfile" tooltip="java.math 中的类"/>
              </a:rPr>
              <a:t>BigDecimal</a:t>
            </a:r>
            <a:r>
              <a:rPr lang="en-US" altLang="zh-CN" sz="2400" dirty="0"/>
              <a:t> </a:t>
            </a:r>
            <a:r>
              <a:rPr lang="en-US" altLang="zh-CN" sz="2400" b="1" dirty="0"/>
              <a:t>multiply</a:t>
            </a:r>
            <a:r>
              <a:rPr lang="en-US" altLang="zh-CN" sz="2400" dirty="0"/>
              <a:t>(</a:t>
            </a:r>
            <a:r>
              <a:rPr lang="en-US" altLang="zh-CN" sz="2400" dirty="0">
                <a:hlinkClick r:id="rId3" action="ppaction://hlinkfile" tooltip="java.math 中的类"/>
              </a:rPr>
              <a:t>BigDecimal</a:t>
            </a:r>
            <a:r>
              <a:rPr lang="en-US" altLang="zh-CN" sz="2400" dirty="0"/>
              <a:t> multiplicand</a:t>
            </a:r>
            <a:r>
              <a:rPr lang="en-US" altLang="zh-CN" sz="2400" dirty="0" smtClean="0"/>
              <a:t>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/>
              <a:t>public </a:t>
            </a:r>
            <a:r>
              <a:rPr lang="en-US" altLang="zh-CN" sz="2400" dirty="0">
                <a:hlinkClick r:id="rId3" action="ppaction://hlinkfile" tooltip="java.math 中的类"/>
              </a:rPr>
              <a:t>BigDecimal</a:t>
            </a:r>
            <a:r>
              <a:rPr lang="en-US" altLang="zh-CN" sz="2400" dirty="0"/>
              <a:t> </a:t>
            </a:r>
            <a:r>
              <a:rPr lang="en-US" altLang="zh-CN" sz="2400" b="1" dirty="0"/>
              <a:t>divide</a:t>
            </a:r>
            <a:r>
              <a:rPr lang="en-US" altLang="zh-CN" sz="2400" dirty="0"/>
              <a:t>(</a:t>
            </a:r>
            <a:r>
              <a:rPr lang="en-US" altLang="zh-CN" sz="2400" dirty="0">
                <a:hlinkClick r:id="rId3" action="ppaction://hlinkfile" tooltip="java.math 中的类"/>
              </a:rPr>
              <a:t>BigDecimal</a:t>
            </a:r>
            <a:r>
              <a:rPr lang="en-US" altLang="zh-CN" sz="2400" dirty="0"/>
              <a:t> divisor,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scale,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roundingMode</a:t>
            </a:r>
            <a:r>
              <a:rPr lang="en-US" altLang="zh-CN" sz="2400" dirty="0" smtClean="0"/>
              <a:t>)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26946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340768"/>
            <a:ext cx="8640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public void testBigInteger(){</a:t>
            </a:r>
          </a:p>
          <a:p>
            <a:r>
              <a:rPr lang="en-US" altLang="zh-CN" sz="2400" dirty="0" smtClean="0"/>
              <a:t>BigInteger </a:t>
            </a:r>
            <a:r>
              <a:rPr lang="en-US" altLang="zh-CN" sz="2400" dirty="0"/>
              <a:t>bi = new BigInteger("12433241123");</a:t>
            </a:r>
          </a:p>
          <a:p>
            <a:r>
              <a:rPr lang="en-US" altLang="zh-CN" sz="2400" dirty="0" smtClean="0"/>
              <a:t>BigDecimal </a:t>
            </a:r>
            <a:r>
              <a:rPr lang="en-US" altLang="zh-CN" sz="2400" dirty="0"/>
              <a:t>bd = new BigDecimal("12435.351");</a:t>
            </a:r>
          </a:p>
          <a:p>
            <a:r>
              <a:rPr lang="en-US" altLang="zh-CN" sz="2400" dirty="0" smtClean="0"/>
              <a:t>BigDecimal </a:t>
            </a:r>
            <a:r>
              <a:rPr lang="en-US" altLang="zh-CN" sz="2400" dirty="0"/>
              <a:t>bd2 = new BigDecimal("11");</a:t>
            </a:r>
          </a:p>
          <a:p>
            <a:r>
              <a:rPr lang="en-US" altLang="zh-CN" sz="2400" dirty="0" smtClean="0"/>
              <a:t>System.out.println(bi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 smtClean="0"/>
              <a:t>//</a:t>
            </a:r>
            <a:r>
              <a:rPr lang="en-US" altLang="zh-CN" sz="2400" dirty="0"/>
              <a:t>System.out.println(</a:t>
            </a:r>
            <a:r>
              <a:rPr lang="en-US" altLang="zh-CN" sz="2400" dirty="0" err="1"/>
              <a:t>bd.divide</a:t>
            </a:r>
            <a:r>
              <a:rPr lang="en-US" altLang="zh-CN" sz="2400" dirty="0"/>
              <a:t>(bd2));</a:t>
            </a:r>
          </a:p>
          <a:p>
            <a:r>
              <a:rPr lang="en-US" altLang="zh-CN" sz="2400" dirty="0" smtClean="0"/>
              <a:t>System.out.println(</a:t>
            </a:r>
            <a:r>
              <a:rPr lang="en-US" altLang="zh-CN" sz="2400" dirty="0" err="1" smtClean="0"/>
              <a:t>bd.divide</a:t>
            </a:r>
            <a:r>
              <a:rPr lang="en-US" altLang="zh-CN" sz="2400" dirty="0" smtClean="0"/>
              <a:t>(bd2,BigDecimal.ROUND_HALF_UP</a:t>
            </a:r>
            <a:r>
              <a:rPr lang="en-US" altLang="zh-CN" sz="2400" dirty="0"/>
              <a:t>));</a:t>
            </a:r>
          </a:p>
          <a:p>
            <a:r>
              <a:rPr lang="en-US" altLang="zh-CN" sz="2400" dirty="0" smtClean="0"/>
              <a:t>System.out.println(</a:t>
            </a:r>
            <a:r>
              <a:rPr lang="en-US" altLang="zh-CN" sz="2400" dirty="0" err="1" smtClean="0"/>
              <a:t>bd.divide</a:t>
            </a:r>
            <a:r>
              <a:rPr lang="en-US" altLang="zh-CN" sz="2400" dirty="0" smtClean="0"/>
              <a:t>(bd2,15,BigDecimal.ROUND_HALF_UP</a:t>
            </a:r>
            <a:r>
              <a:rPr lang="en-US" altLang="zh-CN" sz="2400" dirty="0"/>
              <a:t>));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986659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9552" y="1196752"/>
            <a:ext cx="1008112" cy="44644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23728" y="1196752"/>
            <a:ext cx="6048672" cy="36724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03748" y="5238492"/>
            <a:ext cx="4536504" cy="12961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72000" y="148478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String str1 = "</a:t>
            </a:r>
            <a:r>
              <a:rPr lang="en-US" altLang="zh-CN" dirty="0" err="1"/>
              <a:t>JavaEE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String str2 = "</a:t>
            </a:r>
            <a:r>
              <a:rPr lang="en-US" altLang="zh-CN" dirty="0" err="1"/>
              <a:t>JavaEE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String str3 = </a:t>
            </a:r>
            <a:r>
              <a:rPr lang="en-US" altLang="zh-CN" b="1" dirty="0"/>
              <a:t>new String("</a:t>
            </a:r>
            <a:r>
              <a:rPr lang="en-US" altLang="zh-CN" b="1" dirty="0" err="1"/>
              <a:t>JavaEE</a:t>
            </a:r>
            <a:r>
              <a:rPr lang="en-US" altLang="zh-CN" b="1" dirty="0"/>
              <a:t>");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583283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栈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468449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堆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48064" y="6156012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字符串常量池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53012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str1:0x1234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771800" y="5485874"/>
            <a:ext cx="122413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771800" y="546572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JavaEE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2699792" y="5301208"/>
            <a:ext cx="72008" cy="164521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55776" y="505382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0x1234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1691680" y="5485875"/>
            <a:ext cx="1044116" cy="8225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5536" y="486916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str2:0x1234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5536" y="450912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str3:0x1222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771800" y="3032956"/>
            <a:ext cx="1800200" cy="11161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>
          <a:xfrm>
            <a:off x="2699792" y="2854713"/>
            <a:ext cx="72008" cy="164521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55776" y="260733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0x1222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1691680" y="3019234"/>
            <a:ext cx="1080120" cy="167455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095836" y="3429000"/>
            <a:ext cx="1044116" cy="4275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203848" y="34290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0x1234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2843808" y="3856510"/>
            <a:ext cx="576064" cy="1609219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1554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644628"/>
            <a:ext cx="4852654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字符串的特性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1800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是一个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final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类，代表不可变的字符序列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字符串是不可变的。一个字符串对象一旦被配置，其内容是不可变的。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3284984"/>
            <a:ext cx="48245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宋体" pitchFamily="2" charset="-122"/>
              </a:rPr>
              <a:t>判断：</a:t>
            </a:r>
            <a:endParaRPr lang="en-US" altLang="zh-CN" sz="2400" b="1" dirty="0" smtClean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String s1 = "</a:t>
            </a:r>
            <a:r>
              <a:rPr lang="en-US" altLang="zh-CN" sz="2400" dirty="0" err="1">
                <a:ea typeface="宋体" pitchFamily="2" charset="-122"/>
              </a:rPr>
              <a:t>atguigu</a:t>
            </a:r>
            <a:r>
              <a:rPr lang="en-US" altLang="zh-CN" sz="2400" dirty="0" smtClean="0">
                <a:ea typeface="宋体" pitchFamily="2" charset="-122"/>
              </a:rPr>
              <a:t>"; </a:t>
            </a:r>
            <a:r>
              <a:rPr lang="zh-CN" altLang="en-US" sz="2400" dirty="0">
                <a:ea typeface="宋体" pitchFamily="2" charset="-122"/>
              </a:rPr>
              <a:t>	</a:t>
            </a:r>
            <a:endParaRPr lang="en-US" altLang="zh-CN" sz="2400" dirty="0" smtClean="0">
              <a:ea typeface="宋体" pitchFamily="2" charset="-122"/>
            </a:endParaRPr>
          </a:p>
          <a:p>
            <a:r>
              <a:rPr lang="en-US" altLang="zh-CN" sz="2400" dirty="0" smtClean="0">
                <a:ea typeface="宋体" pitchFamily="2" charset="-122"/>
              </a:rPr>
              <a:t>String </a:t>
            </a:r>
            <a:r>
              <a:rPr lang="en-US" altLang="zh-CN" sz="2400" dirty="0">
                <a:ea typeface="宋体" pitchFamily="2" charset="-122"/>
              </a:rPr>
              <a:t>s2 = "java";</a:t>
            </a:r>
          </a:p>
          <a:p>
            <a:r>
              <a:rPr lang="en-US" altLang="zh-CN" sz="2400" dirty="0" smtClean="0">
                <a:ea typeface="宋体" pitchFamily="2" charset="-122"/>
              </a:rPr>
              <a:t>String </a:t>
            </a:r>
            <a:r>
              <a:rPr lang="en-US" altLang="zh-CN" sz="2400" dirty="0">
                <a:ea typeface="宋体" pitchFamily="2" charset="-122"/>
              </a:rPr>
              <a:t>s4 = "java";</a:t>
            </a:r>
          </a:p>
          <a:p>
            <a:r>
              <a:rPr lang="en-US" altLang="zh-CN" sz="2400" dirty="0" smtClean="0">
                <a:ea typeface="宋体" pitchFamily="2" charset="-122"/>
              </a:rPr>
              <a:t>String </a:t>
            </a:r>
            <a:r>
              <a:rPr lang="en-US" altLang="zh-CN" sz="2400" dirty="0">
                <a:ea typeface="宋体" pitchFamily="2" charset="-122"/>
              </a:rPr>
              <a:t>s3 = new String("java");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System.out.println</a:t>
            </a:r>
            <a:r>
              <a:rPr lang="en-US" altLang="zh-CN" sz="2400" dirty="0" smtClean="0">
                <a:ea typeface="宋体" pitchFamily="2" charset="-122"/>
              </a:rPr>
              <a:t>(s2 </a:t>
            </a:r>
            <a:r>
              <a:rPr lang="en-US" altLang="zh-CN" sz="2400" dirty="0">
                <a:ea typeface="宋体" pitchFamily="2" charset="-122"/>
              </a:rPr>
              <a:t>== s3</a:t>
            </a:r>
            <a:r>
              <a:rPr lang="en-US" altLang="zh-CN" sz="2400" dirty="0" smtClean="0">
                <a:ea typeface="宋体" pitchFamily="2" charset="-122"/>
              </a:rPr>
              <a:t>);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 err="1" smtClean="0">
                <a:ea typeface="宋体" pitchFamily="2" charset="-122"/>
              </a:rPr>
              <a:t>System.out.println</a:t>
            </a:r>
            <a:r>
              <a:rPr lang="en-US" altLang="zh-CN" sz="2400" dirty="0" smtClean="0">
                <a:ea typeface="宋体" pitchFamily="2" charset="-122"/>
              </a:rPr>
              <a:t>(s2 </a:t>
            </a:r>
            <a:r>
              <a:rPr lang="en-US" altLang="zh-CN" sz="2400" dirty="0">
                <a:ea typeface="宋体" pitchFamily="2" charset="-122"/>
              </a:rPr>
              <a:t>== s4</a:t>
            </a:r>
            <a:r>
              <a:rPr lang="en-US" altLang="zh-CN" sz="2400" dirty="0" smtClean="0">
                <a:ea typeface="宋体" pitchFamily="2" charset="-122"/>
              </a:rPr>
              <a:t>);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 err="1" smtClean="0">
                <a:ea typeface="宋体" pitchFamily="2" charset="-122"/>
              </a:rPr>
              <a:t>System.out.println</a:t>
            </a:r>
            <a:r>
              <a:rPr lang="en-US" altLang="zh-CN" sz="2400" dirty="0" smtClean="0">
                <a:ea typeface="宋体" pitchFamily="2" charset="-122"/>
              </a:rPr>
              <a:t>(s2.equals(s3));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4008" y="4713060"/>
            <a:ext cx="4392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a typeface="宋体" pitchFamily="2" charset="-122"/>
              </a:rPr>
              <a:t>String s5 = "</a:t>
            </a:r>
            <a:r>
              <a:rPr lang="en-US" altLang="zh-CN" sz="2400" dirty="0" err="1">
                <a:ea typeface="宋体" pitchFamily="2" charset="-122"/>
              </a:rPr>
              <a:t>atguigujava</a:t>
            </a:r>
            <a:r>
              <a:rPr lang="en-US" altLang="zh-CN" sz="2400" dirty="0">
                <a:ea typeface="宋体" pitchFamily="2" charset="-122"/>
              </a:rPr>
              <a:t>";</a:t>
            </a:r>
          </a:p>
          <a:p>
            <a:r>
              <a:rPr lang="en-US" altLang="zh-CN" sz="2400" dirty="0">
                <a:ea typeface="宋体" pitchFamily="2" charset="-122"/>
              </a:rPr>
              <a:t>String s6 = (s1 + s2).intern();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System.out.println</a:t>
            </a:r>
            <a:r>
              <a:rPr lang="en-US" altLang="zh-CN" sz="2400" dirty="0" smtClean="0">
                <a:ea typeface="宋体" pitchFamily="2" charset="-122"/>
              </a:rPr>
              <a:t>(s5 </a:t>
            </a:r>
            <a:r>
              <a:rPr lang="en-US" altLang="zh-CN" sz="2400" dirty="0">
                <a:ea typeface="宋体" pitchFamily="2" charset="-122"/>
              </a:rPr>
              <a:t>== s6</a:t>
            </a:r>
            <a:r>
              <a:rPr lang="en-US" altLang="zh-CN" sz="2400" dirty="0" smtClean="0">
                <a:ea typeface="宋体" pitchFamily="2" charset="-122"/>
              </a:rPr>
              <a:t>);</a:t>
            </a:r>
          </a:p>
          <a:p>
            <a:r>
              <a:rPr lang="en-US" altLang="zh-CN" sz="2400" dirty="0" err="1" smtClean="0">
                <a:ea typeface="宋体" pitchFamily="2" charset="-122"/>
              </a:rPr>
              <a:t>System.out.println</a:t>
            </a:r>
            <a:r>
              <a:rPr lang="en-US" altLang="zh-CN" sz="2400" dirty="0" smtClean="0">
                <a:ea typeface="宋体" pitchFamily="2" charset="-122"/>
              </a:rPr>
              <a:t>(s5.equals(s6));</a:t>
            </a:r>
            <a:endParaRPr lang="en-US" altLang="zh-CN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0191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39952" y="112474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String str1 = "</a:t>
            </a:r>
            <a:r>
              <a:rPr lang="en-US" altLang="zh-CN" dirty="0" err="1"/>
              <a:t>JavaEE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str1 = str1 + "Android";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(str1);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3568" y="1412776"/>
            <a:ext cx="1224136" cy="48965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99792" y="3717032"/>
            <a:ext cx="5904656" cy="25922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645333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16216" y="5645397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字符串常量池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580526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str1: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3848" y="501317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JavaEE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endCxn id="11" idx="1"/>
          </p:cNvCxnSpPr>
          <p:nvPr/>
        </p:nvCxnSpPr>
        <p:spPr>
          <a:xfrm flipV="1">
            <a:off x="1367644" y="5197842"/>
            <a:ext cx="1836204" cy="7920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03848" y="55938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JavaEEAndroid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endCxn id="14" idx="1"/>
          </p:cNvCxnSpPr>
          <p:nvPr/>
        </p:nvCxnSpPr>
        <p:spPr>
          <a:xfrm flipV="1">
            <a:off x="1547664" y="5778552"/>
            <a:ext cx="1656184" cy="18466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乘号 17"/>
          <p:cNvSpPr/>
          <p:nvPr/>
        </p:nvSpPr>
        <p:spPr>
          <a:xfrm>
            <a:off x="2285746" y="5382508"/>
            <a:ext cx="270030" cy="396044"/>
          </a:xfrm>
          <a:prstGeom prst="mathMultiply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1216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1560" y="1196752"/>
            <a:ext cx="1224136" cy="49685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27784" y="1196752"/>
            <a:ext cx="5904656" cy="30963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15816" y="5013176"/>
            <a:ext cx="3168352" cy="14401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616530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栈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00192" y="410843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堆空间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35896" y="634997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字符串常量池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788024" y="1340768"/>
            <a:ext cx="36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String str1 = "</a:t>
            </a:r>
            <a:r>
              <a:rPr lang="en-US" altLang="zh-CN" dirty="0" err="1"/>
              <a:t>atguigu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String str2 = "</a:t>
            </a:r>
            <a:r>
              <a:rPr lang="en-US" altLang="zh-CN" dirty="0" err="1"/>
              <a:t>atguigu</a:t>
            </a:r>
            <a:r>
              <a:rPr lang="en-US" altLang="zh-CN" dirty="0"/>
              <a:t>";</a:t>
            </a:r>
          </a:p>
          <a:p>
            <a:r>
              <a:rPr lang="en-US" altLang="zh-CN" dirty="0"/>
              <a:t>String str3 = </a:t>
            </a:r>
            <a:r>
              <a:rPr lang="en-US" altLang="zh-CN" b="1" dirty="0"/>
              <a:t>new String("</a:t>
            </a:r>
            <a:r>
              <a:rPr lang="en-US" altLang="zh-CN" b="1" dirty="0" err="1"/>
              <a:t>atguigu</a:t>
            </a:r>
            <a:r>
              <a:rPr lang="en-US" altLang="zh-CN" b="1" dirty="0"/>
              <a:t>");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1560" y="573325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str1:0x1234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31840" y="558924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atguigu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331640" y="5773906"/>
            <a:ext cx="1944216" cy="18466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223628" y="5589240"/>
            <a:ext cx="2052228" cy="14401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1560" y="540457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str2:0x1234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275856" y="2744924"/>
            <a:ext cx="1224136" cy="8280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11560" y="50131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str3:0x2233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1331640" y="2744924"/>
            <a:ext cx="1944216" cy="245291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491880" y="3068960"/>
            <a:ext cx="864096" cy="28803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0x1234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2" idx="4"/>
          </p:cNvCxnSpPr>
          <p:nvPr/>
        </p:nvCxnSpPr>
        <p:spPr>
          <a:xfrm flipH="1">
            <a:off x="3491880" y="3356992"/>
            <a:ext cx="432048" cy="230425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131840" y="2636912"/>
            <a:ext cx="144016" cy="108012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71800" y="2264098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0x2233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364088" y="2731914"/>
            <a:ext cx="2502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smtClean="0"/>
              <a:t>str4 </a:t>
            </a:r>
            <a:r>
              <a:rPr lang="en-US" altLang="zh-CN" dirty="0"/>
              <a:t>= "</a:t>
            </a:r>
            <a:r>
              <a:rPr lang="en-US" altLang="zh-CN" dirty="0" err="1"/>
              <a:t>atguigu</a:t>
            </a:r>
            <a:r>
              <a:rPr lang="en-US" altLang="zh-CN" dirty="0"/>
              <a:t>";</a:t>
            </a:r>
          </a:p>
          <a:p>
            <a:r>
              <a:rPr lang="en-US" altLang="zh-CN" dirty="0" smtClean="0"/>
              <a:t>str4 </a:t>
            </a:r>
            <a:r>
              <a:rPr lang="en-US" altLang="zh-CN" dirty="0"/>
              <a:t>= </a:t>
            </a:r>
            <a:r>
              <a:rPr lang="en-US" altLang="zh-CN" dirty="0" smtClean="0"/>
              <a:t>str4 </a:t>
            </a:r>
            <a:r>
              <a:rPr lang="en-US" altLang="zh-CN" dirty="0"/>
              <a:t>+ "java";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11560" y="4509120"/>
            <a:ext cx="163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str4:0x2234</a:t>
            </a:r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1619672" y="4878452"/>
            <a:ext cx="1656184" cy="85480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55976" y="519784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atguigujava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1835696" y="4693786"/>
            <a:ext cx="2664296" cy="68872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乘号 39"/>
          <p:cNvSpPr/>
          <p:nvPr/>
        </p:nvSpPr>
        <p:spPr>
          <a:xfrm>
            <a:off x="2249742" y="5013176"/>
            <a:ext cx="378042" cy="576064"/>
          </a:xfrm>
          <a:prstGeom prst="mathMultiply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1025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99992" y="70566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u="sng" dirty="0"/>
              <a:t>str1 = "</a:t>
            </a:r>
            <a:r>
              <a:rPr lang="en-US" altLang="zh-CN" u="sng" dirty="0" err="1"/>
              <a:t>javaEE</a:t>
            </a:r>
            <a:r>
              <a:rPr lang="en-US" altLang="zh-CN" u="sng" dirty="0" smtClean="0"/>
              <a:t>";</a:t>
            </a:r>
          </a:p>
          <a:p>
            <a:r>
              <a:rPr lang="en-US" altLang="zh-CN" dirty="0" smtClean="0"/>
              <a:t>str1 = "</a:t>
            </a:r>
            <a:r>
              <a:rPr lang="en-US" altLang="zh-CN" dirty="0" err="1" smtClean="0"/>
              <a:t>javaEEAndroid</a:t>
            </a:r>
            <a:r>
              <a:rPr lang="en-US" altLang="zh-CN" dirty="0" smtClean="0"/>
              <a:t>";</a:t>
            </a:r>
          </a:p>
          <a:p>
            <a:endParaRPr lang="zh-CN" altLang="en-US" dirty="0"/>
          </a:p>
          <a:p>
            <a:r>
              <a:rPr lang="en-US" altLang="zh-CN" dirty="0" err="1"/>
              <a:t>StringBuffer</a:t>
            </a:r>
            <a:r>
              <a:rPr lang="en-US" altLang="zh-CN" dirty="0"/>
              <a:t> </a:t>
            </a:r>
            <a:r>
              <a:rPr lang="en-US" altLang="zh-CN" dirty="0" err="1"/>
              <a:t>sb</a:t>
            </a:r>
            <a:r>
              <a:rPr lang="en-US" altLang="zh-CN" dirty="0"/>
              <a:t> = </a:t>
            </a:r>
            <a:r>
              <a:rPr lang="en-US" altLang="zh-CN" b="1" dirty="0"/>
              <a:t>new </a:t>
            </a:r>
            <a:r>
              <a:rPr lang="en-US" altLang="zh-CN" b="1" dirty="0" err="1"/>
              <a:t>StringBuffer</a:t>
            </a:r>
            <a:r>
              <a:rPr lang="en-US" altLang="zh-CN" b="1" dirty="0"/>
              <a:t>("</a:t>
            </a:r>
            <a:r>
              <a:rPr lang="en-US" altLang="zh-CN" b="1" dirty="0" err="1"/>
              <a:t>javaEE</a:t>
            </a:r>
            <a:r>
              <a:rPr lang="en-US" altLang="zh-CN" b="1" dirty="0"/>
              <a:t>");</a:t>
            </a:r>
          </a:p>
          <a:p>
            <a:r>
              <a:rPr lang="en-US" altLang="zh-CN" dirty="0" err="1"/>
              <a:t>sb.append</a:t>
            </a:r>
            <a:r>
              <a:rPr lang="en-US" altLang="zh-CN" dirty="0"/>
              <a:t>("android");</a:t>
            </a:r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</a:t>
            </a:r>
            <a:r>
              <a:rPr lang="en-US" altLang="zh-CN" i="1" dirty="0" err="1"/>
              <a:t>sb</a:t>
            </a:r>
            <a:r>
              <a:rPr lang="en-US" altLang="zh-CN" i="1" dirty="0"/>
              <a:t>);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2132856"/>
            <a:ext cx="864096" cy="41764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27784" y="2564904"/>
            <a:ext cx="5688632" cy="27363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83768" y="5589240"/>
            <a:ext cx="3312368" cy="10801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7544" y="630932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栈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92280" y="5085184"/>
            <a:ext cx="1979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80112" y="61293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字符串常量池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580526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str1: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71800" y="61293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javaEE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endCxn id="12" idx="1"/>
          </p:cNvCxnSpPr>
          <p:nvPr/>
        </p:nvCxnSpPr>
        <p:spPr>
          <a:xfrm>
            <a:off x="1043608" y="5989930"/>
            <a:ext cx="1728192" cy="32403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51920" y="5805264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javaEEAndroid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187624" y="5989930"/>
            <a:ext cx="2664296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乘号 17"/>
          <p:cNvSpPr/>
          <p:nvPr/>
        </p:nvSpPr>
        <p:spPr>
          <a:xfrm>
            <a:off x="2051720" y="6055913"/>
            <a:ext cx="288032" cy="364686"/>
          </a:xfrm>
          <a:prstGeom prst="mathMultiply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67544" y="526985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sb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499992" y="3356992"/>
            <a:ext cx="1584176" cy="12961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499992" y="3448708"/>
            <a:ext cx="176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javaEEandroid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187624" y="3448708"/>
            <a:ext cx="3474386" cy="200580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22808273"/>
      </p:ext>
    </p:extLst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C0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5295</TotalTime>
  <Words>2403</Words>
  <Application>Microsoft Office PowerPoint</Application>
  <PresentationFormat>全屏显示(4:3)</PresentationFormat>
  <Paragraphs>458</Paragraphs>
  <Slides>42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PPT模板</vt:lpstr>
      <vt:lpstr>第12章  Java常用类</vt:lpstr>
      <vt:lpstr>幻灯片 2</vt:lpstr>
      <vt:lpstr>主要内容</vt:lpstr>
      <vt:lpstr>一、字符串相关类</vt:lpstr>
      <vt:lpstr>幻灯片 5</vt:lpstr>
      <vt:lpstr>字符串的特性</vt:lpstr>
      <vt:lpstr>幻灯片 7</vt:lpstr>
      <vt:lpstr>幻灯片 8</vt:lpstr>
      <vt:lpstr>幻灯片 9</vt:lpstr>
      <vt:lpstr>幻灯片 10</vt:lpstr>
      <vt:lpstr>幻灯片 11</vt:lpstr>
      <vt:lpstr>字符串对象操作</vt:lpstr>
      <vt:lpstr>字符串对象修改</vt:lpstr>
      <vt:lpstr>幻灯片 14</vt:lpstr>
      <vt:lpstr>字符串与基本数据的相互转化</vt:lpstr>
      <vt:lpstr>字符串与字符、字节数组(1)</vt:lpstr>
      <vt:lpstr>字符串与字符、字节数组(2)</vt:lpstr>
      <vt:lpstr>练 习</vt:lpstr>
      <vt:lpstr>练 习</vt:lpstr>
      <vt:lpstr>幻灯片 20</vt:lpstr>
      <vt:lpstr>幻灯片 21</vt:lpstr>
      <vt:lpstr>幻灯片 22</vt:lpstr>
      <vt:lpstr>幻灯片 23</vt:lpstr>
      <vt:lpstr>StringBuffer类</vt:lpstr>
      <vt:lpstr>StringBuffer类</vt:lpstr>
      <vt:lpstr>StringBuffer类</vt:lpstr>
      <vt:lpstr>幻灯片 27</vt:lpstr>
      <vt:lpstr>StringBuffer类的常用方法</vt:lpstr>
      <vt:lpstr>StringBuilder类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</vt:vector>
  </TitlesOfParts>
  <Company>WwW.YlmF.CoM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微软中国</cp:lastModifiedBy>
  <cp:revision>535</cp:revision>
  <dcterms:created xsi:type="dcterms:W3CDTF">2012-08-05T14:09:30Z</dcterms:created>
  <dcterms:modified xsi:type="dcterms:W3CDTF">2015-08-16T04:50:21Z</dcterms:modified>
</cp:coreProperties>
</file>