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8" r:id="rId2"/>
    <p:sldId id="627" r:id="rId3"/>
    <p:sldId id="528" r:id="rId4"/>
    <p:sldId id="529" r:id="rId5"/>
    <p:sldId id="530" r:id="rId6"/>
    <p:sldId id="622" r:id="rId7"/>
    <p:sldId id="614" r:id="rId8"/>
    <p:sldId id="531" r:id="rId9"/>
    <p:sldId id="573" r:id="rId10"/>
    <p:sldId id="533" r:id="rId11"/>
    <p:sldId id="597" r:id="rId12"/>
    <p:sldId id="534" r:id="rId13"/>
    <p:sldId id="596" r:id="rId14"/>
    <p:sldId id="536" r:id="rId15"/>
    <p:sldId id="580" r:id="rId16"/>
    <p:sldId id="537" r:id="rId17"/>
    <p:sldId id="538" r:id="rId18"/>
    <p:sldId id="539" r:id="rId19"/>
    <p:sldId id="540" r:id="rId20"/>
    <p:sldId id="541" r:id="rId21"/>
    <p:sldId id="575" r:id="rId22"/>
    <p:sldId id="543" r:id="rId23"/>
    <p:sldId id="544" r:id="rId24"/>
    <p:sldId id="545" r:id="rId25"/>
    <p:sldId id="623" r:id="rId26"/>
    <p:sldId id="546" r:id="rId27"/>
    <p:sldId id="547" r:id="rId28"/>
    <p:sldId id="548" r:id="rId29"/>
    <p:sldId id="604" r:id="rId30"/>
    <p:sldId id="605" r:id="rId31"/>
    <p:sldId id="606" r:id="rId32"/>
    <p:sldId id="576" r:id="rId33"/>
    <p:sldId id="553" r:id="rId34"/>
    <p:sldId id="624" r:id="rId35"/>
    <p:sldId id="619" r:id="rId36"/>
    <p:sldId id="582" r:id="rId37"/>
    <p:sldId id="554" r:id="rId38"/>
    <p:sldId id="555" r:id="rId39"/>
    <p:sldId id="626" r:id="rId40"/>
    <p:sldId id="583" r:id="rId41"/>
    <p:sldId id="556" r:id="rId42"/>
    <p:sldId id="557" r:id="rId43"/>
    <p:sldId id="577" r:id="rId44"/>
    <p:sldId id="609" r:id="rId45"/>
    <p:sldId id="610" r:id="rId46"/>
    <p:sldId id="558" r:id="rId47"/>
    <p:sldId id="559" r:id="rId48"/>
    <p:sldId id="560" r:id="rId49"/>
    <p:sldId id="561" r:id="rId50"/>
    <p:sldId id="562" r:id="rId51"/>
    <p:sldId id="584" r:id="rId52"/>
    <p:sldId id="607" r:id="rId53"/>
    <p:sldId id="563" r:id="rId54"/>
    <p:sldId id="578" r:id="rId55"/>
    <p:sldId id="565" r:id="rId56"/>
    <p:sldId id="585" r:id="rId57"/>
    <p:sldId id="586" r:id="rId58"/>
    <p:sldId id="564" r:id="rId59"/>
    <p:sldId id="589" r:id="rId60"/>
    <p:sldId id="592" r:id="rId61"/>
    <p:sldId id="567" r:id="rId62"/>
    <p:sldId id="568" r:id="rId63"/>
    <p:sldId id="569" r:id="rId64"/>
    <p:sldId id="570" r:id="rId65"/>
    <p:sldId id="587" r:id="rId66"/>
    <p:sldId id="588" r:id="rId67"/>
    <p:sldId id="571" r:id="rId68"/>
    <p:sldId id="579" r:id="rId69"/>
    <p:sldId id="257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88" autoAdjust="0"/>
    <p:restoredTop sz="96600" autoAdjust="0"/>
  </p:normalViewPr>
  <p:slideViewPr>
    <p:cSldViewPr>
      <p:cViewPr varScale="1">
        <p:scale>
          <a:sx n="68" d="100"/>
          <a:sy n="68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 smtClean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24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99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591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05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322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8884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高级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特性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18242"/>
            <a:ext cx="8064896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1944216" cy="67279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303" y="4365104"/>
            <a:ext cx="7129985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作用：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继承的出现提高了代码的复用性。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继承的出现让类与类之间产生了关系，提供了多态的前提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不要仅为了获取其他类中某个功能而去</a:t>
            </a:r>
            <a:r>
              <a:rPr lang="zh-CN" altLang="en-US" sz="2400" dirty="0" smtClean="0">
                <a:ea typeface="宋体" pitchFamily="2" charset="-122"/>
              </a:rPr>
              <a:t>继承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5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50825" y="3743864"/>
            <a:ext cx="8461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不能直接访问父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类中私有的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83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753" y="764704"/>
            <a:ext cx="3904647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0343107"/>
              </p:ext>
            </p:extLst>
          </p:nvPr>
        </p:nvGraphicFramePr>
        <p:xfrm>
          <a:off x="3429000" y="1905000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7756838"/>
              </p:ext>
            </p:extLst>
          </p:nvPr>
        </p:nvGraphicFramePr>
        <p:xfrm>
          <a:off x="3429000" y="3962400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3884851"/>
              </p:ext>
            </p:extLst>
          </p:nvPr>
        </p:nvGraphicFramePr>
        <p:xfrm>
          <a:off x="1981200" y="3962400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6304373"/>
              </p:ext>
            </p:extLst>
          </p:nvPr>
        </p:nvGraphicFramePr>
        <p:xfrm>
          <a:off x="5791200" y="3962400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410200" y="3429000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0625853"/>
              </p:ext>
            </p:extLst>
          </p:nvPr>
        </p:nvGraphicFramePr>
        <p:xfrm>
          <a:off x="3505200" y="5334000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495800" y="48006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6438900" y="2201056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superclass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7391400" y="3886200"/>
            <a:ext cx="142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629400" y="5410200"/>
            <a:ext cx="1831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subsubclass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1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，不允许多重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继承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个子类只能有一个父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个父类可以派生出多个子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/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/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多重继承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多层继承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456384" cy="7098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59813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1.(1)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成员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变量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sex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salary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manOrWorman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sex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man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(sex==1)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或者“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women”(sex==0)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employeed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salary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no job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(salary==0)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或者“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job”(salary!=0)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，并包括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printAge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方法中实例化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的对象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someKid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，用该对象访问其父类的成员变量及方法。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28586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413674" cy="7878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659688" cy="482647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定义一个学生类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，它继承自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2991576"/>
              </p:ext>
            </p:extLst>
          </p:nvPr>
        </p:nvGraphicFramePr>
        <p:xfrm>
          <a:off x="467544" y="1844824"/>
          <a:ext cx="3888432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8432"/>
              </a:tblGrid>
              <a:tr h="370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92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#name: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endParaRPr kumimoji="1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+Person(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name:String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309149"/>
              </p:ext>
            </p:extLst>
          </p:nvPr>
        </p:nvGraphicFramePr>
        <p:xfrm>
          <a:off x="4788024" y="1844824"/>
          <a:ext cx="4104109" cy="393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4109"/>
              </a:tblGrid>
              <a:tr h="339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number:long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int:math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int:english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int:computer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158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+Student(</a:t>
                      </a:r>
                      <a:r>
                        <a:rPr kumimoji="1" lang="en-US" altLang="zh-CN" sz="2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n:String</a:t>
                      </a: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s:char a:int k:long m:int e:int c:int)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+aver():double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+max():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+min():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cxnSp>
        <p:nvCxnSpPr>
          <p:cNvPr id="5" name="肘形连接符 4"/>
          <p:cNvCxnSpPr>
            <a:endCxn id="235557" idx="2"/>
          </p:cNvCxnSpPr>
          <p:nvPr/>
        </p:nvCxnSpPr>
        <p:spPr>
          <a:xfrm rot="10800000">
            <a:off x="2411760" y="4679464"/>
            <a:ext cx="2376264" cy="477728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14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2880320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1560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3.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根据下图实现类。在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9447592"/>
              </p:ext>
            </p:extLst>
          </p:nvPr>
        </p:nvGraphicFramePr>
        <p:xfrm>
          <a:off x="1763688" y="2132856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2498818"/>
              </p:ext>
            </p:extLst>
          </p:nvPr>
        </p:nvGraphicFramePr>
        <p:xfrm>
          <a:off x="1763688" y="4581128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90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724" y="764704"/>
            <a:ext cx="5760640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4.2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重置、覆盖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覆盖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583668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72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4090995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"Name: "+ name + "\n" +"age: "+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      </a:t>
            </a:r>
            <a:r>
              <a:rPr lang="en-US" altLang="zh-CN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</a:t>
            </a:r>
            <a:r>
              <a:rPr lang="zh-CN" altLang="en-US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7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	     </a:t>
            </a:r>
            <a:r>
              <a:rPr lang="zh-CN" altLang="en-US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 "Name: "+ name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Student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s1=new Student();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s1.name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="Bob";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s1.age=20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="school2";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17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(s1.getInfo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//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Name:Bob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age:20  school:school2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68893" y="2766617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这是一种“多态性”：同名的方法，用不同的对象来区分调用的是哪一个方法。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35147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758" y="1071546"/>
            <a:ext cx="895824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弱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38591" y="558962"/>
            <a:ext cx="4090995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0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4096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如果现在父类的一个方法定义成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访问权限，在子类中将此方法声明为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访问权限，那么这样还叫重写吗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？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中重新定义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方法，覆盖父类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方法，输出“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 should study and no job.”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24036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4589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539552" y="5084340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48478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权限修饰符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定义前，用来限定对象对该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483768" y="767041"/>
            <a:ext cx="5256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 smtClean="0"/>
              <a:t>4.3 </a:t>
            </a:r>
            <a:r>
              <a:rPr lang="zh-CN" altLang="en-US" sz="3600" b="1" dirty="0" smtClean="0"/>
              <a:t>四种访问权限</a:t>
            </a:r>
            <a:r>
              <a:rPr lang="zh-CN" altLang="en-US" sz="3600" b="1" dirty="0"/>
              <a:t>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7317490"/>
              </p:ext>
            </p:extLst>
          </p:nvPr>
        </p:nvGraphicFramePr>
        <p:xfrm>
          <a:off x="538163" y="2564904"/>
          <a:ext cx="8283575" cy="2225676"/>
        </p:xfrm>
        <a:graphic>
          <a:graphicData uri="http://schemas.openxmlformats.org/drawingml/2006/table">
            <a:tbl>
              <a:tblPr/>
              <a:tblGrid>
                <a:gridCol w="1657350"/>
                <a:gridCol w="1655762"/>
                <a:gridCol w="1657350"/>
                <a:gridCol w="1657350"/>
                <a:gridCol w="16557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11560" y="516632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</p:spTree>
    <p:extLst>
      <p:ext uri="{BB962C8B-B14F-4D97-AF65-F5344CB8AC3E}">
        <p14:creationId xmlns:p14="http://schemas.microsoft.com/office/powerpoint/2010/main" xmlns="" val="7238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888432" cy="72008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访问控制举例</a:t>
            </a:r>
            <a:endParaRPr lang="en-US" altLang="zh-CN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504" y="1785926"/>
            <a:ext cx="878497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f1 = 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f2 = 2;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protected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f3 = 3;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f4 = 4;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private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fm1()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fm1() f1=" + f1);}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void fm2()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fm2() f2=" + f2);}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protected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 fm3()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fm3() f3=" + f3);}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fm4() {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fm4() f4=" + f4);}	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611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92696"/>
            <a:ext cx="3888432" cy="64807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访问控制举例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8009" y="1585787"/>
            <a:ext cx="8248944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class Child extends Parent{      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设父类和子类在同一个包内</a:t>
            </a:r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c1 = 21;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c2 = 22;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void cm1(){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cm1() c1=" + c1);}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void cm2(){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("in cm2() c2=" + c2);}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Parent  p = new Parent();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i = p.f2;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i = p.f3;		i = p.f4;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	p.fm2(); 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p.fm3();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p.fm4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Child  c = new Child();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c.f2;	       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c.f3;	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c.f4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;	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c.c1;	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//	</a:t>
            </a:r>
            <a:r>
              <a:rPr lang="en-US" altLang="zh-CN" sz="22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c.c2;	</a:t>
            </a:r>
            <a:r>
              <a:rPr lang="en-US" altLang="zh-CN" sz="2200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c.cm1</a:t>
            </a:r>
            <a:r>
              <a:rPr lang="en-US" altLang="zh-CN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      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 </a:t>
            </a: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c.cm2();    c.fm2();   c.fm3();   c.fm4()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70325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4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704118"/>
            <a:ext cx="3193232" cy="85267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访问控制分析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31958" y="2514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f2_default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31958" y="4073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c2_public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31958" y="2895588"/>
            <a:ext cx="13716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f3_protected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931958" y="3276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f4_public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31958" y="3692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c1_private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55758" y="4664063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子类对象可以访问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数据</a:t>
            </a:r>
            <a:endParaRPr lang="zh-CN" altLang="en-US" sz="18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859529" y="4648187"/>
            <a:ext cx="19172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itchFamily="2" charset="-122"/>
                <a:cs typeface="Times New Roman" pitchFamily="18" charset="0"/>
              </a:rPr>
              <a:t>子类的对象可以调用的方法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979958" y="2549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fm2()_default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979958" y="2930513"/>
            <a:ext cx="16764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fm3()_ protected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979958" y="3311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fm4()_ public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979958" y="4073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cm2()_public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979958" y="3692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itchFamily="2" charset="-122"/>
                <a:cs typeface="Times New Roman" pitchFamily="18" charset="0"/>
              </a:rPr>
              <a:t>cm1()_private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28596" y="1785926"/>
            <a:ext cx="790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  <a:cs typeface="Times New Roman" pitchFamily="18" charset="0"/>
              </a:rPr>
              <a:t>父类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Parent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和子类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Child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在同一包中定义时：</a:t>
            </a:r>
          </a:p>
        </p:txBody>
      </p:sp>
    </p:spTree>
    <p:extLst>
      <p:ext uri="{BB962C8B-B14F-4D97-AF65-F5344CB8AC3E}">
        <p14:creationId xmlns:p14="http://schemas.microsoft.com/office/powerpoint/2010/main" xmlns="" val="5659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129614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9949" y="1210971"/>
            <a:ext cx="6048672" cy="424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60032" y="1556792"/>
            <a:ext cx="294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class Student extends Person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7820" y="1926124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Student </a:t>
            </a:r>
            <a:r>
              <a:rPr lang="en-US" altLang="zh-CN" u="sng" dirty="0"/>
              <a:t>s = </a:t>
            </a:r>
            <a:r>
              <a:rPr lang="en-US" altLang="zh-CN" b="1" u="sng" dirty="0"/>
              <a:t>new Student();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73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2924944"/>
            <a:ext cx="2514453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8316" y="458112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schoolName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id: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3164" y="3466745"/>
            <a:ext cx="177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name:AA</a:t>
            </a:r>
            <a:endParaRPr lang="en-US" altLang="zh-CN" dirty="0" smtClean="0"/>
          </a:p>
          <a:p>
            <a:r>
              <a:rPr lang="en-US" altLang="zh-CN" dirty="0" smtClean="0"/>
              <a:t>age:1</a:t>
            </a:r>
          </a:p>
          <a:p>
            <a:r>
              <a:rPr lang="en-US" altLang="zh-CN" dirty="0" smtClean="0"/>
              <a:t>id: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259632" y="2924944"/>
            <a:ext cx="180020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192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268008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4.4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92446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类中使用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来调用父类中的指定操作：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可用于访问父类中定义的属性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可用于调用父类中定义的成员方法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可用于在子类构造方法中调用父类的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</a:p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尤其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当子父类出现同名成员时，可以用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区分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的追溯不仅限于直接父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的用法相像，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代表本类对象的引用，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代表父类的内存空间的标识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6494" y="630970"/>
            <a:ext cx="4311654" cy="70979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举例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520" y="1052736"/>
            <a:ext cx="871296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张三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String name = 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李四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zh-CN" sz="2000" b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4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86808" cy="452121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方法，在该方法中调用父类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方法，然后再输出“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but Kids should study and no job.”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类中覆盖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findArea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方法，计算圆柱的表面积。考虑：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findVolume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方法怎样做相应的修改？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类的对象，设置圆柱的底面半径和高，并输出圆柱的表面积和体积。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附加题：在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类中创建一个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类的对象，设置圆的半径，计算输出圆的面积。体会父类和子类成员的分别调用。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14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6899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217824" cy="8640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调用父类的构造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endParaRPr lang="zh-CN" altLang="en-US" sz="32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96944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子类中所有的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默认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空参数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父类中没有空参数的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，子类的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必须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this(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super(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语句指定调用本类或者父类中相应的构造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，且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必须放在构造器的第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如果子类构造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中既未显式调用父类或本类的构造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，且父类中又没有无参的构造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编译出错</a:t>
            </a:r>
          </a:p>
        </p:txBody>
      </p:sp>
    </p:spTree>
    <p:extLst>
      <p:ext uri="{BB962C8B-B14F-4D97-AF65-F5344CB8AC3E}">
        <p14:creationId xmlns:p14="http://schemas.microsoft.com/office/powerpoint/2010/main" xmlns="" val="29719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836712"/>
            <a:ext cx="3445271" cy="5703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+mn-lt"/>
                <a:ea typeface="宋体" pitchFamily="2" charset="-122"/>
                <a:cs typeface="Arial Unicode MS" pitchFamily="34" charset="-122"/>
              </a:rPr>
              <a:t>本章内容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1916970"/>
            <a:ext cx="7488832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4.1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面向对象特征之二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：继承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4.2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(override)</a:t>
            </a: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4.3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四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种访问权限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修饰符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4.4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super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4.5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类对象实例化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过程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4.6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特征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之三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：多态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4.7  Object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类、包装类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7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238" y="551406"/>
            <a:ext cx="5059146" cy="8380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1196752"/>
            <a:ext cx="751183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   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 	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	private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	private Date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        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          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this(name, age, null);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	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16 	        this(name, 30, d);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17	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18 	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19 	        this(name, 30);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20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21 	// 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22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6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45216"/>
            <a:ext cx="5184576" cy="7675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7594" y="141277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private String school;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 	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super(name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age)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 	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school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public Student(String name,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super(name)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	}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s) {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编译出错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 no super(),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系统将调用父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  </a:t>
            </a:r>
            <a:endParaRPr lang="en-US" altLang="zh-CN" sz="20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参数的构造方法。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5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809936"/>
            <a:ext cx="466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的区别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0556773"/>
              </p:ext>
            </p:extLst>
          </p:nvPr>
        </p:nvGraphicFramePr>
        <p:xfrm>
          <a:off x="467544" y="1772816"/>
          <a:ext cx="8280920" cy="434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3168352"/>
                <a:gridCol w="2520280"/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访问本类中的属性，如果本类没有此属性则从父类中继续查找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访问父类中的属性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直接访问父类中的方法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调用构造器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调用本类构造器，必须放在构造器的首行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调用父类构造器，必须放在子类构造器的首行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表示当前对象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无此概念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180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08050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思考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1).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调用语句不能同时在一个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出现</a:t>
            </a: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？</a:t>
            </a:r>
            <a:endParaRPr kumimoji="0"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).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super(…)</a:t>
            </a:r>
            <a:r>
              <a:rPr kumimoji="0"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kumimoji="0" lang="en-US" altLang="zh-CN" sz="2000" dirty="0">
                <a:ea typeface="宋体" pitchFamily="2" charset="-122"/>
                <a:cs typeface="Times New Roman" pitchFamily="18" charset="0"/>
              </a:rPr>
              <a:t>this(…)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调用语句只能作为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kumimoji="0"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kumimoji="0"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的第一句出现？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5904656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4.5  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子类对象的实例化过程</a:t>
            </a:r>
          </a:p>
        </p:txBody>
      </p:sp>
    </p:spTree>
    <p:extLst>
      <p:ext uri="{BB962C8B-B14F-4D97-AF65-F5344CB8AC3E}">
        <p14:creationId xmlns:p14="http://schemas.microsoft.com/office/powerpoint/2010/main" xmlns="" val="148478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93610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24744"/>
            <a:ext cx="6552728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6016" y="98072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Creator{ age;}</a:t>
            </a:r>
          </a:p>
          <a:p>
            <a:r>
              <a:rPr lang="en-US" altLang="zh-CN" dirty="0" smtClean="0"/>
              <a:t>class Animal extends Creator{ name}</a:t>
            </a:r>
          </a:p>
          <a:p>
            <a:r>
              <a:rPr lang="en-US" altLang="zh-CN" dirty="0" smtClean="0"/>
              <a:t>class Dog extends Animal{</a:t>
            </a:r>
            <a:r>
              <a:rPr lang="en-US" altLang="zh-CN" dirty="0" err="1" smtClean="0"/>
              <a:t>hostName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64" y="2060848"/>
            <a:ext cx="200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Dog d = </a:t>
            </a:r>
            <a:r>
              <a:rPr lang="en-US" altLang="zh-CN" b="1" dirty="0"/>
              <a:t>new Dog();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0932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3848" y="2430180"/>
            <a:ext cx="2664296" cy="30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484" y="2736298"/>
            <a:ext cx="123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Dog();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223628" y="2924944"/>
            <a:ext cx="1980220" cy="335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3583" y="344642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age:10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name:</a:t>
            </a:r>
            <a:r>
              <a:rPr lang="zh-CN" altLang="en-US" dirty="0" smtClean="0"/>
              <a:t>花花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hostName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小明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351649" y="399429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1520" y="476475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41520" y="3329491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941168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Dog()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408250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Animal()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1742" y="3443059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Creator()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3820" y="263691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43298" y="2647074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87824" y="60932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子类对象实例化的全过程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4672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2852936"/>
            <a:ext cx="2520280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OrderA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4" idx="2"/>
          </p:cNvCxnSpPr>
          <p:nvPr/>
        </p:nvCxnSpPr>
        <p:spPr>
          <a:xfrm flipV="1">
            <a:off x="3959932" y="36450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9792" y="4365104"/>
            <a:ext cx="259228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0"/>
          </p:cNvCxnSpPr>
          <p:nvPr/>
        </p:nvCxnSpPr>
        <p:spPr>
          <a:xfrm flipV="1">
            <a:off x="3959932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99792" y="1556792"/>
            <a:ext cx="252028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2080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31840" y="1700808"/>
            <a:ext cx="1008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43808" y="3248980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35896" y="3248980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99992" y="3248980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19324" y="4761759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11412" y="4761759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5508" y="4761759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43608" y="55172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his(…),super(…); super()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0" idx="0"/>
          </p:cNvCxnSpPr>
          <p:nvPr/>
        </p:nvCxnSpPr>
        <p:spPr>
          <a:xfrm flipV="1">
            <a:off x="4763540" y="3438292"/>
            <a:ext cx="24484" cy="132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4139952" y="4856415"/>
            <a:ext cx="3355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1"/>
            <a:endCxn id="16" idx="3"/>
          </p:cNvCxnSpPr>
          <p:nvPr/>
        </p:nvCxnSpPr>
        <p:spPr>
          <a:xfrm flipH="1">
            <a:off x="4139952" y="33436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0"/>
            <a:endCxn id="14" idx="2"/>
          </p:cNvCxnSpPr>
          <p:nvPr/>
        </p:nvCxnSpPr>
        <p:spPr>
          <a:xfrm flipH="1" flipV="1">
            <a:off x="3635896" y="2070140"/>
            <a:ext cx="252028" cy="117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56176" y="4293096"/>
            <a:ext cx="504056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948264" y="4293096"/>
            <a:ext cx="2195736" cy="1593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56176" y="63093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b: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164288" y="4509120"/>
            <a:ext cx="1368152" cy="1192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5301208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308304" y="4927925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08304" y="4577064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588224" y="4577064"/>
            <a:ext cx="576064" cy="1804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3438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64704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("Creature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	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Animal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带一个参数的构造器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，该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动物的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name);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 ,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this(name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带两个参数的构造器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，其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age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age);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Wolf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灰太狼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", 3);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("Wolf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Wolf();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    }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44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312368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51050"/>
            <a:ext cx="8497192" cy="4114800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，利用构造器参数为对象的所有属性赋初值。</a:t>
            </a:r>
          </a:p>
        </p:txBody>
      </p:sp>
    </p:spTree>
    <p:extLst>
      <p:ext uri="{BB962C8B-B14F-4D97-AF65-F5344CB8AC3E}">
        <p14:creationId xmlns:p14="http://schemas.microsoft.com/office/powerpoint/2010/main" xmlns="" val="15058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237337" cy="938968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4.6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方法的重载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(overwrite)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可以直接应用在抽象类和接口上。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引用变量有两个类型：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运行时类型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18866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772816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曰：“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白马非马，可乎？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”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：“可。”</a:t>
            </a: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“何哉？”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：“马者，所以命形也。白者，所以命色也。命色者，非命形也，故曰白马非马。”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50" y="497710"/>
            <a:ext cx="3197746" cy="6171650"/>
          </a:xfrm>
          <a:prstGeom prst="rect">
            <a:avLst/>
          </a:prstGeom>
        </p:spPr>
      </p:pic>
      <p:sp>
        <p:nvSpPr>
          <p:cNvPr id="3" name="乘号 2"/>
          <p:cNvSpPr/>
          <p:nvPr/>
        </p:nvSpPr>
        <p:spPr>
          <a:xfrm>
            <a:off x="3275856" y="3620448"/>
            <a:ext cx="1548172" cy="1224136"/>
          </a:xfrm>
          <a:prstGeom prst="mathMultiply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33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6264696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4.1 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特征之二：继承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834673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974975"/>
            <a:ext cx="4648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5086953"/>
              </p:ext>
            </p:extLst>
          </p:nvPr>
        </p:nvGraphicFramePr>
        <p:xfrm>
          <a:off x="995354" y="317024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953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的对象可以替代</a:t>
            </a:r>
            <a:r>
              <a:rPr lang="zh-CN" altLang="en-US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 smtClean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类可看做是特殊的父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类，所以父类类型的引用可以指向子类的对象：向上转型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upcasting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496" y="571480"/>
            <a:ext cx="28813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 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  <p:extLst>
      <p:ext uri="{BB962C8B-B14F-4D97-AF65-F5344CB8AC3E}">
        <p14:creationId xmlns:p14="http://schemas.microsoft.com/office/powerpoint/2010/main" xmlns="" val="31503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3200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  <p:extLst>
      <p:ext uri="{BB962C8B-B14F-4D97-AF65-F5344CB8AC3E}">
        <p14:creationId xmlns:p14="http://schemas.microsoft.com/office/powerpoint/2010/main" xmlns="" val="39583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851920" y="728853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多态小结</a:t>
            </a:r>
            <a:endParaRPr lang="zh-CN" altLang="en-US" sz="3600" b="1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29964" y="141277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前提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存在继承或者实现关系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要有覆盖操作</a:t>
            </a:r>
            <a:endParaRPr lang="en-US" altLang="zh-CN" sz="2800" dirty="0" smtClean="0"/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编译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运行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 smtClean="0"/>
              <a:t>：调用实际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r>
              <a:rPr lang="zh-CN" altLang="en-US" sz="2800" dirty="0">
                <a:solidFill>
                  <a:srgbClr val="C00000"/>
                </a:solidFill>
              </a:rPr>
              <a:t>所属的类</a:t>
            </a:r>
            <a:r>
              <a:rPr lang="zh-CN" altLang="en-US" sz="2800" dirty="0" smtClean="0"/>
              <a:t>中的重写方法。</a:t>
            </a:r>
            <a:endParaRPr lang="zh-CN" altLang="en-US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</a:t>
            </a:r>
            <a:r>
              <a:rPr lang="zh-CN" altLang="en-US" sz="2800" b="1" dirty="0">
                <a:solidFill>
                  <a:srgbClr val="0000FF"/>
                </a:solidFill>
              </a:rPr>
              <a:t>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 smtClean="0"/>
              <a:t>不具备多态性，只</a:t>
            </a:r>
            <a:r>
              <a:rPr lang="zh-CN" altLang="en-US" sz="2800" dirty="0"/>
              <a:t>看引用变量所属的类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89906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练习：继承成员变量和继承方法的区别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class Sub extends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556792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TestFieldMethod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Sub s = new Sub();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Base b = s;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58125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子类继承父类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229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80483"/>
            <a:ext cx="3699889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575760"/>
            <a:ext cx="822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//……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(m);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传送给父类类型的参数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80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381759"/>
            <a:ext cx="8784531" cy="52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89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731738"/>
            <a:ext cx="5365260" cy="600963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String name="person";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age=50;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return "Name: "+ name + "\n" +"age: "+ age;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protected String school="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          return  "Name: "+ name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 Graduate extends Student{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major="IT";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public String 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return  "Name: "+ name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"+ school+"\</a:t>
            </a:r>
            <a:r>
              <a:rPr lang="en-US" altLang="zh-CN" sz="1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nmajor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:"+major;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760" y="0"/>
            <a:ext cx="3119240" cy="6796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86380" y="1174771"/>
            <a:ext cx="360045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</a:t>
            </a: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TestInstance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类，在类中定义方法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method1(Person e);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method1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的类型调用相应类的</a:t>
            </a: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的类型执行：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类的对象，输出：“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person”;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person ”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类的对象，输出：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graduated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“a person” </a:t>
            </a:r>
          </a:p>
        </p:txBody>
      </p:sp>
    </p:spTree>
    <p:extLst>
      <p:ext uri="{BB962C8B-B14F-4D97-AF65-F5344CB8AC3E}">
        <p14:creationId xmlns:p14="http://schemas.microsoft.com/office/powerpoint/2010/main" xmlns="" val="31734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548680"/>
            <a:ext cx="5144616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 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自动类型转换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在造型前可以使用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instanceof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操作符测试一个对象的类型</a:t>
            </a:r>
          </a:p>
        </p:txBody>
      </p:sp>
    </p:spTree>
    <p:extLst>
      <p:ext uri="{BB962C8B-B14F-4D97-AF65-F5344CB8AC3E}">
        <p14:creationId xmlns:p14="http://schemas.microsoft.com/office/powerpoint/2010/main" xmlns="" val="10830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530" y="764704"/>
            <a:ext cx="1916630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8322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为描述和处理</a:t>
            </a:r>
            <a:r>
              <a:rPr lang="zh-CN" altLang="en-US" sz="28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学生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Student: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708920"/>
            <a:ext cx="4648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0616588"/>
              </p:ext>
            </p:extLst>
          </p:nvPr>
        </p:nvGraphicFramePr>
        <p:xfrm>
          <a:off x="971600" y="306896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+birthDate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7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Integer(5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public void method(Person e) {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类中没有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getschool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					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endParaRPr lang="zh-CN" altLang="en-US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if(e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Student me = (Student)e;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强制转换为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public static  void main(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357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844824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自动类型转化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强制类型转化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父类（如：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子类（如：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向上转型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向下转型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dirty="0" err="1" smtClean="0">
                <a:ea typeface="宋体" pitchFamily="2" charset="-122"/>
              </a:rPr>
              <a:t>instanceof</a:t>
            </a:r>
            <a:r>
              <a:rPr lang="zh-CN" altLang="en-US" dirty="0" smtClean="0">
                <a:ea typeface="宋体" pitchFamily="2" charset="-122"/>
              </a:rPr>
              <a:t>进行判断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458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24346"/>
            <a:ext cx="6156208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4.7  Object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510164"/>
            <a:ext cx="8839200" cy="508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类是所有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类的根父类</a:t>
            </a:r>
          </a:p>
          <a:p>
            <a:pPr marL="457200" indent="-457200" algn="just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如果在类的声明中未使用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关键字指明其父类，则默认父类为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例：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method(Object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){…}//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可以接收任何类作为其参数</a:t>
            </a: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Person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o=new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Person();  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method(o);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47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73849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类中的主要方法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311589"/>
              </p:ext>
            </p:extLst>
          </p:nvPr>
        </p:nvGraphicFramePr>
        <p:xfrm>
          <a:off x="539552" y="1772816"/>
          <a:ext cx="828092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37"/>
                <a:gridCol w="4253149"/>
                <a:gridCol w="946586"/>
                <a:gridCol w="2232248"/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方法名称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aseline="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Object()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equals(Object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obj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对象比较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hashCode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取得</a:t>
                      </a:r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Hash</a:t>
                      </a:r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public String </a:t>
                      </a:r>
                      <a:r>
                        <a:rPr lang="en-US" altLang="zh-CN" sz="2400" dirty="0" err="1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toString</a:t>
                      </a:r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对象打印时调用</a:t>
                      </a:r>
                      <a:endParaRPr lang="zh-CN" altLang="en-US" sz="22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17386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-6841"/>
            <a:ext cx="6363424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2736"/>
            <a:ext cx="8371656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=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比较值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只要两个变量的值相等，即为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true.</a:t>
            </a: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a=5; if(a==6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){…}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引用类型比较引用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是否指向同一个对象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只有指向同一个对象时，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才返回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true.</a:t>
            </a: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 p1=new Person();   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 if (p1==p2){…}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“==”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进行比较时，符号两边的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数据类型必须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兼容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可自动转换的基本数据类型除外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，否则编译出错；</a:t>
            </a:r>
            <a:endParaRPr lang="zh-CN" altLang="en-US" sz="28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7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6003384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14500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：所有类都继承了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，也就获得了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方法。还可以重写。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只能比较引用类型，其作用与“</a:t>
            </a:r>
            <a:r>
              <a:rPr lang="en-US" altLang="zh-CN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==”</a:t>
            </a: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相同</a:t>
            </a:r>
            <a:r>
              <a:rPr lang="en-US" altLang="zh-CN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b="1" u="sng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比较是否指向同一个对象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:obj1.equals(obj2)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特例：当用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方法进行比较时，对类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及包装类（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Wrapper Class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）来说，是比较类型及内容而不考虑引用的是否是同一个对象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原因：在这些类中重写了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2745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36712"/>
            <a:ext cx="88924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 it = 65;</a:t>
            </a:r>
          </a:p>
          <a:p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float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 = 65.0f;</a:t>
            </a: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(“65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65.0f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是否相等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”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+ (it ==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)); //true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char ch1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 'A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'; char ch2 = 12;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("65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'A'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" + (it ==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ch1));//true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(“12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ch2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是否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相等？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" +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(12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==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ch2));//true</a:t>
            </a:r>
            <a:endParaRPr lang="en-US" altLang="zh-CN" sz="2600" dirty="0">
              <a:ea typeface="宋体" panose="02010600030101010101" pitchFamily="2" charset="-122"/>
            </a:endParaRPr>
          </a:p>
          <a:p>
            <a:endParaRPr lang="en-US" altLang="zh-CN" sz="105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str1 = new String("hello");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str2 = new String("hello");</a:t>
            </a: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"+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(str1 == str2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));//false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是否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equals str2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"+(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str1.equals(str2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)));//true</a:t>
            </a:r>
          </a:p>
          <a:p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(“hello”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== new </a:t>
            </a:r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java.sql.Date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()); //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编译不通过</a:t>
            </a:r>
            <a:endParaRPr lang="zh-CN" altLang="en-US" sz="26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endParaRPr lang="zh-CN" altLang="en-US" sz="3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7504" y="227687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7504" y="3501008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7504" y="5013176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7504" y="587727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9386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 "</a:t>
            </a:r>
            <a:r>
              <a:rPr lang="en-US" altLang="zh-CN" sz="2400" dirty="0" err="1"/>
              <a:t>atguigu</a:t>
            </a:r>
            <a:r>
              <a:rPr lang="en-US" altLang="zh-CN" sz="2400" dirty="0" smtClean="0"/>
              <a:t>";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</a:t>
            </a:r>
            <a:r>
              <a:rPr lang="en-US" altLang="zh-CN" sz="2400" dirty="0" smtClean="0"/>
              <a:t>.equals( </a:t>
            </a:r>
            <a:r>
              <a:rPr lang="en-US" altLang="zh-CN" sz="2400" dirty="0"/>
              <a:t>p2.name</a:t>
            </a:r>
            <a:r>
              <a:rPr lang="en-US" altLang="zh-CN" sz="2400" dirty="0" smtClean="0"/>
              <a:t>));//true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(p1.name == p2.name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);//true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</a:t>
            </a:r>
            <a:r>
              <a:rPr lang="en-US" altLang="zh-CN" sz="2400" dirty="0" smtClean="0"/>
              <a:t>);//false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endParaRPr lang="zh-CN" altLang="en-US" sz="3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3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2880320" cy="767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6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Order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类，有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orderId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型的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OrderName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，相应的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getter()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setter()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方法，两个参数的构造器，重写父类的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方法：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并判断测试类中创建的两个对象是否相等。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请根据以下代码自行定义能满足需要的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MyDate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MyDate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类中覆盖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方法，使其判断当两个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MyDate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类型对象的年月日都相同时，结果为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，否则为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 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equals(Object o)</a:t>
            </a:r>
          </a:p>
          <a:p>
            <a:endParaRPr lang="en-US" altLang="zh-CN" sz="2600" b="1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4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03848" y="1268760"/>
            <a:ext cx="280831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19872" y="4149080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57332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572441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28184" y="4142849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8184" y="57181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Teacher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16216" y="4574897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1920" y="1700808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195736" y="2204864"/>
            <a:ext cx="180020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463988" y="2204864"/>
            <a:ext cx="144016" cy="265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932040" y="2204864"/>
            <a:ext cx="194421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3928" y="4566109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9632" y="4538893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12160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85746" y="3068960"/>
            <a:ext cx="4644516" cy="46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通过类的继承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360" y="2024844"/>
            <a:ext cx="1224136" cy="150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1744" y="3465004"/>
            <a:ext cx="13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Farmer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1"/>
          </p:cNvCxnSpPr>
          <p:nvPr/>
        </p:nvCxnSpPr>
        <p:spPr>
          <a:xfrm flipH="1" flipV="1">
            <a:off x="5904148" y="2348880"/>
            <a:ext cx="1908212" cy="43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4106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7504" y="1052736"/>
            <a:ext cx="8820472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TestEquals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m1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(14, 3, 1976);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m2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(14, 3, 1976);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if ( m1 == m2 )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("m1==m2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} else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("m1!=m2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 //m1 != m2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}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if ( m1.equals(m2) 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 is equal to m2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// m1 is equal to m2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} else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("m1 is not equal to m2");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}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0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468052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3600" b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84302"/>
            <a:ext cx="8763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方法在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类中定义，其返回值是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类型，返回类名和它的引用地址。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在进行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与其它类型数据的连接操作时，自动调用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Date now=new Date();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(“now=”+now);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相当于</a:t>
            </a:r>
            <a:endParaRPr lang="en-US" altLang="zh-CN" sz="20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(“now=”+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now.toString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());  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可以根据需要在用户自定义类型中重写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	如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类重写了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方法，返回字符串的值。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s1=“hello”;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(s1);//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相当于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(s1.toString());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基本类型数据转换为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类型时，调用了对应包装类的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 a=10;   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(“a=”+a);</a:t>
            </a:r>
          </a:p>
        </p:txBody>
      </p:sp>
    </p:spTree>
    <p:extLst>
      <p:ext uri="{BB962C8B-B14F-4D97-AF65-F5344CB8AC3E}">
        <p14:creationId xmlns:p14="http://schemas.microsoft.com/office/powerpoint/2010/main" xmlns="" val="35757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8421" y="620688"/>
            <a:ext cx="3479579" cy="7744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7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1288"/>
            <a:ext cx="77724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定义两个类，父类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GeometricObject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代表几何形状，子类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代表圆形。</a:t>
            </a: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3516207"/>
              </p:ext>
            </p:extLst>
          </p:nvPr>
        </p:nvGraphicFramePr>
        <p:xfrm>
          <a:off x="381000" y="2458103"/>
          <a:ext cx="6096000" cy="246888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(String color, double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48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1602192"/>
              </p:ext>
            </p:extLst>
          </p:nvPr>
        </p:nvGraphicFramePr>
        <p:xfrm>
          <a:off x="1357290" y="5407680"/>
          <a:ext cx="3429000" cy="950278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3048000" y="4948893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34200" y="2458103"/>
            <a:ext cx="20574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3851920" y="2915302"/>
            <a:ext cx="3006080" cy="873738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-1"/>
            <a:ext cx="7414592" cy="7777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7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8156855"/>
              </p:ext>
            </p:extLst>
          </p:nvPr>
        </p:nvGraphicFramePr>
        <p:xfrm>
          <a:off x="533400" y="609600"/>
          <a:ext cx="6096000" cy="1613218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55909"/>
              </p:ext>
            </p:extLst>
          </p:nvPr>
        </p:nvGraphicFramePr>
        <p:xfrm>
          <a:off x="609600" y="2668588"/>
          <a:ext cx="6096000" cy="341757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private double radius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radius)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Circle(double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radius,String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color,double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radius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findArea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：计算圆的面积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boolean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equals(Circle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public String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toString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3200400" y="2209800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6959252" y="526685"/>
            <a:ext cx="2057400" cy="1200329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2267744" y="1066800"/>
            <a:ext cx="4666456" cy="250621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978650" y="1905000"/>
            <a:ext cx="2057400" cy="1477328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a typeface="宋体" pitchFamily="2" charset="-122"/>
                <a:cs typeface="Times New Roman" pitchFamily="18" charset="0"/>
              </a:rPr>
              <a:t>初始化对象的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color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属性为“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white”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weight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属性为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1.0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radius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根据参数构造器确定。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3657600" y="2514600"/>
            <a:ext cx="3200400" cy="14478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77050" y="3741738"/>
            <a:ext cx="2195513" cy="120015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比较两个圆的半径是否相等，如相等，返回</a:t>
            </a:r>
            <a:r>
              <a:rPr lang="en-US" altLang="zh-CN" sz="180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180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835775" y="5083175"/>
            <a:ext cx="2057400" cy="65087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重写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输出圆的半径。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4214810" y="4191000"/>
            <a:ext cx="2643190" cy="138114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3286116" y="5334000"/>
            <a:ext cx="3571884" cy="59533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164178" y="6160763"/>
            <a:ext cx="8713788" cy="65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写一个测试类，创建两个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对象，判断其颜色是否相等；利用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equals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方法判断其半径是否相等；利用</a:t>
            </a:r>
            <a:r>
              <a:rPr lang="en-US" altLang="zh-CN" sz="1800" dirty="0" err="1"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方法输出其半径。</a:t>
            </a:r>
          </a:p>
        </p:txBody>
      </p:sp>
    </p:spTree>
    <p:extLst>
      <p:ext uri="{BB962C8B-B14F-4D97-AF65-F5344CB8AC3E}">
        <p14:creationId xmlns:p14="http://schemas.microsoft.com/office/powerpoint/2010/main" xmlns="" val="21064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4.7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(Wrapper)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针对八种基本定义相应的引用类型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包装类（封装类）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有了类的特点，就可以调用类中的方法。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0400942"/>
              </p:ext>
            </p:extLst>
          </p:nvPr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/>
                <a:gridCol w="2808312"/>
              </a:tblGrid>
              <a:tr h="331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Integer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Character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3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基本数据类型包装成包装类的实例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装箱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还可以通过字符串参数构造包装类对象：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”);  //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NumberFormatException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获得包装类对象中包装的基本类型变量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调用包装类的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xxxValue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bObj.booleanValue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之后，支持自动装箱，自动拆箱。但类型必须匹配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099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字符串转换成基本数据类型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通过包装类的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parseXxx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静态方法：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基本数据类型转换成字符串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调用字符串重载的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fstr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String.valueOf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(2.34f);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直接的方式：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intStr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 + “”</a:t>
            </a:r>
          </a:p>
        </p:txBody>
      </p:sp>
    </p:spTree>
    <p:extLst>
      <p:ext uri="{BB962C8B-B14F-4D97-AF65-F5344CB8AC3E}">
        <p14:creationId xmlns:p14="http://schemas.microsoft.com/office/powerpoint/2010/main" xmlns="" val="4145225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装箱：包装类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使得一个基本数据类型的数据变成了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有了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类的特点，可以调用类中的方法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=“4.56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将字符串转换成数字</a:t>
            </a:r>
          </a:p>
        </p:txBody>
      </p:sp>
    </p:spTree>
    <p:extLst>
      <p:ext uri="{BB962C8B-B14F-4D97-AF65-F5344CB8AC3E}">
        <p14:creationId xmlns:p14="http://schemas.microsoft.com/office/powerpoint/2010/main" xmlns="" val="1413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包装类的用法举例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箱：将数字包装类中内容变为基本数据类型。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取出包装类中的数据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包装类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在实际开发中用的最多的在于字符串变为基本数据类型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str1 = "30" 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str2 = "30.3" ;	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(str1) ;	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float f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(str2) ;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831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1860" y="1052736"/>
            <a:ext cx="2268252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4149080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50196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7744" y="4137049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11760" y="4353073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39752" y="500762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27984" y="4050360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14366" y="426638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99992" y="49209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444208" y="4038329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88224" y="4254353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16216" y="49089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1760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教师类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92563" y="541768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工人类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54914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农民类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439652" y="2029490"/>
            <a:ext cx="2340260" cy="255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023828" y="2070140"/>
            <a:ext cx="1329903" cy="25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644008" y="2070140"/>
            <a:ext cx="393799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4840907" y="2070140"/>
            <a:ext cx="2359385" cy="243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815916" y="1412776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60074" y="127747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人类</a:t>
            </a:r>
          </a:p>
        </p:txBody>
      </p:sp>
      <p:sp>
        <p:nvSpPr>
          <p:cNvPr id="5" name="矩形 4"/>
          <p:cNvSpPr/>
          <p:nvPr/>
        </p:nvSpPr>
        <p:spPr>
          <a:xfrm>
            <a:off x="2382118" y="2708920"/>
            <a:ext cx="3958404" cy="50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通过继承的方式实现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16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38171"/>
            <a:ext cx="1728192" cy="79263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5573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通过继承，简化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类的定义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2076450"/>
            <a:ext cx="53991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类继承了父类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中的属性和方法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2692628"/>
              </p:ext>
            </p:extLst>
          </p:nvPr>
        </p:nvGraphicFramePr>
        <p:xfrm>
          <a:off x="611560" y="2564904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1335615"/>
              </p:ext>
            </p:extLst>
          </p:nvPr>
        </p:nvGraphicFramePr>
        <p:xfrm>
          <a:off x="611560" y="4662502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1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</a:rPr>
              <a:t>为什么要有继承？</a:t>
            </a:r>
            <a:endParaRPr lang="en-US" altLang="zh-CN" sz="2800" b="1" dirty="0" smtClean="0">
              <a:solidFill>
                <a:srgbClr val="C00000"/>
              </a:solidFill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</a:rPr>
              <a:t>多</a:t>
            </a:r>
            <a:r>
              <a:rPr lang="zh-CN" altLang="en-US" sz="2400" dirty="0">
                <a:latin typeface="+mn-lt"/>
              </a:rPr>
              <a:t>个类中存在相同属性和行为时，将这些内容抽取到单独一个类中，那么多个类无需再定义这些属性和行为，只要</a:t>
            </a:r>
            <a:r>
              <a:rPr lang="zh-CN" altLang="en-US" sz="2400" dirty="0" smtClean="0">
                <a:latin typeface="+mn-lt"/>
              </a:rPr>
              <a:t>继承那个</a:t>
            </a:r>
            <a:r>
              <a:rPr lang="zh-CN" altLang="en-US" sz="2400" dirty="0">
                <a:latin typeface="+mn-lt"/>
              </a:rPr>
              <a:t>类即可。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</a:rPr>
              <a:t>此处的多</a:t>
            </a:r>
            <a:r>
              <a:rPr lang="zh-CN" altLang="en-US" sz="2800" dirty="0">
                <a:latin typeface="+mn-lt"/>
              </a:rPr>
              <a:t>个</a:t>
            </a:r>
            <a:r>
              <a:rPr lang="zh-CN" altLang="en-US" sz="2800" dirty="0" smtClean="0">
                <a:latin typeface="+mn-lt"/>
              </a:rPr>
              <a:t>类称为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子类</a:t>
            </a:r>
            <a:r>
              <a:rPr lang="zh-CN" altLang="en-US" sz="2800" dirty="0">
                <a:latin typeface="+mn-lt"/>
              </a:rPr>
              <a:t>，</a:t>
            </a:r>
            <a:r>
              <a:rPr lang="zh-CN" altLang="en-US" sz="2800" dirty="0" smtClean="0">
                <a:latin typeface="+mn-lt"/>
              </a:rPr>
              <a:t>单独的这个</a:t>
            </a:r>
            <a:r>
              <a:rPr lang="zh-CN" altLang="en-US" sz="2800" dirty="0">
                <a:latin typeface="+mn-lt"/>
              </a:rPr>
              <a:t>类称为</a:t>
            </a:r>
            <a:r>
              <a:rPr lang="zh-CN" altLang="en-US" sz="2800" dirty="0">
                <a:solidFill>
                  <a:srgbClr val="0000FF"/>
                </a:solidFill>
                <a:latin typeface="+mn-lt"/>
              </a:rPr>
              <a:t>父</a:t>
            </a:r>
            <a:r>
              <a:rPr lang="zh-CN" altLang="en-US" sz="2800" dirty="0" smtClean="0">
                <a:solidFill>
                  <a:srgbClr val="0000FF"/>
                </a:solidFill>
                <a:latin typeface="+mn-lt"/>
              </a:rPr>
              <a:t>类（基类或超类）</a:t>
            </a:r>
            <a:r>
              <a:rPr lang="zh-CN" altLang="en-US" sz="2800" dirty="0" smtClean="0">
                <a:latin typeface="+mn-lt"/>
              </a:rPr>
              <a:t>。可以理解为</a:t>
            </a:r>
            <a:r>
              <a:rPr lang="en-US" altLang="zh-CN" sz="2800" dirty="0" smtClean="0">
                <a:latin typeface="+mn-lt"/>
              </a:rPr>
              <a:t>:</a:t>
            </a:r>
            <a:r>
              <a:rPr lang="zh-CN" altLang="en-US" sz="2800" dirty="0" smtClean="0">
                <a:latin typeface="+mn-lt"/>
              </a:rPr>
              <a:t>“子类 </a:t>
            </a:r>
            <a:r>
              <a:rPr lang="en-US" altLang="zh-CN" sz="2800" dirty="0" smtClean="0">
                <a:latin typeface="+mn-lt"/>
              </a:rPr>
              <a:t>is a </a:t>
            </a:r>
            <a:r>
              <a:rPr lang="zh-CN" altLang="en-US" sz="2800" dirty="0" smtClean="0">
                <a:latin typeface="+mn-lt"/>
              </a:rPr>
              <a:t>父类”</a:t>
            </a:r>
            <a:endParaRPr lang="zh-CN" altLang="en-US" sz="28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继承语法规则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 smtClean="0">
                <a:latin typeface="+mn-lt"/>
              </a:rPr>
              <a:t>      class Subclass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extends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Superclass{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958003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9149</TotalTime>
  <Words>3903</Words>
  <Application>Microsoft Office PowerPoint</Application>
  <PresentationFormat>全屏显示(4:3)</PresentationFormat>
  <Paragraphs>886</Paragraphs>
  <Slides>69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PPT模板</vt:lpstr>
      <vt:lpstr>第4章 高级类特性1</vt:lpstr>
      <vt:lpstr>幻灯片 2</vt:lpstr>
      <vt:lpstr>本章内容</vt:lpstr>
      <vt:lpstr>4.1  面向对象特征之二：继承</vt:lpstr>
      <vt:lpstr>继  承(1) </vt:lpstr>
      <vt:lpstr>幻灯片 6</vt:lpstr>
      <vt:lpstr>幻灯片 7</vt:lpstr>
      <vt:lpstr>继  承(2) </vt:lpstr>
      <vt:lpstr>幻灯片 9</vt:lpstr>
      <vt:lpstr>继  承(4) </vt:lpstr>
      <vt:lpstr>类的继承 (5)</vt:lpstr>
      <vt:lpstr>单继承举例</vt:lpstr>
      <vt:lpstr>类的继承 (6)</vt:lpstr>
      <vt:lpstr>练习1</vt:lpstr>
      <vt:lpstr>练习1</vt:lpstr>
      <vt:lpstr>练习1</vt:lpstr>
      <vt:lpstr>4.2  方法的重写(override)</vt:lpstr>
      <vt:lpstr>重写方法举例(1)</vt:lpstr>
      <vt:lpstr>重写方法举例(2)</vt:lpstr>
      <vt:lpstr>练习2</vt:lpstr>
      <vt:lpstr>幻灯片 21</vt:lpstr>
      <vt:lpstr>访问控制举例</vt:lpstr>
      <vt:lpstr>访问控制举例</vt:lpstr>
      <vt:lpstr>访问控制分析</vt:lpstr>
      <vt:lpstr>幻灯片 25</vt:lpstr>
      <vt:lpstr>4.4  关键字super</vt:lpstr>
      <vt:lpstr>关键字super举例</vt:lpstr>
      <vt:lpstr>练习3</vt:lpstr>
      <vt:lpstr>调用父类的构造器</vt:lpstr>
      <vt:lpstr>调用父类构造器举例 </vt:lpstr>
      <vt:lpstr>调用父类构造器举例 </vt:lpstr>
      <vt:lpstr>幻灯片 32</vt:lpstr>
      <vt:lpstr>4.5  子类对象的实例化过程</vt:lpstr>
      <vt:lpstr>幻灯片 34</vt:lpstr>
      <vt:lpstr>幻灯片 35</vt:lpstr>
      <vt:lpstr>幻灯片 36</vt:lpstr>
      <vt:lpstr>练习4</vt:lpstr>
      <vt:lpstr>4.6  面向对象特征之三：多态性</vt:lpstr>
      <vt:lpstr>幻灯片 39</vt:lpstr>
      <vt:lpstr>多态性(2)</vt:lpstr>
      <vt:lpstr>多态性(3)</vt:lpstr>
      <vt:lpstr>虚拟方法调用(Virtual Method Invocation)</vt:lpstr>
      <vt:lpstr>幻灯片 43</vt:lpstr>
      <vt:lpstr>幻灯片 44</vt:lpstr>
      <vt:lpstr>幻灯片 45</vt:lpstr>
      <vt:lpstr>多态性应用举例</vt:lpstr>
      <vt:lpstr>instanceof 操作符</vt:lpstr>
      <vt:lpstr>练习5</vt:lpstr>
      <vt:lpstr>对象类型转换 (Casting )</vt:lpstr>
      <vt:lpstr>对象类型转换举例</vt:lpstr>
      <vt:lpstr>对象类型转换举例</vt:lpstr>
      <vt:lpstr>幻灯片 52</vt:lpstr>
      <vt:lpstr>4.7  Object 类</vt:lpstr>
      <vt:lpstr>幻灯片 54</vt:lpstr>
      <vt:lpstr>==操作符与equals方法</vt:lpstr>
      <vt:lpstr>==操作符与equals方法</vt:lpstr>
      <vt:lpstr>幻灯片 57</vt:lpstr>
      <vt:lpstr>幻灯片 58</vt:lpstr>
      <vt:lpstr>练 习6</vt:lpstr>
      <vt:lpstr>幻灯片 60</vt:lpstr>
      <vt:lpstr>toString() 方法</vt:lpstr>
      <vt:lpstr>练习7</vt:lpstr>
      <vt:lpstr>练习7</vt:lpstr>
      <vt:lpstr>4.7  包装类(Wrapper)</vt:lpstr>
      <vt:lpstr>幻灯片 65</vt:lpstr>
      <vt:lpstr>幻灯片 66</vt:lpstr>
      <vt:lpstr>包装类用法举例</vt:lpstr>
      <vt:lpstr>幻灯片 68</vt:lpstr>
      <vt:lpstr>幻灯片 69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微软中国</cp:lastModifiedBy>
  <cp:revision>790</cp:revision>
  <dcterms:created xsi:type="dcterms:W3CDTF">2012-08-05T14:09:30Z</dcterms:created>
  <dcterms:modified xsi:type="dcterms:W3CDTF">2015-08-16T04:29:06Z</dcterms:modified>
</cp:coreProperties>
</file>