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571" r:id="rId3"/>
    <p:sldId id="528" r:id="rId4"/>
    <p:sldId id="529" r:id="rId5"/>
    <p:sldId id="573" r:id="rId6"/>
    <p:sldId id="579" r:id="rId7"/>
    <p:sldId id="572" r:id="rId8"/>
    <p:sldId id="575" r:id="rId9"/>
    <p:sldId id="534" r:id="rId10"/>
    <p:sldId id="577" r:id="rId11"/>
    <p:sldId id="580" r:id="rId12"/>
    <p:sldId id="576" r:id="rId13"/>
    <p:sldId id="578" r:id="rId14"/>
    <p:sldId id="537" r:id="rId15"/>
    <p:sldId id="540" r:id="rId16"/>
    <p:sldId id="541" r:id="rId17"/>
    <p:sldId id="542" r:id="rId18"/>
    <p:sldId id="557" r:id="rId19"/>
    <p:sldId id="538" r:id="rId20"/>
    <p:sldId id="539" r:id="rId21"/>
    <p:sldId id="581" r:id="rId22"/>
    <p:sldId id="582" r:id="rId23"/>
    <p:sldId id="543" r:id="rId24"/>
    <p:sldId id="583" r:id="rId25"/>
    <p:sldId id="584" r:id="rId26"/>
    <p:sldId id="551" r:id="rId27"/>
    <p:sldId id="552" r:id="rId28"/>
    <p:sldId id="553" r:id="rId29"/>
    <p:sldId id="585" r:id="rId30"/>
    <p:sldId id="586" r:id="rId31"/>
    <p:sldId id="486" r:id="rId32"/>
    <p:sldId id="587" r:id="rId33"/>
    <p:sldId id="555" r:id="rId34"/>
    <p:sldId id="489" r:id="rId35"/>
    <p:sldId id="588" r:id="rId36"/>
    <p:sldId id="589" r:id="rId37"/>
    <p:sldId id="25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56" autoAdjust="0"/>
    <p:restoredTop sz="96445" autoAdjust="0"/>
  </p:normalViewPr>
  <p:slideViewPr>
    <p:cSldViewPr>
      <p:cViewPr varScale="1">
        <p:scale>
          <a:sx n="68" d="100"/>
          <a:sy n="68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049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ea typeface="宋体" charset="-122"/>
              </a:rPr>
              <a:t>需要注意：try是一个独立的代码块，在其中定义的变量只在该变量块中有效。</a:t>
            </a:r>
          </a:p>
          <a:p>
            <a:pPr eaLnBrk="1" hangingPunct="1"/>
            <a:r>
              <a:rPr lang="zh-CN" altLang="zh-CN" dirty="0" smtClean="0">
                <a:ea typeface="宋体" charset="-122"/>
              </a:rPr>
              <a:t>如果在try以外继续使用，需要在try建立引用。在try对其进行初始化。IO，Socket就会遇到。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163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ea typeface="宋体" charset="-122"/>
              </a:rPr>
              <a:t>处理过程：</a:t>
            </a:r>
          </a:p>
          <a:p>
            <a:pPr eaLnBrk="1" hangingPunct="1"/>
            <a:r>
              <a:rPr lang="zh-CN" altLang="zh-CN" dirty="0" smtClean="0">
                <a:ea typeface="宋体" charset="-122"/>
              </a:rPr>
              <a:t>Try中检测到异常会将异常对象传递给catch，catch捕获到异常进行处理。</a:t>
            </a:r>
          </a:p>
          <a:p>
            <a:pPr eaLnBrk="1" hangingPunct="1"/>
            <a:r>
              <a:rPr lang="zh-CN" altLang="zh-CN" smtClean="0">
                <a:ea typeface="宋体" charset="-122"/>
              </a:rPr>
              <a:t>Finally里通常用来关闭资源。比如：数据库资源，IO资源等。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937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15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ea typeface="宋体" charset="-122"/>
              </a:rPr>
              <a:t>定义功能方法时，需要把出现的问题暴露出来让调用者去处理。那么就通过throws在函数上标识。</a:t>
            </a:r>
          </a:p>
          <a:p>
            <a:pPr eaLnBrk="1" hangingPunct="1"/>
            <a:r>
              <a:rPr lang="zh-CN" altLang="zh-CN" dirty="0" smtClean="0">
                <a:ea typeface="宋体" charset="-122"/>
              </a:rPr>
              <a:t>在功能方法内部出现某种情况，程序不能继续运行，需要进行跳转时，就用throw把异常对象抛出。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06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7162" y="1363661"/>
            <a:ext cx="8129614" cy="2713411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异常处理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异常的堆栈式抛出机制</a:t>
            </a:r>
            <a:endParaRPr lang="zh-CN" altLang="en-US" dirty="0"/>
          </a:p>
        </p:txBody>
      </p:sp>
      <p:pic>
        <p:nvPicPr>
          <p:cNvPr id="4" name="Picture 2" descr="19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6840538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9592" y="5517232"/>
            <a:ext cx="7537450" cy="784821"/>
          </a:xfrm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为保证程序正常执行，代码必须对可能出现的异常进行处理。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568952" cy="48615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3000" dirty="0" smtClean="0">
                <a:ea typeface="宋体" pitchFamily="2" charset="-122"/>
              </a:rPr>
              <a:t>异常</a:t>
            </a:r>
            <a:r>
              <a:rPr lang="zh-CN" altLang="en-US" sz="3000" dirty="0">
                <a:ea typeface="宋体" pitchFamily="2" charset="-122"/>
              </a:rPr>
              <a:t>对象的生成</a:t>
            </a:r>
            <a:endParaRPr lang="en-US" altLang="zh-CN" sz="3000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由虚拟机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自动生成</a:t>
            </a:r>
            <a:r>
              <a:rPr lang="zh-CN" altLang="en-US" dirty="0">
                <a:ea typeface="宋体" pitchFamily="2" charset="-122"/>
              </a:rPr>
              <a:t>：程序运行过程中，虚拟机检测到程序发生了问题，如果在当前代码中没有找到相应的处理程序，就会在后台自动创建一个对应异常类的实例对象并抛出</a:t>
            </a:r>
            <a:r>
              <a:rPr lang="en-US" altLang="zh-CN" dirty="0"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自动抛出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由开发人员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手动创建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Exception </a:t>
            </a:r>
            <a:r>
              <a:rPr lang="en-US" altLang="zh-CN" dirty="0" err="1">
                <a:ea typeface="宋体" pitchFamily="2" charset="-122"/>
              </a:rPr>
              <a:t>exception</a:t>
            </a:r>
            <a:r>
              <a:rPr lang="en-US" altLang="zh-CN" dirty="0">
                <a:ea typeface="宋体" pitchFamily="2" charset="-122"/>
              </a:rPr>
              <a:t> = new </a:t>
            </a:r>
            <a:r>
              <a:rPr lang="en-US" altLang="zh-CN" dirty="0" err="1">
                <a:ea typeface="宋体" pitchFamily="2" charset="-122"/>
              </a:rPr>
              <a:t>ClassCastException</a:t>
            </a:r>
            <a:r>
              <a:rPr lang="en-US" altLang="zh-CN" dirty="0">
                <a:ea typeface="宋体" pitchFamily="2" charset="-122"/>
              </a:rPr>
              <a:t>();——</a:t>
            </a:r>
            <a:r>
              <a:rPr lang="zh-CN" altLang="en-US" dirty="0">
                <a:ea typeface="宋体" pitchFamily="2" charset="-122"/>
              </a:rPr>
              <a:t>创建好的异常对象不抛出对程序没有任何影响，和创建一个普通对象</a:t>
            </a:r>
            <a:r>
              <a:rPr lang="zh-CN" altLang="en-US" dirty="0" smtClean="0">
                <a:ea typeface="宋体" pitchFamily="2" charset="-122"/>
              </a:rPr>
              <a:t>一样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4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对异常的处理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537450" cy="4818062"/>
          </a:xfrm>
        </p:spPr>
        <p:txBody>
          <a:bodyPr/>
          <a:lstStyle/>
          <a:p>
            <a:pPr marL="361950" indent="-361950">
              <a:defRPr/>
            </a:pPr>
            <a:r>
              <a:rPr lang="en-US" altLang="zh-CN" dirty="0" err="1" smtClean="0">
                <a:latin typeface="+mj-lt"/>
                <a:ea typeface="宋体" pitchFamily="2" charset="-122"/>
              </a:rPr>
              <a:t>java.lang.Throwable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类为所有异常类的父类。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在编写异常处理程序时，不应使用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Throwable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应使用其不同的子类异常以表示特定的异常错误</a:t>
            </a:r>
          </a:p>
          <a:p>
            <a:pPr marL="361950" indent="-361950">
              <a:defRPr/>
            </a:pPr>
            <a:r>
              <a:rPr lang="en-US" altLang="zh-CN" dirty="0" err="1" smtClean="0">
                <a:latin typeface="+mj-lt"/>
                <a:ea typeface="宋体" pitchFamily="2" charset="-122"/>
              </a:rPr>
              <a:t>Throwable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类定义的以下方法可应用在对其各子类异常的处理上：</a:t>
            </a:r>
          </a:p>
          <a:p>
            <a:pPr marL="704850" lvl="1" indent="-36195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public String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getMessage</a:t>
            </a:r>
            <a:r>
              <a:rPr lang="en-US" altLang="zh-CN" dirty="0" smtClean="0">
                <a:latin typeface="+mj-lt"/>
                <a:ea typeface="宋体" pitchFamily="2" charset="-122"/>
              </a:rPr>
              <a:t>()</a:t>
            </a:r>
          </a:p>
          <a:p>
            <a:pPr marL="704850" lvl="1" indent="-36195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public void 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printStackTrace</a:t>
            </a:r>
            <a:r>
              <a:rPr lang="en-US" altLang="zh-CN" dirty="0" smtClean="0">
                <a:latin typeface="+mj-lt"/>
                <a:ea typeface="宋体" pitchFamily="2" charset="-122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对异常的处理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5576" y="1772816"/>
            <a:ext cx="7537450" cy="4818062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通常有三种处理异常的方式：</a:t>
            </a: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捕获（使用</a:t>
            </a:r>
            <a:r>
              <a:rPr lang="en-US" altLang="zh-CN" dirty="0" smtClean="0">
                <a:latin typeface="+mj-lt"/>
                <a:ea typeface="宋体" pitchFamily="2" charset="-122"/>
              </a:rPr>
              <a:t>try-catch-finally</a:t>
            </a:r>
            <a:r>
              <a:rPr lang="zh-CN" altLang="en-US" dirty="0" smtClean="0">
                <a:latin typeface="+mj-lt"/>
                <a:ea typeface="宋体" pitchFamily="2" charset="-122"/>
              </a:rPr>
              <a:t>语句）</a:t>
            </a: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直接抛出（方法声明）</a:t>
            </a: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捕获再抛出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以上处理方式适用于</a:t>
            </a:r>
            <a:r>
              <a:rPr lang="en-US" altLang="zh-CN" dirty="0" smtClean="0">
                <a:latin typeface="+mj-lt"/>
                <a:ea typeface="宋体" pitchFamily="2" charset="-122"/>
              </a:rPr>
              <a:t>Exception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类型的受检异常和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RuntimeException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类型的非受检异常。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受检异常必须由程序显式处理</a:t>
            </a:r>
            <a:endParaRPr lang="zh-CN" altLang="en-US" dirty="0" smtClean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352928" cy="5181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异常处理是通过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try-catch-finally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语句实现的。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......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可能产生异常的代码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catch(</a:t>
            </a:r>
            <a:r>
              <a:rPr lang="en-US" altLang="zh-CN" dirty="0" smtClean="0">
                <a:ea typeface="宋体" pitchFamily="2" charset="-122"/>
              </a:rPr>
              <a:t>异常类型1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 ){</a:t>
            </a:r>
          </a:p>
          <a:p>
            <a:pPr lvl="2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......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 smtClean="0">
                <a:ea typeface="宋体" pitchFamily="2" charset="-122"/>
              </a:rPr>
              <a:t>异常类型1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catch(</a:t>
            </a:r>
            <a:r>
              <a:rPr lang="en-US" altLang="zh-CN" sz="2400" dirty="0" smtClean="0">
                <a:ea typeface="宋体" pitchFamily="2" charset="-122"/>
              </a:rPr>
              <a:t>异常类型2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 ){</a:t>
            </a:r>
          </a:p>
          <a:p>
            <a:pPr lvl="2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...... 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 smtClean="0">
                <a:ea typeface="宋体" pitchFamily="2" charset="-122"/>
              </a:rPr>
              <a:t>异常类型2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400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[ finally{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	......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无论是否发生异常，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都无条件执行的语句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}  ]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2123728" y="650776"/>
            <a:ext cx="600868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异常处理机制（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9204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20688"/>
            <a:ext cx="5364088" cy="7311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812" y="1119774"/>
            <a:ext cx="8534400" cy="3505200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捕获异常的第一步是用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try{…}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语句块选定捕获异常的范围，将可能出现异常的代码放在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语句块中。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Exceptiontype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e)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语句块中是对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进行处理的代码。每个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语句块可以伴随一个或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多个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语句，用于处理可能产生的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不同类型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的异常对象。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48308" y="4293096"/>
            <a:ext cx="8712968" cy="198823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200" dirty="0" smtClean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明确知道产生的是何种异常，可以用该异常类作为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的参数；也可以用其父类作为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比如：可以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参数的地方，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就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可以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类作为参数，或者用所有异常的父类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类作为参数。但不能是与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类无关的异常，如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NullPointerException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中的语句将不会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执行）。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70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4932040" cy="8663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559646" cy="3886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捕获异常的有关信息：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	与其它对象一样，可以访问一个异常对象的成员变量或调用它的方法。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getMessage</a:t>
            </a: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获取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异常信息，返回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字符串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printStackTrace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异常类名和异常信息，以及异常出现在程序中的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位置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。返回值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559" y="4725144"/>
            <a:ext cx="8143875" cy="1593468"/>
            <a:chOff x="611560" y="4787860"/>
            <a:chExt cx="8143875" cy="159346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445224"/>
              <a:ext cx="814387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下箭头 5"/>
            <p:cNvSpPr/>
            <p:nvPr/>
          </p:nvSpPr>
          <p:spPr>
            <a:xfrm>
              <a:off x="4139952" y="6093296"/>
              <a:ext cx="288032" cy="288032"/>
            </a:xfrm>
            <a:prstGeom prst="down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5364088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itchFamily="2" charset="-122"/>
                  <a:ea typeface="宋体" pitchFamily="2" charset="-122"/>
                </a:rPr>
                <a:t>异常名称</a:t>
              </a:r>
              <a:endParaRPr lang="zh-CN" altLang="en-US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7668344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6296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itchFamily="2" charset="-122"/>
                  <a:ea typeface="宋体" pitchFamily="2" charset="-122"/>
                </a:rPr>
                <a:t>说明信息</a:t>
              </a:r>
              <a:endParaRPr lang="zh-CN" altLang="en-US" b="1" dirty="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21156" y="6309320"/>
            <a:ext cx="138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堆栈信息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6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499992" cy="91273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57364"/>
            <a:ext cx="8463884" cy="430794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捕获异常的最后一步是通过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语句为异常处理提供一个统一的出口，使得在控制流转到程序的其它部分以前，能够对程序的状态作统一的管理。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不论在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代码块中是否发生了异常事件，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语句是否执行，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语句是否有异常，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语句中是否有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块中的语句都会被执行。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语句是任选的</a:t>
            </a:r>
          </a:p>
        </p:txBody>
      </p:sp>
    </p:spTree>
    <p:extLst>
      <p:ext uri="{BB962C8B-B14F-4D97-AF65-F5344CB8AC3E}">
        <p14:creationId xmlns:p14="http://schemas.microsoft.com/office/powerpoint/2010/main" xmlns="" val="27576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996" y="1700808"/>
            <a:ext cx="8306376" cy="439248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788024" cy="7943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xmlns="" val="369929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028416" cy="50405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try-catch</a:t>
            </a:r>
            <a:r>
              <a:rPr lang="zh-CN" altLang="en-US" dirty="0" smtClean="0">
                <a:ea typeface="宋体" charset="-122"/>
              </a:rPr>
              <a:t>示例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en-US" altLang="zh-CN" dirty="0" err="1" smtClean="0">
                <a:ea typeface="宋体" pitchFamily="2" charset="-122"/>
              </a:rPr>
              <a:t>TestException</a:t>
            </a:r>
            <a:r>
              <a:rPr lang="en-US" altLang="zh-CN" dirty="0" err="1" smtClean="0">
                <a:ea typeface="宋体" charset="-122"/>
              </a:rPr>
              <a:t>类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55576" y="1340768"/>
            <a:ext cx="7537450" cy="5039766"/>
          </a:xfrm>
        </p:spPr>
        <p:txBody>
          <a:bodyPr>
            <a:noAutofit/>
          </a:bodyPr>
          <a:lstStyle/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  public class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TestException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2      public static void main(String[]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3          try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4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n =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Integer.parseInt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[0]);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5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("n = " + n);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6          } catch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NumberFormatException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7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捕获第一个异常：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 + e);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8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e.getMessage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());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9     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10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("Hello World! -- end");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11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12 }</a:t>
            </a:r>
          </a:p>
        </p:txBody>
      </p:sp>
    </p:spTree>
    <p:extLst>
      <p:ext uri="{BB962C8B-B14F-4D97-AF65-F5344CB8AC3E}">
        <p14:creationId xmlns:p14="http://schemas.microsoft.com/office/powerpoint/2010/main" xmlns="" val="16788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412776"/>
            <a:ext cx="7537450" cy="5039766"/>
          </a:xfrm>
        </p:spPr>
        <p:txBody>
          <a:bodyPr>
            <a:noAutofit/>
          </a:bodyPr>
          <a:lstStyle/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  public class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TestException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2      public static void main(String[]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3          try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4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n =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Integer.parseInt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[0]);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5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("n = " + n);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6          } catch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NumberFormatException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7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捕获第一个异常：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 + e);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8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e.getMessage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());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9          } catch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ArrayIndexOutOfBoundsException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10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捕获第二个异常：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 + e);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11         } catch (Exception e)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12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(“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捕获其他可能的所有异常：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 + e);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13    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14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("Hello World! -- end");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15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16 }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581900" cy="465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多</a:t>
            </a:r>
            <a:r>
              <a:rPr lang="en-US" altLang="zh-CN" dirty="0" smtClean="0">
                <a:ea typeface="宋体" charset="-122"/>
              </a:rPr>
              <a:t>catch</a:t>
            </a:r>
            <a:r>
              <a:rPr lang="zh-CN" altLang="en-US" dirty="0" smtClean="0">
                <a:ea typeface="宋体" charset="-122"/>
              </a:rPr>
              <a:t>示例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en-US" altLang="zh-CN" dirty="0" err="1" smtClean="0">
                <a:ea typeface="宋体" pitchFamily="2" charset="-122"/>
              </a:rPr>
              <a:t>TestException</a:t>
            </a:r>
            <a:r>
              <a:rPr lang="en-US" altLang="zh-CN" dirty="0" err="1" smtClean="0">
                <a:ea typeface="宋体" charset="-122"/>
              </a:rPr>
              <a:t>类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3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7584" y="1484784"/>
            <a:ext cx="7537450" cy="5039766"/>
          </a:xfrm>
        </p:spPr>
        <p:txBody>
          <a:bodyPr>
            <a:noAutofit/>
          </a:bodyPr>
          <a:lstStyle/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  public class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TestException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2      public static void main(String[]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3          try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4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n =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Integer.parseInt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[0]);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5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("n = " + n);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6          } catch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NumberFormatException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7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捕获第一个异常：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 + e);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8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e.getMessage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());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9              return;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10         } catch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ArrayIndexOutOfBoundsException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11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捕获第二个异常：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 + e);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12         } catch (Exception e)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13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捕获其他可能的所有异常：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 + e);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14         } finally {  //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保证该块的语句总是被执行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15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最终块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16    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17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("Hello World! -- end");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18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19 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81900" cy="5371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finally</a:t>
            </a:r>
            <a:r>
              <a:rPr lang="zh-CN" altLang="en-US" dirty="0" smtClean="0">
                <a:ea typeface="宋体" charset="-122"/>
              </a:rPr>
              <a:t>示例 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en-US" altLang="zh-CN" dirty="0" err="1" smtClean="0">
                <a:ea typeface="宋体" pitchFamily="2" charset="-122"/>
              </a:rPr>
              <a:t>TestException</a:t>
            </a:r>
            <a:r>
              <a:rPr lang="en-US" altLang="zh-CN" dirty="0" err="1" smtClean="0">
                <a:ea typeface="宋体" charset="-122"/>
              </a:rPr>
              <a:t>类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08720"/>
            <a:ext cx="8229600" cy="30513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844824"/>
            <a:ext cx="7537450" cy="486916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改写TestException类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en-US" altLang="zh-CN" dirty="0" err="1" smtClean="0">
                <a:ea typeface="宋体" pitchFamily="2" charset="-122"/>
              </a:rPr>
              <a:t>main方法，在其中捕获可能发生的异常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运行并测试各种异常情况，确认是否均被捕获。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427984" cy="78181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体  会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86961" cy="30100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捕获和不捕获异常，程序的运行有什么不同。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语句块中可能发生多个不同异常时的处理。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语句块的使用。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42638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主动抛出异常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3568" y="1484784"/>
            <a:ext cx="7537450" cy="4816475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en-US" altLang="zh-CN" dirty="0" smtClean="0">
                <a:ea typeface="宋体" pitchFamily="2" charset="-122"/>
              </a:rPr>
              <a:t>throw</a:t>
            </a:r>
            <a:r>
              <a:rPr lang="zh-CN" altLang="en-US" dirty="0" smtClean="0">
                <a:ea typeface="宋体" pitchFamily="2" charset="-122"/>
              </a:rPr>
              <a:t>语句可用来从方法中主动抛出指定异常对象</a:t>
            </a: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可以主动抛出</a:t>
            </a:r>
            <a:r>
              <a:rPr lang="en-US" altLang="zh-CN" dirty="0" err="1" smtClean="0">
                <a:ea typeface="宋体" pitchFamily="2" charset="-122"/>
              </a:rPr>
              <a:t>RuntimeException</a:t>
            </a:r>
            <a:r>
              <a:rPr lang="zh-CN" altLang="en-US" dirty="0" smtClean="0">
                <a:ea typeface="宋体" pitchFamily="2" charset="-122"/>
              </a:rPr>
              <a:t>及其子类的异常对象。例如：</a:t>
            </a: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throw new </a:t>
            </a:r>
            <a:r>
              <a:rPr lang="en-US" altLang="zh-CN" dirty="0" err="1" smtClean="0">
                <a:ea typeface="宋体" pitchFamily="2" charset="-122"/>
              </a:rPr>
              <a:t>RuntimeException</a:t>
            </a:r>
            <a:r>
              <a:rPr lang="en-US" altLang="zh-CN" dirty="0" smtClean="0">
                <a:ea typeface="宋体" pitchFamily="2" charset="-122"/>
              </a:rPr>
              <a:t>("Could not connect");</a:t>
            </a:r>
          </a:p>
          <a:p>
            <a:pPr marL="361950" indent="-361950">
              <a:defRPr/>
            </a:pPr>
            <a:r>
              <a:rPr lang="en-US" altLang="zh-CN" dirty="0" smtClean="0">
                <a:ea typeface="宋体" pitchFamily="2" charset="-122"/>
              </a:rPr>
              <a:t>throw</a:t>
            </a:r>
            <a:r>
              <a:rPr lang="zh-CN" altLang="en-US" dirty="0" smtClean="0">
                <a:ea typeface="宋体" pitchFamily="2" charset="-122"/>
              </a:rPr>
              <a:t>语句执行后，方法返回（相当于执行了</a:t>
            </a:r>
            <a:r>
              <a:rPr lang="en-US" altLang="zh-CN" dirty="0" smtClean="0">
                <a:ea typeface="宋体" pitchFamily="2" charset="-122"/>
              </a:rPr>
              <a:t>return</a:t>
            </a:r>
            <a:r>
              <a:rPr lang="zh-CN" altLang="en-US" dirty="0" smtClean="0">
                <a:ea typeface="宋体" pitchFamily="2" charset="-122"/>
              </a:rPr>
              <a:t>语句）</a:t>
            </a: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异常对象的</a:t>
            </a:r>
            <a:r>
              <a:rPr lang="en-US" altLang="zh-CN" dirty="0" err="1" smtClean="0">
                <a:ea typeface="宋体" pitchFamily="2" charset="-122"/>
              </a:rPr>
              <a:t>printStackTrace</a:t>
            </a:r>
            <a:r>
              <a:rPr lang="en-US" altLang="zh-CN" dirty="0" smtClean="0">
                <a:ea typeface="宋体" pitchFamily="2" charset="-122"/>
              </a:rPr>
              <a:t>()</a:t>
            </a:r>
            <a:r>
              <a:rPr lang="zh-CN" altLang="en-US" dirty="0" smtClean="0">
                <a:ea typeface="宋体" pitchFamily="2" charset="-122"/>
              </a:rPr>
              <a:t>方法可打印输出方法调用的栈踪迹</a:t>
            </a:r>
            <a:endParaRPr lang="zh-CN" altLang="zh-CN" dirty="0" smtClean="0">
              <a:ea typeface="宋体" pitchFamily="2" charset="-122"/>
            </a:endParaRPr>
          </a:p>
          <a:p>
            <a:pPr marL="361950" indent="-361950"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71600" y="764704"/>
            <a:ext cx="7537450" cy="5328592"/>
          </a:xfrm>
        </p:spPr>
        <p:txBody>
          <a:bodyPr>
            <a:noAutofit/>
          </a:bodyPr>
          <a:lstStyle/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  public class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TestThrowException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2        public static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divide(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x,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y)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3              if (y == 0)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4                      throw new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ArithmeticException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除数为零错误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5         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6              return x/y;</a:t>
            </a:r>
          </a:p>
          <a:p>
            <a:pPr marL="361950" indent="-361950" eaLnBrk="1" hangingPunct="1">
              <a:spcBef>
                <a:spcPts val="0"/>
              </a:spcBef>
              <a:buAutoNum type="arabicPlain" startAt="7"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  }</a:t>
            </a:r>
          </a:p>
          <a:p>
            <a:pPr marL="361950" indent="-361950" eaLnBrk="1" hangingPunct="1">
              <a:spcBef>
                <a:spcPts val="0"/>
              </a:spcBef>
              <a:buAutoNum type="arabicPlain" startAt="7"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9       public static void main(String[]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10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("Hello World!");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11          try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12    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result = divide(100, 20);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13    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("result = " + result);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14                  result = divide(100, 0);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15    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("result = " + result);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16         } catch (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ArithmeticException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17                 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700" dirty="0" smtClean="0">
                <a:latin typeface="+mj-lt"/>
                <a:ea typeface="宋体" pitchFamily="2" charset="-122"/>
              </a:rPr>
              <a:t>捕获异常：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" + e);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18         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</a:t>
            </a:r>
            <a:r>
              <a:rPr lang="en-US" altLang="zh-CN" sz="1700" dirty="0" err="1" smtClean="0">
                <a:ea typeface="宋体" pitchFamily="2" charset="-122"/>
              </a:rPr>
              <a:t>e.getMessage</a:t>
            </a:r>
            <a:r>
              <a:rPr lang="en-US" altLang="zh-CN" sz="1700" dirty="0" smtClean="0">
                <a:ea typeface="宋体" pitchFamily="2" charset="-122"/>
              </a:rPr>
              <a:t>());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19                  </a:t>
            </a:r>
            <a:r>
              <a:rPr lang="en-US" altLang="zh-CN" sz="1700" dirty="0" err="1" smtClean="0">
                <a:ea typeface="宋体" pitchFamily="2" charset="-122"/>
              </a:rPr>
              <a:t>e.printStackTrace</a:t>
            </a:r>
            <a:r>
              <a:rPr lang="en-US" altLang="zh-CN" sz="1700" dirty="0" smtClean="0">
                <a:ea typeface="宋体" pitchFamily="2" charset="-122"/>
              </a:rPr>
              <a:t>();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20         }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21          </a:t>
            </a:r>
            <a:r>
              <a:rPr lang="en-US" altLang="zh-CN" sz="1700" dirty="0" err="1" smtClean="0">
                <a:ea typeface="宋体" pitchFamily="2" charset="-122"/>
              </a:rPr>
              <a:t>System.out.println</a:t>
            </a:r>
            <a:r>
              <a:rPr lang="en-US" altLang="zh-CN" sz="1700" dirty="0" smtClean="0">
                <a:ea typeface="宋体" pitchFamily="2" charset="-122"/>
              </a:rPr>
              <a:t>("Hello World! -- end");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22     }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700" dirty="0" smtClean="0">
                <a:ea typeface="宋体" pitchFamily="2" charset="-122"/>
              </a:rPr>
              <a:t>23 }</a:t>
            </a:r>
          </a:p>
          <a:p>
            <a:pPr marL="361950" indent="-361950" eaLnBrk="1" hangingPunct="1">
              <a:spcBef>
                <a:spcPts val="0"/>
              </a:spcBef>
              <a:buAutoNum type="arabicPlain" startAt="19"/>
              <a:defRPr/>
            </a:pPr>
            <a:endParaRPr lang="en-US" altLang="zh-CN" sz="1700" dirty="0" smtClean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5316" y="692696"/>
            <a:ext cx="6384758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重写方法声明抛出异常的原则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921" y="1412776"/>
            <a:ext cx="7985928" cy="115212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重写方法不能抛出比被重写方法范围更大的异常类型。在多态的情况下，对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方法的调用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异常的捕获按父类声明的异常处理。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5907" y="2595800"/>
            <a:ext cx="8249570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3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3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B1 extends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3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3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B2 extends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   </a:t>
            </a:r>
            <a:r>
              <a:rPr lang="en-US" altLang="zh-CN" sz="2300" b="1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300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报错</a:t>
            </a:r>
            <a:endParaRPr lang="en-US" altLang="zh-CN" sz="2300" b="1" dirty="0">
              <a:solidFill>
                <a:srgbClr val="7030A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3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3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20688"/>
            <a:ext cx="5508136" cy="8645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人工抛出异常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463884" cy="430566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异常类对象除在程序执行过程中出现异常时由系统自动生成并抛出，也可根据需要人工创建并抛出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首先要生成异常类对象，然后通过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throw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语句实现抛出操作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提交给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运行环境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 = new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e;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可以抛出的异常必须是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Throwable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或其子类的实例。下面的语句在编译时将会产生语法错误：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new String("want to throw");</a:t>
            </a:r>
          </a:p>
        </p:txBody>
      </p:sp>
    </p:spTree>
    <p:extLst>
      <p:ext uri="{BB962C8B-B14F-4D97-AF65-F5344CB8AC3E}">
        <p14:creationId xmlns:p14="http://schemas.microsoft.com/office/powerpoint/2010/main" xmlns="" val="16013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469862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创建用户自定义异常类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7537450" cy="4816475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很多情况下，需要创建应用程序特定的异常类，以利于可维护性的需要。</a:t>
            </a: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例如：</a:t>
            </a: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buNone/>
              <a:defRPr/>
            </a:pPr>
            <a:r>
              <a:rPr lang="en-US" altLang="zh-CN" dirty="0" smtClean="0"/>
              <a:t>       public class </a:t>
            </a:r>
            <a:r>
              <a:rPr lang="en-US" altLang="zh-CN" dirty="0" err="1" smtClean="0"/>
              <a:t>DividedByZeroException</a:t>
            </a:r>
            <a:r>
              <a:rPr lang="en-US" altLang="zh-CN" dirty="0" smtClean="0"/>
              <a:t> extends 							Exception {</a:t>
            </a:r>
          </a:p>
          <a:p>
            <a:pPr lvl="1" indent="-215900">
              <a:buNone/>
              <a:defRPr/>
            </a:pPr>
            <a:r>
              <a:rPr lang="en-US" altLang="zh-CN" dirty="0" smtClean="0"/>
              <a:t>        public </a:t>
            </a:r>
            <a:r>
              <a:rPr lang="en-US" altLang="zh-CN" dirty="0" err="1" smtClean="0"/>
              <a:t>DividedByZeroException</a:t>
            </a:r>
            <a:r>
              <a:rPr lang="en-US" altLang="zh-CN" dirty="0" smtClean="0"/>
              <a:t>(String message) {</a:t>
            </a:r>
          </a:p>
          <a:p>
            <a:pPr lvl="1" indent="-215900">
              <a:buNone/>
              <a:defRPr/>
            </a:pPr>
            <a:r>
              <a:rPr lang="en-US" altLang="zh-CN" dirty="0" smtClean="0"/>
              <a:t>               super(message);</a:t>
            </a:r>
          </a:p>
          <a:p>
            <a:pPr lvl="1" indent="-215900">
              <a:buNone/>
              <a:defRPr/>
            </a:pPr>
            <a:r>
              <a:rPr lang="en-US" altLang="zh-CN" dirty="0" smtClean="0"/>
              <a:t>        }</a:t>
            </a:r>
          </a:p>
          <a:p>
            <a:pPr lvl="1" indent="-215900">
              <a:buNone/>
              <a:defRPr/>
            </a:pPr>
            <a:endParaRPr lang="en-US" altLang="zh-CN" dirty="0" smtClean="0"/>
          </a:p>
          <a:p>
            <a:pPr lvl="1" indent="-215900">
              <a:buNone/>
              <a:defRPr/>
            </a:pPr>
            <a:r>
              <a:rPr lang="en-US" altLang="zh-CN" dirty="0" smtClean="0"/>
              <a:t> 		  public </a:t>
            </a:r>
            <a:r>
              <a:rPr lang="en-US" altLang="zh-CN" dirty="0" err="1" smtClean="0"/>
              <a:t>DividedByZeroException</a:t>
            </a:r>
            <a:r>
              <a:rPr lang="en-US" altLang="zh-CN" dirty="0" smtClean="0"/>
              <a:t>(Exception cause) {</a:t>
            </a:r>
          </a:p>
          <a:p>
            <a:pPr lvl="1" indent="-215900">
              <a:buNone/>
              <a:defRPr/>
            </a:pPr>
            <a:r>
              <a:rPr lang="en-US" altLang="zh-CN" dirty="0" smtClean="0"/>
              <a:t>               super(cause);</a:t>
            </a:r>
          </a:p>
          <a:p>
            <a:pPr lvl="1" indent="-215900">
              <a:buNone/>
              <a:defRPr/>
            </a:pPr>
            <a:r>
              <a:rPr lang="en-US" altLang="zh-CN" dirty="0" smtClean="0"/>
              <a:t>        }</a:t>
            </a:r>
          </a:p>
          <a:p>
            <a:pPr lvl="1" indent="-215900"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883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537450" cy="4816475"/>
          </a:xfrm>
        </p:spPr>
        <p:txBody>
          <a:bodyPr>
            <a:normAutofit fontScale="92500"/>
          </a:bodyPr>
          <a:lstStyle/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如果方法可能抛出受检异常，那么在方法声明中必须显式指明：</a:t>
            </a:r>
            <a:endParaRPr lang="en-US" altLang="zh-CN" dirty="0" smtClean="0">
              <a:ea typeface="宋体" pitchFamily="2" charset="-122"/>
            </a:endParaRP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en-US" altLang="zh-CN" sz="2000" dirty="0" smtClean="0">
                <a:ea typeface="宋体" pitchFamily="2" charset="-122"/>
              </a:rPr>
              <a:t>public double divide(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x,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y) throws </a:t>
            </a:r>
            <a:r>
              <a:rPr lang="en-US" altLang="zh-CN" sz="2000" dirty="0" err="1" smtClean="0"/>
              <a:t>DividedByZeroException</a:t>
            </a:r>
            <a:r>
              <a:rPr lang="en-US" altLang="zh-CN" sz="2000" dirty="0" smtClean="0"/>
              <a:t> {</a:t>
            </a:r>
          </a:p>
          <a:p>
            <a:pPr marL="361950" indent="-361950">
              <a:buNone/>
              <a:defRPr/>
            </a:pPr>
            <a:r>
              <a:rPr lang="en-US" altLang="zh-CN" sz="2000" dirty="0" smtClean="0"/>
              <a:t> 		</a:t>
            </a:r>
            <a:r>
              <a:rPr lang="en-US" altLang="zh-CN" sz="2000" dirty="0" smtClean="0">
                <a:ea typeface="宋体" pitchFamily="2" charset="-122"/>
              </a:rPr>
              <a:t>… </a:t>
            </a:r>
          </a:p>
          <a:p>
            <a:pPr marL="361950" indent="-361950">
              <a:buNone/>
              <a:defRPr/>
            </a:pPr>
            <a:r>
              <a:rPr lang="en-US" altLang="zh-CN" sz="2000" dirty="0" smtClean="0">
                <a:ea typeface="宋体" pitchFamily="2" charset="-122"/>
              </a:rPr>
              <a:t>	}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如果可能抛出多个异常，应使用逗号将这些异常分隔表示：</a:t>
            </a:r>
          </a:p>
          <a:p>
            <a:pPr marL="704850" lvl="1" indent="-341313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public double divide(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x,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y) </a:t>
            </a:r>
          </a:p>
          <a:p>
            <a:pPr marL="704850" lvl="1" indent="-341313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throws </a:t>
            </a:r>
            <a:r>
              <a:rPr lang="en-US" altLang="zh-CN" dirty="0" err="1" smtClean="0">
                <a:ea typeface="宋体" pitchFamily="2" charset="-122"/>
              </a:rPr>
              <a:t>DividedByZeroException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dirty="0" err="1" smtClean="0">
                <a:ea typeface="宋体" pitchFamily="2" charset="-122"/>
              </a:rPr>
              <a:t>OtherException</a:t>
            </a:r>
            <a:r>
              <a:rPr lang="en-US" altLang="zh-CN" dirty="0" smtClean="0">
                <a:ea typeface="宋体" pitchFamily="2" charset="-122"/>
              </a:rPr>
              <a:t> {…}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也可以声明抛出涵盖这些异常的父类异常：</a:t>
            </a:r>
          </a:p>
          <a:p>
            <a:pPr marL="361950" indent="-36195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sz="2000" dirty="0" smtClean="0">
                <a:ea typeface="宋体" pitchFamily="2" charset="-122"/>
              </a:rPr>
              <a:t>public double divide(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x,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y) throws Exception { … }</a:t>
            </a:r>
          </a:p>
          <a:p>
            <a:pPr lvl="1">
              <a:buNone/>
              <a:defRPr/>
            </a:pPr>
            <a:endParaRPr lang="zh-CN" altLang="zh-CN" dirty="0" smtClean="0"/>
          </a:p>
          <a:p>
            <a:pPr marL="361950" indent="-361950"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692696"/>
            <a:ext cx="4536504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512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352928" cy="4248472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ea typeface="宋体" pitchFamily="2" charset="-122"/>
              </a:rPr>
              <a:t>         在</a:t>
            </a:r>
            <a:r>
              <a:rPr lang="zh-CN" altLang="en-US" dirty="0">
                <a:ea typeface="宋体" pitchFamily="2" charset="-122"/>
              </a:rPr>
              <a:t>使用计算机语言进行项目开发的过程中，即使程序员把代码写得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尽善尽美</a:t>
            </a:r>
            <a:r>
              <a:rPr lang="zh-CN" altLang="en-US" dirty="0">
                <a:ea typeface="宋体" pitchFamily="2" charset="-122"/>
              </a:rPr>
              <a:t>，在系统的运行过程中仍然会遇到一些问题，因为很多问题不是靠代码能够避免的，比如：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客户输入数据的格式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读取文件是否存在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网络是否始终保持通畅</a:t>
            </a:r>
            <a:r>
              <a:rPr lang="zh-CN" altLang="en-US" dirty="0">
                <a:ea typeface="宋体" pitchFamily="2" charset="-122"/>
              </a:rPr>
              <a:t>等等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2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71600" y="764704"/>
            <a:ext cx="7537450" cy="5039766"/>
          </a:xfrm>
        </p:spPr>
        <p:txBody>
          <a:bodyPr>
            <a:noAutofit/>
          </a:bodyPr>
          <a:lstStyle/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1  public class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TestThrowsException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2      public static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 divide(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 x,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 y)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3          throws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DividedByZeroException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4          if (y == 0)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5              throw new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DividedByZeroException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("</a:t>
            </a:r>
            <a:r>
              <a:rPr lang="zh-CN" altLang="en-US" sz="1600" dirty="0" smtClean="0">
                <a:latin typeface="+mj-lt"/>
                <a:ea typeface="宋体" pitchFamily="2" charset="-122"/>
              </a:rPr>
              <a:t>除数为零错误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");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6     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7          return x/y;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9 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10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11     public static void main(String[]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12        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("Hello World!");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13         try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15            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 result = divide(100, 20);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16            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("result = " + result);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17             result = divide(100, 0);</a:t>
            </a:r>
          </a:p>
          <a:p>
            <a:pPr marL="361950" indent="-361950" eaLnBrk="1" hangingPunct="1">
              <a:spcBef>
                <a:spcPts val="0"/>
              </a:spcBef>
              <a:buAutoNum type="arabicPlain" startAt="19"/>
              <a:defRPr/>
            </a:pPr>
            <a:r>
              <a:rPr lang="en-US" altLang="zh-CN" sz="1600" dirty="0" smtClean="0">
                <a:latin typeface="+mj-lt"/>
                <a:ea typeface="宋体" pitchFamily="2" charset="-122"/>
              </a:rPr>
              <a:t>          </a:t>
            </a:r>
            <a:r>
              <a:rPr lang="en-US" altLang="zh-CN" sz="16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latin typeface="+mj-lt"/>
                <a:ea typeface="宋体" pitchFamily="2" charset="-122"/>
              </a:rPr>
              <a:t>("result = " + result);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20         } catch (</a:t>
            </a:r>
            <a:r>
              <a:rPr lang="en-US" altLang="zh-CN" sz="1600" dirty="0" err="1" smtClean="0">
                <a:ea typeface="宋体" pitchFamily="2" charset="-122"/>
              </a:rPr>
              <a:t>DividedByZeroException</a:t>
            </a:r>
            <a:r>
              <a:rPr lang="en-US" altLang="zh-CN" sz="1600" dirty="0" smtClean="0">
                <a:ea typeface="宋体" pitchFamily="2" charset="-122"/>
              </a:rPr>
              <a:t> e) {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21    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</a:t>
            </a:r>
            <a:r>
              <a:rPr lang="zh-CN" altLang="en-US" sz="1600" dirty="0" smtClean="0">
                <a:ea typeface="宋体" pitchFamily="2" charset="-122"/>
              </a:rPr>
              <a:t>捕获异常：</a:t>
            </a:r>
            <a:r>
              <a:rPr lang="en-US" altLang="zh-CN" sz="1600" dirty="0" smtClean="0">
                <a:ea typeface="宋体" pitchFamily="2" charset="-122"/>
              </a:rPr>
              <a:t>" + e);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22    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</a:t>
            </a:r>
            <a:r>
              <a:rPr lang="en-US" altLang="zh-CN" sz="1600" dirty="0" err="1" smtClean="0">
                <a:ea typeface="宋体" pitchFamily="2" charset="-122"/>
              </a:rPr>
              <a:t>e.getMessage</a:t>
            </a:r>
            <a:r>
              <a:rPr lang="en-US" altLang="zh-CN" sz="1600" dirty="0" smtClean="0">
                <a:ea typeface="宋体" pitchFamily="2" charset="-122"/>
              </a:rPr>
              <a:t>());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23             </a:t>
            </a:r>
            <a:r>
              <a:rPr lang="en-US" altLang="zh-CN" sz="1600" dirty="0" err="1" smtClean="0">
                <a:ea typeface="宋体" pitchFamily="2" charset="-122"/>
              </a:rPr>
              <a:t>e.printStackTrace</a:t>
            </a:r>
            <a:r>
              <a:rPr lang="en-US" altLang="zh-CN" sz="1600" dirty="0" smtClean="0">
                <a:ea typeface="宋体" pitchFamily="2" charset="-122"/>
              </a:rPr>
              <a:t>();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24         }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25          </a:t>
            </a:r>
            <a:r>
              <a:rPr lang="en-US" altLang="zh-CN" sz="1600" dirty="0" err="1" smtClean="0">
                <a:ea typeface="宋体" pitchFamily="2" charset="-122"/>
              </a:rPr>
              <a:t>System.out.println</a:t>
            </a:r>
            <a:r>
              <a:rPr lang="en-US" altLang="zh-CN" sz="1600" dirty="0" smtClean="0">
                <a:ea typeface="宋体" pitchFamily="2" charset="-122"/>
              </a:rPr>
              <a:t>("Hello World! -- end");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27     }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ea typeface="宋体" pitchFamily="2" charset="-122"/>
              </a:rPr>
              <a:t>28 }</a:t>
            </a:r>
          </a:p>
          <a:p>
            <a:pPr marL="361950" indent="-361950" eaLnBrk="1" hangingPunct="1">
              <a:spcBef>
                <a:spcPts val="0"/>
              </a:spcBef>
              <a:buAutoNum type="arabicPlain" startAt="19"/>
              <a:defRPr/>
            </a:pPr>
            <a:endParaRPr lang="en-US" altLang="zh-CN" sz="1600" dirty="0" smtClean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0"/>
            <a:ext cx="3434204" cy="83172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3600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42484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public class </a:t>
            </a:r>
            <a:r>
              <a:rPr lang="en-US" altLang="zh-CN" dirty="0" err="1">
                <a:ea typeface="宋体" pitchFamily="2" charset="-122"/>
              </a:rPr>
              <a:t>ReturnExceptionDemo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static </a:t>
            </a:r>
            <a:r>
              <a:rPr lang="en-US" altLang="zh-CN" dirty="0">
                <a:ea typeface="宋体" pitchFamily="2" charset="-122"/>
              </a:rPr>
              <a:t>void </a:t>
            </a:r>
            <a:r>
              <a:rPr lang="en-US" altLang="zh-CN" dirty="0" err="1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en-US" altLang="zh-CN" dirty="0" smtClean="0">
                <a:ea typeface="宋体" pitchFamily="2" charset="-122"/>
              </a:rPr>
              <a:t>{</a:t>
            </a:r>
          </a:p>
          <a:p>
            <a:r>
              <a:rPr lang="en-US" altLang="zh-CN" dirty="0" smtClean="0">
                <a:ea typeface="宋体" pitchFamily="2" charset="-122"/>
              </a:rPr>
              <a:t>            try </a:t>
            </a:r>
            <a:r>
              <a:rPr lang="en-US" altLang="zh-CN" dirty="0">
                <a:ea typeface="宋体" pitchFamily="2" charset="-122"/>
              </a:rPr>
              <a:t>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A");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throw </a:t>
            </a:r>
            <a:r>
              <a:rPr lang="en-US" altLang="zh-CN" dirty="0">
                <a:ea typeface="宋体" pitchFamily="2" charset="-122"/>
              </a:rPr>
              <a:t>new </a:t>
            </a:r>
            <a:r>
              <a:rPr lang="en-US" altLang="zh-CN" dirty="0" err="1">
                <a:ea typeface="宋体" pitchFamily="2" charset="-122"/>
              </a:rPr>
              <a:t>RuntimeException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制造异常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} </a:t>
            </a:r>
            <a:r>
              <a:rPr lang="en-US" altLang="zh-CN" dirty="0">
                <a:ea typeface="宋体" pitchFamily="2" charset="-122"/>
              </a:rPr>
              <a:t>finally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用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}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      }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      static </a:t>
            </a:r>
            <a:r>
              <a:rPr lang="en-US" altLang="zh-CN" dirty="0">
                <a:ea typeface="宋体" pitchFamily="2" charset="-122"/>
              </a:rPr>
              <a:t>void </a:t>
            </a:r>
            <a:r>
              <a:rPr lang="en-US" altLang="zh-CN" dirty="0" err="1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 try </a:t>
            </a:r>
            <a:r>
              <a:rPr lang="en-US" altLang="zh-CN" dirty="0">
                <a:ea typeface="宋体" pitchFamily="2" charset="-122"/>
              </a:rPr>
              <a:t>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B");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return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} </a:t>
            </a:r>
            <a:r>
              <a:rPr lang="en-US" altLang="zh-CN" dirty="0">
                <a:ea typeface="宋体" pitchFamily="2" charset="-122"/>
              </a:rPr>
              <a:t>finally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调用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}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}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968" y="2924944"/>
            <a:ext cx="4860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public </a:t>
            </a:r>
            <a:r>
              <a:rPr lang="en-US" altLang="zh-CN" dirty="0">
                <a:ea typeface="宋体" pitchFamily="2" charset="-122"/>
              </a:rPr>
              <a:t>static void main(String[] </a:t>
            </a:r>
            <a:r>
              <a:rPr lang="en-US" altLang="zh-CN" dirty="0" err="1">
                <a:ea typeface="宋体" pitchFamily="2" charset="-122"/>
              </a:rPr>
              <a:t>args</a:t>
            </a:r>
            <a:r>
              <a:rPr lang="en-US" altLang="zh-CN" dirty="0">
                <a:ea typeface="宋体" pitchFamily="2" charset="-122"/>
              </a:rPr>
              <a:t>)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try </a:t>
            </a:r>
            <a:r>
              <a:rPr lang="en-US" altLang="zh-CN" dirty="0">
                <a:ea typeface="宋体" pitchFamily="2" charset="-122"/>
              </a:rPr>
              <a:t>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        </a:t>
            </a:r>
            <a:r>
              <a:rPr lang="en-US" altLang="zh-CN" dirty="0" err="1" smtClean="0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} </a:t>
            </a:r>
            <a:r>
              <a:rPr lang="en-US" altLang="zh-CN" dirty="0">
                <a:ea typeface="宋体" pitchFamily="2" charset="-122"/>
              </a:rPr>
              <a:t>catch (Exception e) {</a:t>
            </a:r>
          </a:p>
          <a:p>
            <a:r>
              <a:rPr lang="en-US" altLang="zh-CN" dirty="0" smtClean="0">
                <a:ea typeface="宋体" pitchFamily="2" charset="-122"/>
              </a:rPr>
              <a:t>                         </a:t>
            </a:r>
            <a:r>
              <a:rPr lang="en-US" altLang="zh-CN" dirty="0" err="1" smtClean="0">
                <a:ea typeface="宋体" pitchFamily="2" charset="-122"/>
              </a:rPr>
              <a:t>System.out.println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e.getMessage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}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 smtClean="0">
                <a:ea typeface="宋体" pitchFamily="2" charset="-122"/>
              </a:rPr>
              <a:t>}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3520" y="11218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</a:rPr>
              <a:t>判断程序的输出结果</a:t>
            </a:r>
            <a:endParaRPr lang="zh-CN" altLang="en-US" sz="32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5576" y="1484784"/>
            <a:ext cx="7537450" cy="4816475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声明异常类</a:t>
            </a:r>
            <a:r>
              <a:rPr lang="en-US" altLang="zh-CN" dirty="0" err="1" smtClean="0">
                <a:ea typeface="宋体" pitchFamily="2" charset="-122"/>
              </a:rPr>
              <a:t>IlleagalNumberException</a:t>
            </a:r>
            <a:r>
              <a:rPr lang="zh-CN" altLang="en-US" dirty="0" smtClean="0">
                <a:ea typeface="宋体" pitchFamily="2" charset="-122"/>
              </a:rPr>
              <a:t>，用来表示无效数字异常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改写TestException</a:t>
            </a:r>
            <a:r>
              <a:rPr lang="zh-CN" altLang="en-US" dirty="0" smtClean="0">
                <a:ea typeface="宋体" pitchFamily="2" charset="-122"/>
              </a:rPr>
              <a:t>类，在其中声明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divide(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m,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n)</a:t>
            </a:r>
            <a:r>
              <a:rPr lang="zh-CN" altLang="en-US" dirty="0" smtClean="0">
                <a:ea typeface="宋体" pitchFamily="2" charset="-122"/>
              </a:rPr>
              <a:t>方法，该方法可抛出</a:t>
            </a:r>
            <a:r>
              <a:rPr lang="en-US" altLang="zh-CN" dirty="0" err="1" smtClean="0">
                <a:ea typeface="宋体" pitchFamily="2" charset="-122"/>
              </a:rPr>
              <a:t>IlleagalNumberException</a:t>
            </a:r>
            <a:r>
              <a:rPr lang="zh-CN" altLang="en-US" dirty="0" smtClean="0">
                <a:ea typeface="宋体" pitchFamily="2" charset="-122"/>
              </a:rPr>
              <a:t>异常。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方法的两个参数分别为被除数和除数，返回值为商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354013"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如果除数为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，则方法抛出</a:t>
            </a:r>
            <a:r>
              <a:rPr lang="en-US" altLang="zh-CN" dirty="0" err="1" smtClean="0">
                <a:ea typeface="宋体" pitchFamily="2" charset="-122"/>
              </a:rPr>
              <a:t>IlleagalNumberException</a:t>
            </a:r>
            <a:r>
              <a:rPr lang="zh-CN" altLang="en-US" dirty="0" smtClean="0">
                <a:ea typeface="宋体" pitchFamily="2" charset="-122"/>
              </a:rPr>
              <a:t>异常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改写</a:t>
            </a:r>
            <a:r>
              <a:rPr lang="en-US" altLang="zh-CN" dirty="0" smtClean="0">
                <a:latin typeface="+mj-lt"/>
                <a:ea typeface="宋体" pitchFamily="2" charset="-122"/>
              </a:rPr>
              <a:t>main</a:t>
            </a:r>
            <a:r>
              <a:rPr lang="zh-CN" altLang="en-US" dirty="0" smtClean="0">
                <a:latin typeface="+mj-lt"/>
                <a:ea typeface="宋体" pitchFamily="2" charset="-122"/>
              </a:rPr>
              <a:t>方法，调用</a:t>
            </a:r>
            <a:r>
              <a:rPr lang="en-US" altLang="zh-CN" dirty="0" smtClean="0">
                <a:ea typeface="宋体" pitchFamily="2" charset="-122"/>
              </a:rPr>
              <a:t>divide</a:t>
            </a:r>
            <a:r>
              <a:rPr lang="zh-CN" altLang="en-US" dirty="0" smtClean="0">
                <a:ea typeface="宋体" pitchFamily="2" charset="-122"/>
              </a:rPr>
              <a:t>方法计算商值打印输出，并捕获可能出现的异常。</a:t>
            </a:r>
            <a:endParaRPr lang="zh-CN" altLang="en-US" dirty="0" smtClean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3808" y="836712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a typeface="宋体" charset="-122"/>
              </a:rPr>
              <a:t>捕获并抛出异常</a:t>
            </a:r>
            <a:endParaRPr lang="zh-CN" altLang="en-US" sz="32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537450" cy="4816475"/>
          </a:xfrm>
        </p:spPr>
        <p:txBody>
          <a:bodyPr/>
          <a:lstStyle/>
          <a:p>
            <a:pPr marL="361950" indent="-361950"/>
            <a:r>
              <a:rPr lang="zh-CN" altLang="en-US" dirty="0" smtClean="0">
                <a:ea typeface="宋体" charset="-122"/>
              </a:rPr>
              <a:t>一些情况下，会先捕获异常，然后将该异常包装为自定义异常，再抛出给调用者。</a:t>
            </a:r>
            <a:endParaRPr lang="en-US" altLang="zh-CN" dirty="0" smtClean="0">
              <a:ea typeface="宋体" charset="-122"/>
            </a:endParaRPr>
          </a:p>
          <a:p>
            <a:pPr marL="361950" indent="-361950"/>
            <a:r>
              <a:rPr lang="zh-CN" altLang="en-US" dirty="0" smtClean="0">
                <a:ea typeface="宋体" charset="-122"/>
              </a:rPr>
              <a:t>例如：</a:t>
            </a:r>
            <a:endParaRPr lang="en-US" altLang="zh-CN" dirty="0" smtClean="0">
              <a:ea typeface="宋体" charset="-122"/>
            </a:endParaRPr>
          </a:p>
          <a:p>
            <a:pPr marL="354013" indent="-354013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	 try {</a:t>
            </a:r>
          </a:p>
          <a:p>
            <a:pPr marL="354013" indent="-354013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result = x/y;</a:t>
            </a:r>
          </a:p>
          <a:p>
            <a:pPr marL="354013" indent="-354013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} catch (</a:t>
            </a:r>
            <a:r>
              <a:rPr lang="en-US" altLang="zh-CN" dirty="0" err="1" smtClean="0">
                <a:ea typeface="宋体" pitchFamily="2" charset="-122"/>
              </a:rPr>
              <a:t>ArithmeticException</a:t>
            </a:r>
            <a:r>
              <a:rPr lang="en-US" altLang="zh-CN" dirty="0" smtClean="0">
                <a:ea typeface="宋体" pitchFamily="2" charset="-122"/>
              </a:rPr>
              <a:t> e) {</a:t>
            </a:r>
          </a:p>
          <a:p>
            <a:pPr marL="354013" indent="-354013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throw new </a:t>
            </a:r>
            <a:r>
              <a:rPr lang="en-US" altLang="zh-CN" dirty="0" err="1" smtClean="0">
                <a:ea typeface="宋体" pitchFamily="2" charset="-122"/>
              </a:rPr>
              <a:t>DividedByZeroException</a:t>
            </a:r>
            <a:r>
              <a:rPr lang="en-US" altLang="zh-CN" dirty="0" smtClean="0">
                <a:ea typeface="宋体" pitchFamily="2" charset="-122"/>
              </a:rPr>
              <a:t>(e);</a:t>
            </a:r>
          </a:p>
          <a:p>
            <a:pPr marL="354013" indent="-354013" eaLnBrk="1" hangingPunct="1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}</a:t>
            </a:r>
            <a:endParaRPr lang="en-US" altLang="zh-CN" dirty="0" smtClean="0">
              <a:ea typeface="宋体" charset="-122"/>
            </a:endParaRPr>
          </a:p>
          <a:p>
            <a:pPr marL="361950" indent="-361950"/>
            <a:endParaRPr lang="en-US" altLang="zh-CN" dirty="0" smtClean="0">
              <a:ea typeface="宋体" charset="-122"/>
            </a:endParaRPr>
          </a:p>
          <a:p>
            <a:pPr marL="361950" indent="-361950">
              <a:buFont typeface="Times" pitchFamily="18" charset="0"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900113" y="1125538"/>
            <a:ext cx="7537450" cy="4816475"/>
          </a:xfrm>
        </p:spPr>
        <p:txBody>
          <a:bodyPr>
            <a:normAutofit/>
          </a:bodyPr>
          <a:lstStyle/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1 public class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DividedByZeroException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 extends Exception {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2     public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DividedByZeroException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(String message) {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3         super(message);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4     }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5 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6     public </a:t>
            </a:r>
            <a:r>
              <a:rPr lang="en-US" altLang="zh-CN" sz="1700" dirty="0" err="1" smtClean="0">
                <a:latin typeface="+mj-lt"/>
                <a:ea typeface="宋体" pitchFamily="2" charset="-122"/>
              </a:rPr>
              <a:t>DividedByZeroException</a:t>
            </a:r>
            <a:r>
              <a:rPr lang="en-US" altLang="zh-CN" sz="1700" dirty="0" smtClean="0">
                <a:latin typeface="+mj-lt"/>
                <a:ea typeface="宋体" pitchFamily="2" charset="-122"/>
              </a:rPr>
              <a:t>(Exception e) {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7         super(e);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8     }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itchFamily="2" charset="-122"/>
              </a:rPr>
              <a:t>9 }</a:t>
            </a:r>
          </a:p>
        </p:txBody>
      </p:sp>
    </p:spTree>
    <p:extLst>
      <p:ext uri="{BB962C8B-B14F-4D97-AF65-F5344CB8AC3E}">
        <p14:creationId xmlns:p14="http://schemas.microsoft.com/office/powerpoint/2010/main" xmlns="" val="407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99592" y="908720"/>
            <a:ext cx="7537450" cy="4967758"/>
          </a:xfrm>
        </p:spPr>
        <p:txBody>
          <a:bodyPr>
            <a:noAutofit/>
          </a:bodyPr>
          <a:lstStyle/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1  public class 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TestCatchThrowException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2      public static 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 divide(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 x, 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 y)  throws 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DividedByZeroException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3          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 result = 0;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4          try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5               result = x/y;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6          } catch (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ArithmeticException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 e)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7               throw new 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DividedByZeroException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(e);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8     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9          return result;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10    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10 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12     public static void main(String[] 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13           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("Hello World!");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14           try {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latin typeface="+mj-lt"/>
                <a:ea typeface="宋体" pitchFamily="2" charset="-122"/>
              </a:rPr>
              <a:t>15               </a:t>
            </a:r>
            <a:r>
              <a:rPr lang="en-US" altLang="zh-CN" sz="14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400" dirty="0" smtClean="0">
                <a:latin typeface="+mj-lt"/>
                <a:ea typeface="宋体" pitchFamily="2" charset="-122"/>
              </a:rPr>
              <a:t> result = divide(100, 20);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16               </a:t>
            </a:r>
            <a:r>
              <a:rPr lang="en-US" altLang="zh-CN" sz="1400" dirty="0" err="1" smtClean="0">
                <a:ea typeface="宋体" pitchFamily="2" charset="-122"/>
              </a:rPr>
              <a:t>System.out.println</a:t>
            </a:r>
            <a:r>
              <a:rPr lang="en-US" altLang="zh-CN" sz="1400" dirty="0" smtClean="0">
                <a:ea typeface="宋体" pitchFamily="2" charset="-122"/>
              </a:rPr>
              <a:t>("result = " + result);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17               result = divide(100, 0);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18               </a:t>
            </a:r>
            <a:r>
              <a:rPr lang="en-US" altLang="zh-CN" sz="1400" dirty="0" err="1" smtClean="0">
                <a:ea typeface="宋体" pitchFamily="2" charset="-122"/>
              </a:rPr>
              <a:t>System.out.println</a:t>
            </a:r>
            <a:r>
              <a:rPr lang="en-US" altLang="zh-CN" sz="1400" dirty="0" smtClean="0">
                <a:ea typeface="宋体" pitchFamily="2" charset="-122"/>
              </a:rPr>
              <a:t>("result = " + result);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19         } catch (</a:t>
            </a:r>
            <a:r>
              <a:rPr lang="en-US" altLang="zh-CN" sz="1400" dirty="0" err="1" smtClean="0">
                <a:ea typeface="宋体" pitchFamily="2" charset="-122"/>
              </a:rPr>
              <a:t>DividedByZeroException</a:t>
            </a:r>
            <a:r>
              <a:rPr lang="en-US" altLang="zh-CN" sz="1400" dirty="0" smtClean="0">
                <a:ea typeface="宋体" pitchFamily="2" charset="-122"/>
              </a:rPr>
              <a:t> e) {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20               </a:t>
            </a:r>
            <a:r>
              <a:rPr lang="en-US" altLang="zh-CN" sz="1400" dirty="0" err="1" smtClean="0">
                <a:ea typeface="宋体" pitchFamily="2" charset="-122"/>
              </a:rPr>
              <a:t>System.out.println</a:t>
            </a:r>
            <a:r>
              <a:rPr lang="en-US" altLang="zh-CN" sz="1400" dirty="0" smtClean="0">
                <a:ea typeface="宋体" pitchFamily="2" charset="-122"/>
              </a:rPr>
              <a:t>("</a:t>
            </a:r>
            <a:r>
              <a:rPr lang="zh-CN" altLang="en-US" sz="1400" dirty="0" smtClean="0">
                <a:ea typeface="宋体" pitchFamily="2" charset="-122"/>
              </a:rPr>
              <a:t>捕获异常：</a:t>
            </a:r>
            <a:r>
              <a:rPr lang="en-US" altLang="zh-CN" sz="1400" dirty="0" smtClean="0">
                <a:ea typeface="宋体" pitchFamily="2" charset="-122"/>
              </a:rPr>
              <a:t>" + e);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21               </a:t>
            </a:r>
            <a:r>
              <a:rPr lang="en-US" altLang="zh-CN" sz="1400" dirty="0" err="1" smtClean="0">
                <a:ea typeface="宋体" pitchFamily="2" charset="-122"/>
              </a:rPr>
              <a:t>System.out.println</a:t>
            </a:r>
            <a:r>
              <a:rPr lang="en-US" altLang="zh-CN" sz="1400" dirty="0" smtClean="0">
                <a:ea typeface="宋体" pitchFamily="2" charset="-122"/>
              </a:rPr>
              <a:t>(</a:t>
            </a:r>
            <a:r>
              <a:rPr lang="en-US" altLang="zh-CN" sz="1400" dirty="0" err="1" smtClean="0">
                <a:ea typeface="宋体" pitchFamily="2" charset="-122"/>
              </a:rPr>
              <a:t>e.getMessage</a:t>
            </a:r>
            <a:r>
              <a:rPr lang="en-US" altLang="zh-CN" sz="1400" dirty="0" smtClean="0">
                <a:ea typeface="宋体" pitchFamily="2" charset="-122"/>
              </a:rPr>
              <a:t>());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22               </a:t>
            </a:r>
            <a:r>
              <a:rPr lang="en-US" altLang="zh-CN" sz="1400" dirty="0" err="1" smtClean="0">
                <a:ea typeface="宋体" pitchFamily="2" charset="-122"/>
              </a:rPr>
              <a:t>e.printStackTrace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23        }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24        </a:t>
            </a:r>
            <a:r>
              <a:rPr lang="en-US" altLang="zh-CN" sz="1400" dirty="0" err="1" smtClean="0">
                <a:ea typeface="宋体" pitchFamily="2" charset="-122"/>
              </a:rPr>
              <a:t>System.out.println</a:t>
            </a:r>
            <a:r>
              <a:rPr lang="en-US" altLang="zh-CN" sz="1400" dirty="0" smtClean="0">
                <a:ea typeface="宋体" pitchFamily="2" charset="-122"/>
              </a:rPr>
              <a:t>("Hello World! -- end");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25     }</a:t>
            </a:r>
          </a:p>
          <a:p>
            <a:pPr marL="361950" indent="-361950">
              <a:spcBef>
                <a:spcPts val="0"/>
              </a:spcBef>
              <a:buNone/>
              <a:defRPr/>
            </a:pPr>
            <a:r>
              <a:rPr lang="en-US" altLang="zh-CN" sz="1400" dirty="0" smtClean="0">
                <a:ea typeface="宋体" pitchFamily="2" charset="-122"/>
              </a:rPr>
              <a:t>26 }</a:t>
            </a: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endParaRPr lang="en-US" altLang="zh-CN" sz="1400" dirty="0" smtClean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练习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7584" y="1772816"/>
            <a:ext cx="7537450" cy="481647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改写TestException</a:t>
            </a:r>
            <a:r>
              <a:rPr lang="zh-CN" altLang="en-US" dirty="0" smtClean="0">
                <a:ea typeface="宋体" pitchFamily="2" charset="-122"/>
              </a:rPr>
              <a:t>类的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divide(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m,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n)</a:t>
            </a:r>
            <a:r>
              <a:rPr lang="zh-CN" altLang="en-US" dirty="0" smtClean="0">
                <a:ea typeface="宋体" pitchFamily="2" charset="-122"/>
              </a:rPr>
              <a:t>方法，该方法可捕获被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除异常，并以</a:t>
            </a:r>
            <a:r>
              <a:rPr lang="en-US" altLang="zh-CN" dirty="0" err="1" smtClean="0">
                <a:ea typeface="宋体" pitchFamily="2" charset="-122"/>
              </a:rPr>
              <a:t>IlleagalNumberException</a:t>
            </a:r>
            <a:r>
              <a:rPr lang="zh-CN" altLang="en-US" dirty="0" smtClean="0">
                <a:ea typeface="宋体" pitchFamily="2" charset="-122"/>
              </a:rPr>
              <a:t>异常的形式再抛出。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784976" cy="504056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异常：在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语言中，将程序执行中发生的不正常情况称为“异常”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开发过程中的语法错误和逻辑错误不是异常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过程中所发生的异常事件可分为两类：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Error: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虚拟机无法解决的严重问题。如：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系统内部错误、资源耗尽等严重情况。一般不编写针对性的代码进行处理。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其它因编程错误或偶然的外在因素导致的一般性问题，可以使用针对性的代码进行处理。例如：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空指针访问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试图读取不存在的文件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网络连接中断</a:t>
            </a:r>
          </a:p>
          <a:p>
            <a:pPr algn="just" eaLnBrk="1" hangingPunct="1"/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6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14348" y="1428736"/>
            <a:ext cx="7537450" cy="4816475"/>
          </a:xfrm>
        </p:spPr>
        <p:txBody>
          <a:bodyPr>
            <a:normAutofit/>
          </a:bodyPr>
          <a:lstStyle/>
          <a:p>
            <a:pPr marL="361950" indent="-361950" eaLnBrk="1" hangingPunct="1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1 public class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TestCommonException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{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2     public static void main(String[]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) {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3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("Hello World!");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4 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5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int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 n =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Integer.parseInt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args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[0]);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6         </a:t>
            </a:r>
            <a:r>
              <a:rPr lang="en-US" altLang="zh-CN" sz="1800" dirty="0" err="1" smtClean="0">
                <a:latin typeface="+mj-lt"/>
                <a:ea typeface="宋体" pitchFamily="2" charset="-122"/>
              </a:rPr>
              <a:t>System.out.println</a:t>
            </a:r>
            <a:r>
              <a:rPr lang="en-US" altLang="zh-CN" sz="1800" dirty="0" smtClean="0">
                <a:latin typeface="+mj-lt"/>
                <a:ea typeface="宋体" pitchFamily="2" charset="-122"/>
              </a:rPr>
              <a:t>("n = " + n);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7     }</a:t>
            </a:r>
          </a:p>
          <a:p>
            <a:pPr marL="361950" indent="-361950" eaLnBrk="1" hangingPunct="1">
              <a:buNone/>
              <a:defRPr/>
            </a:pPr>
            <a:r>
              <a:rPr lang="en-US" altLang="zh-CN" sz="1800" dirty="0" smtClean="0">
                <a:latin typeface="+mj-lt"/>
                <a:ea typeface="宋体" pitchFamily="2" charset="-122"/>
              </a:rPr>
              <a:t>8 }</a:t>
            </a:r>
          </a:p>
          <a:p>
            <a:pPr marL="361950" indent="-361950" eaLnBrk="1" hangingPunct="1">
              <a:buFont typeface="Times" pitchFamily="18" charset="0"/>
              <a:buNone/>
              <a:defRPr/>
            </a:pPr>
            <a:endParaRPr lang="en-US" altLang="zh-CN" sz="1800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buFont typeface="Times" pitchFamily="18" charset="0"/>
              <a:buNone/>
              <a:defRPr/>
            </a:pPr>
            <a:endParaRPr lang="en-US" altLang="zh-CN" sz="1800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buFont typeface="Times" pitchFamily="18" charset="0"/>
              <a:buNone/>
              <a:defRPr/>
            </a:pPr>
            <a:r>
              <a:rPr lang="zh-CN" altLang="en-US" sz="1800" dirty="0" smtClean="0">
                <a:latin typeface="+mj-lt"/>
                <a:ea typeface="宋体" pitchFamily="2" charset="-122"/>
              </a:rPr>
              <a:t>命令行</a:t>
            </a:r>
            <a:r>
              <a:rPr lang="zh-CN" altLang="en-US" sz="1800" dirty="0" smtClean="0">
                <a:ea typeface="宋体" pitchFamily="2" charset="-122"/>
              </a:rPr>
              <a:t>执行</a:t>
            </a:r>
            <a:r>
              <a:rPr lang="zh-CN" altLang="en-US" sz="1800" dirty="0" smtClean="0">
                <a:latin typeface="+mj-lt"/>
                <a:ea typeface="宋体" pitchFamily="2" charset="-122"/>
              </a:rPr>
              <a:t>：</a:t>
            </a:r>
            <a:endParaRPr lang="en-US" altLang="zh-CN" sz="1800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800" b="1" dirty="0" smtClean="0">
                <a:latin typeface="+mj-lt"/>
                <a:ea typeface="宋体" pitchFamily="2" charset="-122"/>
              </a:rPr>
              <a:t>java 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Test</a:t>
            </a:r>
            <a:r>
              <a:rPr lang="en-US" altLang="zh-CN" sz="1800" b="1" dirty="0" err="1" smtClean="0">
                <a:ea typeface="宋体" pitchFamily="2" charset="-122"/>
              </a:rPr>
              <a:t>Common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Exception</a:t>
            </a:r>
            <a:r>
              <a:rPr lang="en-US" altLang="zh-CN" sz="1800" b="1" dirty="0" smtClean="0">
                <a:latin typeface="+mj-lt"/>
                <a:ea typeface="宋体" pitchFamily="2" charset="-122"/>
              </a:rPr>
              <a:t> 164  —  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正常</a:t>
            </a:r>
            <a:endParaRPr lang="en-US" altLang="zh-CN" sz="1800" b="1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800" b="1" dirty="0" smtClean="0">
                <a:latin typeface="+mj-lt"/>
                <a:ea typeface="宋体" pitchFamily="2" charset="-122"/>
              </a:rPr>
              <a:t>java 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Test</a:t>
            </a:r>
            <a:r>
              <a:rPr lang="en-US" altLang="zh-CN" sz="1800" b="1" dirty="0" err="1" smtClean="0">
                <a:ea typeface="宋体" pitchFamily="2" charset="-122"/>
              </a:rPr>
              <a:t>Common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Exception</a:t>
            </a:r>
            <a:r>
              <a:rPr lang="en-US" altLang="zh-CN" sz="1800" b="1" dirty="0" smtClean="0">
                <a:latin typeface="+mj-lt"/>
                <a:ea typeface="宋体" pitchFamily="2" charset="-122"/>
              </a:rPr>
              <a:t> 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abc</a:t>
            </a:r>
            <a:r>
              <a:rPr lang="en-US" altLang="zh-CN" sz="1800" b="1" dirty="0" smtClean="0">
                <a:latin typeface="+mj-lt"/>
                <a:ea typeface="宋体" pitchFamily="2" charset="-122"/>
              </a:rPr>
              <a:t>  —  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NumberFormatException</a:t>
            </a:r>
            <a:endParaRPr lang="en-US" altLang="zh-CN" sz="1800" b="1" dirty="0" smtClean="0">
              <a:latin typeface="+mj-lt"/>
              <a:ea typeface="宋体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800" b="1" dirty="0" smtClean="0">
                <a:latin typeface="+mj-lt"/>
                <a:ea typeface="宋体" pitchFamily="2" charset="-122"/>
              </a:rPr>
              <a:t>java 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Test</a:t>
            </a:r>
            <a:r>
              <a:rPr lang="en-US" altLang="zh-CN" sz="1800" b="1" dirty="0" err="1" smtClean="0">
                <a:ea typeface="宋体" pitchFamily="2" charset="-122"/>
              </a:rPr>
              <a:t>Common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Exception</a:t>
            </a:r>
            <a:r>
              <a:rPr lang="en-US" altLang="zh-CN" sz="1800" b="1" dirty="0" smtClean="0">
                <a:latin typeface="+mj-lt"/>
                <a:ea typeface="宋体" pitchFamily="2" charset="-122"/>
              </a:rPr>
              <a:t>          — </a:t>
            </a:r>
            <a:r>
              <a:rPr lang="en-US" altLang="zh-CN" sz="1800" b="1" dirty="0" err="1" smtClean="0">
                <a:latin typeface="+mj-lt"/>
                <a:ea typeface="宋体" pitchFamily="2" charset="-122"/>
              </a:rPr>
              <a:t>ArrayIndexOutOfBoundsException</a:t>
            </a:r>
            <a:endParaRPr lang="en-US" altLang="zh-CN" sz="1800" b="1" dirty="0" smtClean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练习</a:t>
            </a:r>
            <a:endParaRPr lang="zh-CN" altLang="en-US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27584" y="1556792"/>
            <a:ext cx="7537450" cy="4816475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编写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TestException类</a:t>
            </a:r>
            <a:r>
              <a:rPr lang="en-US" altLang="zh-CN" dirty="0" smtClean="0">
                <a:latin typeface="+mj-lt"/>
                <a:ea typeface="宋体" pitchFamily="2" charset="-122"/>
              </a:rPr>
              <a:t>，</a:t>
            </a:r>
            <a:r>
              <a:rPr lang="zh-CN" altLang="en-US" dirty="0" smtClean="0">
                <a:latin typeface="+mj-lt"/>
                <a:ea typeface="宋体" pitchFamily="2" charset="-122"/>
              </a:rPr>
              <a:t>在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main方法中</a:t>
            </a:r>
            <a:r>
              <a:rPr lang="zh-CN" altLang="en-US" dirty="0" smtClean="0">
                <a:latin typeface="+mj-lt"/>
                <a:ea typeface="宋体" pitchFamily="2" charset="-122"/>
              </a:rPr>
              <a:t>接收两个命令行参数，将它们转换为整数，并用第一个数除以第二个数，打印结果。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在命令行运行程序，给出两个参数，测试以下情况，观察运行结果：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其中某个参数不是数字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800100" lvl="1" indent="-354013" eaLnBrk="1" hangingPunct="1">
              <a:buFont typeface="+mj-lt"/>
              <a:buAutoNum type="arabicPeriod"/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第二个参数为</a:t>
            </a:r>
            <a:r>
              <a:rPr lang="en-US" altLang="zh-CN" dirty="0" smtClean="0">
                <a:latin typeface="+mj-lt"/>
                <a:ea typeface="宋体" pitchFamily="2" charset="-122"/>
              </a:rPr>
              <a:t>0</a:t>
            </a:r>
          </a:p>
          <a:p>
            <a:pPr marL="800100" lvl="1" indent="-457200" eaLnBrk="1" hangingPunct="1">
              <a:buFont typeface="Times" pitchFamily="18" charset="0"/>
              <a:buNone/>
              <a:defRPr/>
            </a:pPr>
            <a:endParaRPr lang="zh-CN" altLang="en-US" dirty="0" smtClean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异常的分类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628800"/>
            <a:ext cx="7537450" cy="4818062"/>
          </a:xfrm>
        </p:spPr>
        <p:txBody>
          <a:bodyPr/>
          <a:lstStyle/>
          <a:p>
            <a:pPr marL="361950" indent="-36195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Java</a:t>
            </a:r>
            <a:r>
              <a:rPr lang="zh-CN" altLang="en-US" dirty="0" smtClean="0">
                <a:latin typeface="+mj-lt"/>
                <a:ea typeface="宋体" pitchFamily="2" charset="-122"/>
              </a:rPr>
              <a:t>语言提供了两大类异常：</a:t>
            </a: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受检异常</a:t>
            </a:r>
          </a:p>
          <a:p>
            <a:pPr marL="704850" lvl="1" indent="-361950">
              <a:defRPr/>
            </a:pPr>
            <a:r>
              <a:rPr lang="zh-CN" altLang="en-US" dirty="0" smtClean="0">
                <a:latin typeface="+mj-lt"/>
                <a:ea typeface="宋体" pitchFamily="2" charset="-122"/>
              </a:rPr>
              <a:t>非受检异常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受检异常是指</a:t>
            </a:r>
            <a:r>
              <a:rPr lang="zh-CN" altLang="en-US" dirty="0" smtClean="0">
                <a:latin typeface="+mj-lt"/>
                <a:ea typeface="宋体" pitchFamily="2" charset="-122"/>
              </a:rPr>
              <a:t>程序中必须接受检查和处理的异常，由</a:t>
            </a:r>
            <a:r>
              <a:rPr lang="en-US" altLang="zh-CN" dirty="0" smtClean="0">
                <a:latin typeface="+mj-lt"/>
                <a:ea typeface="宋体" pitchFamily="2" charset="-122"/>
              </a:rPr>
              <a:t>Exception 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类表示。</a:t>
            </a:r>
          </a:p>
          <a:p>
            <a:pPr marL="361950" indent="-361950">
              <a:defRPr/>
            </a:pPr>
            <a:r>
              <a:rPr lang="zh-CN" altLang="en-US" dirty="0" smtClean="0">
                <a:ea typeface="宋体" pitchFamily="2" charset="-122"/>
              </a:rPr>
              <a:t>非受检异常是程序中可以不接受检查和处理，或</a:t>
            </a:r>
            <a:r>
              <a:rPr lang="zh-CN" altLang="en-US" dirty="0" smtClean="0">
                <a:latin typeface="+mj-lt"/>
                <a:ea typeface="宋体" pitchFamily="2" charset="-122"/>
              </a:rPr>
              <a:t>致命性错误异常，由</a:t>
            </a:r>
            <a:r>
              <a:rPr lang="en-US" altLang="zh-CN" dirty="0" err="1" smtClean="0">
                <a:ea typeface="宋体" pitchFamily="2" charset="-122"/>
              </a:rPr>
              <a:t>RuntimeException</a:t>
            </a:r>
            <a:r>
              <a:rPr lang="zh-CN" altLang="en-US" dirty="0" smtClean="0">
                <a:ea typeface="宋体" pitchFamily="2" charset="-122"/>
              </a:rPr>
              <a:t>类或</a:t>
            </a:r>
            <a:r>
              <a:rPr lang="en-US" altLang="zh-CN" dirty="0" smtClean="0">
                <a:latin typeface="+mj-lt"/>
                <a:ea typeface="宋体" pitchFamily="2" charset="-122"/>
              </a:rPr>
              <a:t>Error</a:t>
            </a:r>
            <a:r>
              <a:rPr lang="zh-CN" altLang="en-US" dirty="0" smtClean="0">
                <a:latin typeface="+mj-lt"/>
                <a:ea typeface="宋体" pitchFamily="2" charset="-122"/>
              </a:rPr>
              <a:t>类表示。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异常的分类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47309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20688"/>
            <a:ext cx="5518376" cy="7818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常见异常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960" cy="504056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ava.lang.RuntimeException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ClassCastException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 smtClean="0">
                <a:cs typeface="Times New Roman" pitchFamily="18" charset="0"/>
              </a:rPr>
              <a:t>ArrayIndexOutOfBoundsException</a:t>
            </a:r>
            <a:endParaRPr lang="en-US" altLang="zh-CN" sz="2000" b="1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 smtClean="0">
                <a:cs typeface="Times New Roman" pitchFamily="18" charset="0"/>
              </a:rPr>
              <a:t>NullPointerException</a:t>
            </a:r>
            <a:endParaRPr lang="en-US" altLang="zh-CN" sz="2000" b="1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 smtClean="0">
                <a:cs typeface="Times New Roman" pitchFamily="18" charset="0"/>
              </a:rPr>
              <a:t>ArithmeticException</a:t>
            </a:r>
            <a:endParaRPr lang="en-US" altLang="zh-CN" sz="2000" b="1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。。。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java.io.IOExeption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 smtClean="0">
                <a:cs typeface="Times New Roman" pitchFamily="18" charset="0"/>
              </a:rPr>
              <a:t>FileNotFoundException</a:t>
            </a:r>
            <a:endParaRPr lang="en-US" altLang="zh-CN" b="1" dirty="0" smtClean="0"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>
                <a:cs typeface="Times New Roman" pitchFamily="18" charset="0"/>
              </a:rPr>
              <a:t>EOFException</a:t>
            </a:r>
            <a:endParaRPr lang="en-US" altLang="zh-CN" b="1" dirty="0"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ava.lang.ClassNotFoundException</a:t>
            </a:r>
            <a:endParaRPr lang="en-US" altLang="zh-CN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ava.lang.InterruptedException</a:t>
            </a:r>
            <a:endParaRPr lang="en-US" altLang="zh-CN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java.io.FileNotFoundException</a:t>
            </a:r>
            <a:endParaRPr lang="en-US" altLang="zh-CN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java.sql.SQLException</a:t>
            </a:r>
            <a:endParaRPr lang="en-US" altLang="zh-CN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85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5045</TotalTime>
  <Words>2293</Words>
  <Application>Microsoft Office PowerPoint</Application>
  <PresentationFormat>全屏显示(4:3)</PresentationFormat>
  <Paragraphs>380</Paragraphs>
  <Slides>37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PPT模板</vt:lpstr>
      <vt:lpstr>第6章 异常处理</vt:lpstr>
      <vt:lpstr>幻灯片 2</vt:lpstr>
      <vt:lpstr>Java异常（1）</vt:lpstr>
      <vt:lpstr>Java异常（2）</vt:lpstr>
      <vt:lpstr>示例</vt:lpstr>
      <vt:lpstr>练习</vt:lpstr>
      <vt:lpstr>异常的分类</vt:lpstr>
      <vt:lpstr>异常的分类</vt:lpstr>
      <vt:lpstr>常见异常</vt:lpstr>
      <vt:lpstr>异常的堆栈式抛出机制</vt:lpstr>
      <vt:lpstr>幻灯片 11</vt:lpstr>
      <vt:lpstr>对异常的处理</vt:lpstr>
      <vt:lpstr>对异常的处理</vt:lpstr>
      <vt:lpstr>异常处理机制（1）</vt:lpstr>
      <vt:lpstr>捕获异常(1)</vt:lpstr>
      <vt:lpstr>捕获异常(2)</vt:lpstr>
      <vt:lpstr>捕获异常(3)</vt:lpstr>
      <vt:lpstr>捕获异常(4)</vt:lpstr>
      <vt:lpstr>try-catch示例 — TestException类</vt:lpstr>
      <vt:lpstr>多catch示例 — TestException类</vt:lpstr>
      <vt:lpstr>finally示例 — TestException类</vt:lpstr>
      <vt:lpstr>练习</vt:lpstr>
      <vt:lpstr>体  会</vt:lpstr>
      <vt:lpstr>主动抛出异常</vt:lpstr>
      <vt:lpstr>幻灯片 25</vt:lpstr>
      <vt:lpstr>重写方法声明抛出异常的原则</vt:lpstr>
      <vt:lpstr>人工抛出异常</vt:lpstr>
      <vt:lpstr>创建用户自定义异常类</vt:lpstr>
      <vt:lpstr>幻灯片 29</vt:lpstr>
      <vt:lpstr>幻灯片 30</vt:lpstr>
      <vt:lpstr>练习3</vt:lpstr>
      <vt:lpstr>练习</vt:lpstr>
      <vt:lpstr>幻灯片 33</vt:lpstr>
      <vt:lpstr>幻灯片 34</vt:lpstr>
      <vt:lpstr>幻灯片 35</vt:lpstr>
      <vt:lpstr>练习</vt:lpstr>
      <vt:lpstr>幻灯片 37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微软中国</cp:lastModifiedBy>
  <cp:revision>557</cp:revision>
  <dcterms:created xsi:type="dcterms:W3CDTF">2012-08-05T14:09:30Z</dcterms:created>
  <dcterms:modified xsi:type="dcterms:W3CDTF">2015-09-05T00:22:02Z</dcterms:modified>
</cp:coreProperties>
</file>