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8" r:id="rId2"/>
    <p:sldId id="602" r:id="rId3"/>
    <p:sldId id="559" r:id="rId4"/>
    <p:sldId id="528" r:id="rId5"/>
    <p:sldId id="572" r:id="rId6"/>
    <p:sldId id="557" r:id="rId7"/>
    <p:sldId id="603" r:id="rId8"/>
    <p:sldId id="530" r:id="rId9"/>
    <p:sldId id="574" r:id="rId10"/>
    <p:sldId id="606" r:id="rId11"/>
    <p:sldId id="610" r:id="rId12"/>
    <p:sldId id="616" r:id="rId13"/>
    <p:sldId id="617" r:id="rId14"/>
    <p:sldId id="619" r:id="rId15"/>
    <p:sldId id="611" r:id="rId16"/>
    <p:sldId id="612" r:id="rId17"/>
    <p:sldId id="613" r:id="rId18"/>
    <p:sldId id="614" r:id="rId19"/>
    <p:sldId id="615" r:id="rId20"/>
    <p:sldId id="608" r:id="rId21"/>
    <p:sldId id="531" r:id="rId22"/>
    <p:sldId id="609" r:id="rId23"/>
    <p:sldId id="596" r:id="rId24"/>
    <p:sldId id="605" r:id="rId25"/>
    <p:sldId id="620" r:id="rId26"/>
    <p:sldId id="621" r:id="rId27"/>
    <p:sldId id="622" r:id="rId28"/>
    <p:sldId id="623" r:id="rId29"/>
    <p:sldId id="624" r:id="rId30"/>
    <p:sldId id="578" r:id="rId31"/>
    <p:sldId id="579" r:id="rId32"/>
    <p:sldId id="588" r:id="rId33"/>
    <p:sldId id="589" r:id="rId34"/>
    <p:sldId id="599" r:id="rId35"/>
    <p:sldId id="592" r:id="rId36"/>
    <p:sldId id="593" r:id="rId37"/>
    <p:sldId id="594" r:id="rId38"/>
    <p:sldId id="595" r:id="rId39"/>
    <p:sldId id="625" r:id="rId40"/>
    <p:sldId id="546" r:id="rId41"/>
    <p:sldId id="577" r:id="rId42"/>
    <p:sldId id="547" r:id="rId43"/>
    <p:sldId id="548" r:id="rId44"/>
    <p:sldId id="549" r:id="rId45"/>
    <p:sldId id="626" r:id="rId46"/>
    <p:sldId id="550" r:id="rId47"/>
    <p:sldId id="575" r:id="rId48"/>
    <p:sldId id="564" r:id="rId49"/>
    <p:sldId id="563" r:id="rId50"/>
    <p:sldId id="551" r:id="rId51"/>
    <p:sldId id="580" r:id="rId52"/>
    <p:sldId id="627" r:id="rId53"/>
    <p:sldId id="553" r:id="rId54"/>
    <p:sldId id="554" r:id="rId55"/>
    <p:sldId id="555" r:id="rId56"/>
    <p:sldId id="556" r:id="rId57"/>
    <p:sldId id="493" r:id="rId58"/>
    <p:sldId id="257" r:id="rId5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00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373" autoAdjust="0"/>
    <p:restoredTop sz="94660"/>
  </p:normalViewPr>
  <p:slideViewPr>
    <p:cSldViewPr>
      <p:cViewPr varScale="1">
        <p:scale>
          <a:sx n="70" d="100"/>
          <a:sy n="70" d="100"/>
        </p:scale>
        <p:origin x="-1386"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23DD06-80E0-4FE6-81F6-66C068209E61}" type="datetimeFigureOut">
              <a:rPr lang="zh-CN" altLang="en-US" smtClean="0"/>
              <a:pPr/>
              <a:t>2015/9/9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79F713-E591-4BAA-98DC-A77FB579BE6A}" type="slidenum">
              <a:rPr lang="zh-CN" altLang="en-US" smtClean="0"/>
              <a:pPr/>
              <a:t>‹#›</a:t>
            </a:fld>
            <a:endParaRPr lang="zh-CN" altLang="en-US"/>
          </a:p>
        </p:txBody>
      </p:sp>
    </p:spTree>
    <p:extLst>
      <p:ext uri="{BB962C8B-B14F-4D97-AF65-F5344CB8AC3E}">
        <p14:creationId xmlns="" xmlns:p14="http://schemas.microsoft.com/office/powerpoint/2010/main" val="3895941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baike.baidu.com/view/165629.htm" TargetMode="External"/><Relationship Id="rId3" Type="http://schemas.openxmlformats.org/officeDocument/2006/relationships/hyperlink" Target="http://baike.baidu.com/view/1051156.htm" TargetMode="External"/><Relationship Id="rId7" Type="http://schemas.openxmlformats.org/officeDocument/2006/relationships/hyperlink" Target="http://baike.baidu.com/view/2396437.htm"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baike.baidu.com/view/549615.htm" TargetMode="External"/><Relationship Id="rId5" Type="http://schemas.openxmlformats.org/officeDocument/2006/relationships/hyperlink" Target="http://baike.baidu.com/view/178571.htm" TargetMode="External"/><Relationship Id="rId10" Type="http://schemas.openxmlformats.org/officeDocument/2006/relationships/hyperlink" Target="http://baike.baidu.com/view/4645835.htm" TargetMode="External"/><Relationship Id="rId4" Type="http://schemas.openxmlformats.org/officeDocument/2006/relationships/hyperlink" Target="http://baike.baidu.com/view/99075.htm" TargetMode="External"/><Relationship Id="rId9" Type="http://schemas.openxmlformats.org/officeDocument/2006/relationships/hyperlink" Target="http://baike.baidu.com/view/121510.htm"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baike.baidu.com/view/51987.htm" TargetMode="External"/><Relationship Id="rId2" Type="http://schemas.openxmlformats.org/officeDocument/2006/relationships/slide" Target="../slides/slide36.xml"/><Relationship Id="rId1" Type="http://schemas.openxmlformats.org/officeDocument/2006/relationships/notesMaster" Target="../notesMasters/notesMaster1.xml"/><Relationship Id="rId6" Type="http://schemas.openxmlformats.org/officeDocument/2006/relationships/hyperlink" Target="http://baike.baidu.com/view/477558.htm" TargetMode="External"/><Relationship Id="rId5" Type="http://schemas.openxmlformats.org/officeDocument/2006/relationships/hyperlink" Target="http://baike.baidu.com/view/75273.htm" TargetMode="External"/><Relationship Id="rId4" Type="http://schemas.openxmlformats.org/officeDocument/2006/relationships/hyperlink" Target="http://baike.baidu.com/albums/40801/40801/0/0.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1" i="0" kern="1200" dirty="0" smtClean="0">
                <a:solidFill>
                  <a:schemeClr val="tx1"/>
                </a:solidFill>
                <a:latin typeface="+mn-lt"/>
                <a:ea typeface="+mn-ea"/>
                <a:cs typeface="+mn-cs"/>
              </a:rPr>
              <a:t>哈希算法</a:t>
            </a:r>
          </a:p>
          <a:p>
            <a:r>
              <a:rPr lang="zh-CN" altLang="en-US" sz="1200" b="0" i="0" kern="1200" dirty="0" smtClean="0">
                <a:solidFill>
                  <a:schemeClr val="tx1"/>
                </a:solidFill>
                <a:latin typeface="+mn-lt"/>
                <a:ea typeface="+mn-ea"/>
                <a:cs typeface="+mn-cs"/>
              </a:rPr>
              <a:t>　　用来产生一些数据片段（例如消息或会话项）的</a:t>
            </a:r>
            <a:r>
              <a:rPr lang="zh-CN" altLang="en-US" sz="1200" b="0" i="0" u="sng" kern="1200" dirty="0" smtClean="0">
                <a:solidFill>
                  <a:schemeClr val="tx1"/>
                </a:solidFill>
                <a:latin typeface="+mn-lt"/>
                <a:ea typeface="+mn-ea"/>
                <a:cs typeface="+mn-cs"/>
                <a:hlinkClick r:id="rId3"/>
              </a:rPr>
              <a:t>哈希值</a:t>
            </a:r>
            <a:r>
              <a:rPr lang="zh-CN" altLang="en-US" sz="1200" b="0" i="0" kern="1200" dirty="0" smtClean="0">
                <a:solidFill>
                  <a:schemeClr val="tx1"/>
                </a:solidFill>
                <a:latin typeface="+mn-lt"/>
                <a:ea typeface="+mn-ea"/>
                <a:cs typeface="+mn-cs"/>
              </a:rPr>
              <a:t>的算法。使用好的</a:t>
            </a:r>
            <a:r>
              <a:rPr lang="zh-CN" altLang="en-US" sz="1200" b="0" i="0" u="sng" kern="1200" dirty="0" smtClean="0">
                <a:solidFill>
                  <a:schemeClr val="tx1"/>
                </a:solidFill>
                <a:latin typeface="+mn-lt"/>
                <a:ea typeface="+mn-ea"/>
                <a:cs typeface="+mn-cs"/>
                <a:hlinkClick r:id="rId4"/>
              </a:rPr>
              <a:t>哈希</a:t>
            </a:r>
            <a:r>
              <a:rPr lang="zh-CN" altLang="en-US" sz="1200" b="0" i="0" kern="1200" dirty="0" smtClean="0">
                <a:solidFill>
                  <a:schemeClr val="tx1"/>
                </a:solidFill>
                <a:latin typeface="+mn-lt"/>
                <a:ea typeface="+mn-ea"/>
                <a:cs typeface="+mn-cs"/>
              </a:rPr>
              <a:t>算法，在输入数据中所做的更改就可以更改结果哈希值中的所有位；因此，哈希对于检测</a:t>
            </a:r>
            <a:r>
              <a:rPr lang="zh-CN" altLang="en-US" sz="1200" b="0" i="0" u="sng" kern="1200" dirty="0" smtClean="0">
                <a:solidFill>
                  <a:schemeClr val="tx1"/>
                </a:solidFill>
                <a:latin typeface="+mn-lt"/>
                <a:ea typeface="+mn-ea"/>
                <a:cs typeface="+mn-cs"/>
                <a:hlinkClick r:id="rId5"/>
              </a:rPr>
              <a:t>数据对象</a:t>
            </a:r>
            <a:r>
              <a:rPr lang="zh-CN" altLang="en-US" sz="1200" b="0" i="0" kern="1200" dirty="0" smtClean="0">
                <a:solidFill>
                  <a:schemeClr val="tx1"/>
                </a:solidFill>
                <a:latin typeface="+mn-lt"/>
                <a:ea typeface="+mn-ea"/>
                <a:cs typeface="+mn-cs"/>
              </a:rPr>
              <a:t>（例如消息）中的修改很有用。此外，好的哈希算法使得构造两个相互独立且具有相同哈希的输入不能通过计算方法实现。典型的哈希算法包括 </a:t>
            </a:r>
            <a:r>
              <a:rPr lang="en-US" altLang="zh-CN" sz="1200" b="0" i="0" kern="1200" dirty="0" smtClean="0">
                <a:solidFill>
                  <a:schemeClr val="tx1"/>
                </a:solidFill>
                <a:latin typeface="+mn-lt"/>
                <a:ea typeface="+mn-ea"/>
                <a:cs typeface="+mn-cs"/>
              </a:rPr>
              <a:t>MD2</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MD4</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MD5 </a:t>
            </a:r>
            <a:r>
              <a:rPr lang="zh-CN" altLang="en-US" sz="1200" b="0" i="0" kern="1200" dirty="0" smtClean="0">
                <a:solidFill>
                  <a:schemeClr val="tx1"/>
                </a:solidFill>
                <a:latin typeface="+mn-lt"/>
                <a:ea typeface="+mn-ea"/>
                <a:cs typeface="+mn-cs"/>
              </a:rPr>
              <a:t>和 </a:t>
            </a:r>
            <a:r>
              <a:rPr lang="en-US" altLang="zh-CN" sz="1200" b="0" i="0" kern="1200" dirty="0" smtClean="0">
                <a:solidFill>
                  <a:schemeClr val="tx1"/>
                </a:solidFill>
                <a:latin typeface="+mn-lt"/>
                <a:ea typeface="+mn-ea"/>
                <a:cs typeface="+mn-cs"/>
              </a:rPr>
              <a:t>SHA-1</a:t>
            </a:r>
            <a:r>
              <a:rPr lang="zh-CN" altLang="en-US" sz="1200" b="0" i="0" kern="1200" dirty="0" smtClean="0">
                <a:solidFill>
                  <a:schemeClr val="tx1"/>
                </a:solidFill>
                <a:latin typeface="+mn-lt"/>
                <a:ea typeface="+mn-ea"/>
                <a:cs typeface="+mn-cs"/>
              </a:rPr>
              <a:t>。哈希算法也称为“</a:t>
            </a:r>
            <a:r>
              <a:rPr lang="zh-CN" altLang="en-US" sz="1200" b="0" i="0" u="sng" kern="1200" dirty="0" smtClean="0">
                <a:solidFill>
                  <a:schemeClr val="tx1"/>
                </a:solidFill>
                <a:latin typeface="+mn-lt"/>
                <a:ea typeface="+mn-ea"/>
                <a:cs typeface="+mn-cs"/>
                <a:hlinkClick r:id="rId6"/>
              </a:rPr>
              <a:t>哈希函数</a:t>
            </a:r>
            <a:r>
              <a:rPr lang="zh-CN" altLang="en-US" sz="1200" b="0" i="0" kern="1200" dirty="0" smtClean="0">
                <a:solidFill>
                  <a:schemeClr val="tx1"/>
                </a:solidFill>
                <a:latin typeface="+mn-lt"/>
                <a:ea typeface="+mn-ea"/>
                <a:cs typeface="+mn-cs"/>
              </a:rPr>
              <a:t>”。</a:t>
            </a:r>
          </a:p>
          <a:p>
            <a:r>
              <a:rPr lang="zh-CN" altLang="en-US" sz="1200" b="0" i="0" kern="1200" dirty="0" smtClean="0">
                <a:solidFill>
                  <a:schemeClr val="tx1"/>
                </a:solidFill>
                <a:latin typeface="+mn-lt"/>
                <a:ea typeface="+mn-ea"/>
                <a:cs typeface="+mn-cs"/>
              </a:rPr>
              <a:t>　　另请参阅： 基于哈希的消息验证模式 </a:t>
            </a:r>
            <a:r>
              <a:rPr lang="en-US" altLang="zh-CN" sz="1200" b="0" i="0" kern="1200" dirty="0" smtClean="0">
                <a:solidFill>
                  <a:schemeClr val="tx1"/>
                </a:solidFill>
                <a:latin typeface="+mn-lt"/>
                <a:ea typeface="+mn-ea"/>
                <a:cs typeface="+mn-cs"/>
              </a:rPr>
              <a:t>(HMAC), MD2, MD4, MD5, </a:t>
            </a:r>
            <a:r>
              <a:rPr lang="zh-CN" altLang="en-US" sz="1200" b="0" i="0" u="sng" kern="1200" dirty="0" smtClean="0">
                <a:solidFill>
                  <a:schemeClr val="tx1"/>
                </a:solidFill>
                <a:latin typeface="+mn-lt"/>
                <a:ea typeface="+mn-ea"/>
                <a:cs typeface="+mn-cs"/>
                <a:hlinkClick r:id="rId7"/>
              </a:rPr>
              <a:t>消息摘要</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安全哈希算法 </a:t>
            </a:r>
            <a:r>
              <a:rPr lang="en-US" altLang="zh-CN" sz="1200" b="0" i="0" kern="1200" dirty="0" smtClean="0">
                <a:solidFill>
                  <a:schemeClr val="tx1"/>
                </a:solidFill>
                <a:latin typeface="+mn-lt"/>
                <a:ea typeface="+mn-ea"/>
                <a:cs typeface="+mn-cs"/>
              </a:rPr>
              <a:t>(SHA-1)</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MD5</a:t>
            </a:r>
            <a:r>
              <a:rPr lang="zh-CN" altLang="en-US" sz="1200" b="0" i="0" kern="1200" dirty="0" smtClean="0">
                <a:solidFill>
                  <a:schemeClr val="tx1"/>
                </a:solidFill>
                <a:latin typeface="+mn-lt"/>
                <a:ea typeface="+mn-ea"/>
                <a:cs typeface="+mn-cs"/>
              </a:rPr>
              <a:t>一种符合工业标准的单向 </a:t>
            </a:r>
            <a:r>
              <a:rPr lang="en-US" altLang="zh-CN" sz="1200" b="0" i="0" kern="1200" dirty="0" smtClean="0">
                <a:solidFill>
                  <a:schemeClr val="tx1"/>
                </a:solidFill>
                <a:latin typeface="+mn-lt"/>
                <a:ea typeface="+mn-ea"/>
                <a:cs typeface="+mn-cs"/>
              </a:rPr>
              <a:t>128 </a:t>
            </a:r>
            <a:r>
              <a:rPr lang="zh-CN" altLang="en-US" sz="1200" b="0" i="0" kern="1200" dirty="0" smtClean="0">
                <a:solidFill>
                  <a:schemeClr val="tx1"/>
                </a:solidFill>
                <a:latin typeface="+mn-lt"/>
                <a:ea typeface="+mn-ea"/>
                <a:cs typeface="+mn-cs"/>
              </a:rPr>
              <a:t>位哈希方案，由 </a:t>
            </a:r>
            <a:r>
              <a:rPr lang="en-US" altLang="zh-CN" sz="1200" b="0" i="0" kern="1200" dirty="0" smtClean="0">
                <a:solidFill>
                  <a:schemeClr val="tx1"/>
                </a:solidFill>
                <a:latin typeface="+mn-lt"/>
                <a:ea typeface="+mn-ea"/>
                <a:cs typeface="+mn-cs"/>
              </a:rPr>
              <a:t>RSA Data Security, Inc. </a:t>
            </a:r>
            <a:r>
              <a:rPr lang="zh-CN" altLang="en-US" sz="1200" b="0" i="0" kern="1200" dirty="0" smtClean="0">
                <a:solidFill>
                  <a:schemeClr val="tx1"/>
                </a:solidFill>
                <a:latin typeface="+mn-lt"/>
                <a:ea typeface="+mn-ea"/>
                <a:cs typeface="+mn-cs"/>
              </a:rPr>
              <a:t>开发。 各种“</a:t>
            </a:r>
            <a:r>
              <a:rPr lang="zh-CN" altLang="en-US" sz="1200" b="0" i="0" u="sng" kern="1200" dirty="0" smtClean="0">
                <a:solidFill>
                  <a:schemeClr val="tx1"/>
                </a:solidFill>
                <a:latin typeface="+mn-lt"/>
                <a:ea typeface="+mn-ea"/>
                <a:cs typeface="+mn-cs"/>
                <a:hlinkClick r:id="rId8"/>
              </a:rPr>
              <a:t>点对点协议</a:t>
            </a:r>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(PPP)”</a:t>
            </a:r>
            <a:r>
              <a:rPr lang="zh-CN" altLang="en-US" sz="1200" b="0" i="0" kern="1200" dirty="0" smtClean="0">
                <a:solidFill>
                  <a:schemeClr val="tx1"/>
                </a:solidFill>
                <a:latin typeface="+mn-lt"/>
                <a:ea typeface="+mn-ea"/>
                <a:cs typeface="+mn-cs"/>
              </a:rPr>
              <a:t>供应商都将它用于加密的</a:t>
            </a:r>
            <a:r>
              <a:rPr lang="zh-CN" altLang="en-US" sz="1200" b="0" i="0" u="sng" kern="1200" dirty="0" smtClean="0">
                <a:solidFill>
                  <a:schemeClr val="tx1"/>
                </a:solidFill>
                <a:latin typeface="+mn-lt"/>
                <a:ea typeface="+mn-ea"/>
                <a:cs typeface="+mn-cs"/>
                <a:hlinkClick r:id="rId9"/>
              </a:rPr>
              <a:t>身份验证</a:t>
            </a:r>
            <a:r>
              <a:rPr lang="zh-CN" altLang="en-US" sz="1200" b="0" i="0" kern="1200" dirty="0" smtClean="0">
                <a:solidFill>
                  <a:schemeClr val="tx1"/>
                </a:solidFill>
                <a:latin typeface="+mn-lt"/>
                <a:ea typeface="+mn-ea"/>
                <a:cs typeface="+mn-cs"/>
              </a:rPr>
              <a:t>。哈希方案是一种以结果唯一并且不能返回到其原始格式的方式来转换数据（如密码）的方法。质询握手</a:t>
            </a:r>
            <a:r>
              <a:rPr lang="zh-CN" altLang="en-US" sz="1200" b="0" i="0" u="sng" kern="1200" dirty="0" smtClean="0">
                <a:solidFill>
                  <a:schemeClr val="tx1"/>
                </a:solidFill>
                <a:latin typeface="+mn-lt"/>
                <a:ea typeface="+mn-ea"/>
                <a:cs typeface="+mn-cs"/>
                <a:hlinkClick r:id="rId10"/>
              </a:rPr>
              <a:t>身份验证协议</a:t>
            </a:r>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(CHAP) </a:t>
            </a:r>
            <a:r>
              <a:rPr lang="zh-CN" altLang="en-US" sz="1200" b="0" i="0" kern="1200" dirty="0" smtClean="0">
                <a:solidFill>
                  <a:schemeClr val="tx1"/>
                </a:solidFill>
                <a:latin typeface="+mn-lt"/>
                <a:ea typeface="+mn-ea"/>
                <a:cs typeface="+mn-cs"/>
              </a:rPr>
              <a:t>使用质询响应并在响应时使用单向 </a:t>
            </a:r>
            <a:r>
              <a:rPr lang="en-US" altLang="zh-CN" sz="1200" b="0" i="0" kern="1200" dirty="0" smtClean="0">
                <a:solidFill>
                  <a:schemeClr val="tx1"/>
                </a:solidFill>
                <a:latin typeface="+mn-lt"/>
                <a:ea typeface="+mn-ea"/>
                <a:cs typeface="+mn-cs"/>
              </a:rPr>
              <a:t>MD5 </a:t>
            </a:r>
            <a:r>
              <a:rPr lang="zh-CN" altLang="en-US" sz="1200" b="0" i="0" kern="1200" dirty="0" smtClean="0">
                <a:solidFill>
                  <a:schemeClr val="tx1"/>
                </a:solidFill>
                <a:latin typeface="+mn-lt"/>
                <a:ea typeface="+mn-ea"/>
                <a:cs typeface="+mn-cs"/>
              </a:rPr>
              <a:t>哈希法。按照此方式，您无须通过网络发送密码就可以向服务器证明您知道密码。</a:t>
            </a:r>
          </a:p>
          <a:p>
            <a:r>
              <a:rPr lang="zh-CN" altLang="en-US" sz="1200" b="0" i="0" kern="1200" dirty="0" smtClean="0">
                <a:solidFill>
                  <a:schemeClr val="tx1"/>
                </a:solidFill>
                <a:latin typeface="+mn-lt"/>
                <a:ea typeface="+mn-ea"/>
                <a:cs typeface="+mn-cs"/>
              </a:rPr>
              <a:t>　　质询握手身份验证协议 </a:t>
            </a:r>
            <a:r>
              <a:rPr lang="en-US" altLang="zh-CN" sz="1200" b="0" i="0" kern="1200" dirty="0" smtClean="0">
                <a:solidFill>
                  <a:schemeClr val="tx1"/>
                </a:solidFill>
                <a:latin typeface="+mn-lt"/>
                <a:ea typeface="+mn-ea"/>
                <a:cs typeface="+mn-cs"/>
              </a:rPr>
              <a:t>(CHAP)“</a:t>
            </a:r>
            <a:r>
              <a:rPr lang="zh-CN" altLang="en-US" sz="1200" b="0" i="0" kern="1200" dirty="0" smtClean="0">
                <a:solidFill>
                  <a:schemeClr val="tx1"/>
                </a:solidFill>
                <a:latin typeface="+mn-lt"/>
                <a:ea typeface="+mn-ea"/>
                <a:cs typeface="+mn-cs"/>
              </a:rPr>
              <a:t>点对点协议 </a:t>
            </a:r>
            <a:r>
              <a:rPr lang="en-US" altLang="zh-CN" sz="1200" b="0" i="0" kern="1200" dirty="0" smtClean="0">
                <a:solidFill>
                  <a:schemeClr val="tx1"/>
                </a:solidFill>
                <a:latin typeface="+mn-lt"/>
                <a:ea typeface="+mn-ea"/>
                <a:cs typeface="+mn-cs"/>
              </a:rPr>
              <a:t>(PPP)”</a:t>
            </a:r>
            <a:r>
              <a:rPr lang="zh-CN" altLang="en-US" sz="1200" b="0" i="0" kern="1200" dirty="0" smtClean="0">
                <a:solidFill>
                  <a:schemeClr val="tx1"/>
                </a:solidFill>
                <a:latin typeface="+mn-lt"/>
                <a:ea typeface="+mn-ea"/>
                <a:cs typeface="+mn-cs"/>
              </a:rPr>
              <a:t>连接的一种质询响应验证协议，在 </a:t>
            </a:r>
            <a:r>
              <a:rPr lang="en-US" altLang="zh-CN" sz="1200" b="0" i="0" kern="1200" dirty="0" smtClean="0">
                <a:solidFill>
                  <a:schemeClr val="tx1"/>
                </a:solidFill>
                <a:latin typeface="+mn-lt"/>
                <a:ea typeface="+mn-ea"/>
                <a:cs typeface="+mn-cs"/>
              </a:rPr>
              <a:t>RFC 1994 </a:t>
            </a:r>
            <a:r>
              <a:rPr lang="zh-CN" altLang="en-US" sz="1200" b="0" i="0" kern="1200" dirty="0" smtClean="0">
                <a:solidFill>
                  <a:schemeClr val="tx1"/>
                </a:solidFill>
                <a:latin typeface="+mn-lt"/>
                <a:ea typeface="+mn-ea"/>
                <a:cs typeface="+mn-cs"/>
              </a:rPr>
              <a:t>中有所描述。 该协议使用业界标准 </a:t>
            </a:r>
            <a:r>
              <a:rPr lang="en-US" altLang="zh-CN" sz="1200" b="0" i="0" kern="1200" dirty="0" smtClean="0">
                <a:solidFill>
                  <a:schemeClr val="tx1"/>
                </a:solidFill>
                <a:latin typeface="+mn-lt"/>
                <a:ea typeface="+mn-ea"/>
                <a:cs typeface="+mn-cs"/>
              </a:rPr>
              <a:t>MD5 </a:t>
            </a:r>
            <a:r>
              <a:rPr lang="zh-CN" altLang="en-US" sz="1200" b="0" i="0" kern="1200" dirty="0" smtClean="0">
                <a:solidFill>
                  <a:schemeClr val="tx1"/>
                </a:solidFill>
                <a:latin typeface="+mn-lt"/>
                <a:ea typeface="+mn-ea"/>
                <a:cs typeface="+mn-cs"/>
              </a:rPr>
              <a:t>哈希算法来哈希质询串（由身份验证服务器所发布）和响应中的用户密码的组合。</a:t>
            </a:r>
            <a:endParaRPr lang="zh-CN" altLang="en-US" dirty="0"/>
          </a:p>
        </p:txBody>
      </p:sp>
      <p:sp>
        <p:nvSpPr>
          <p:cNvPr id="4" name="灯片编号占位符 3"/>
          <p:cNvSpPr>
            <a:spLocks noGrp="1"/>
          </p:cNvSpPr>
          <p:nvPr>
            <p:ph type="sldNum" sz="quarter" idx="10"/>
          </p:nvPr>
        </p:nvSpPr>
        <p:spPr/>
        <p:txBody>
          <a:bodyPr/>
          <a:lstStyle/>
          <a:p>
            <a:fld id="{205B4FBB-C6CC-4F91-968E-CE8BDB5734BB}" type="slidenum">
              <a:rPr lang="zh-CN" altLang="en-US" smtClean="0"/>
              <a:pPr/>
              <a:t>13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atinLnBrk="1"/>
            <a:r>
              <a:rPr lang="en-US" sz="1200" b="0" i="0" kern="1200" dirty="0" smtClean="0">
                <a:solidFill>
                  <a:schemeClr val="tx1"/>
                </a:solidFill>
                <a:latin typeface="+mn-lt"/>
                <a:ea typeface="+mn-ea"/>
                <a:cs typeface="+mn-cs"/>
              </a:rPr>
              <a:t>Unicode </a:t>
            </a:r>
            <a:r>
              <a:rPr lang="zh-CN" altLang="en-US" sz="1200" b="0" i="0" kern="1200" dirty="0" smtClean="0">
                <a:solidFill>
                  <a:schemeClr val="tx1"/>
                </a:solidFill>
                <a:latin typeface="+mn-lt"/>
                <a:ea typeface="+mn-ea"/>
                <a:cs typeface="+mn-cs"/>
              </a:rPr>
              <a:t>是基于通用</a:t>
            </a:r>
            <a:r>
              <a:rPr lang="zh-CN" altLang="en-US" sz="1200" b="0" i="0" u="sng" kern="1200" dirty="0" smtClean="0">
                <a:solidFill>
                  <a:schemeClr val="tx1"/>
                </a:solidFill>
                <a:latin typeface="+mn-lt"/>
                <a:ea typeface="+mn-ea"/>
                <a:cs typeface="+mn-cs"/>
                <a:hlinkClick r:id="rId3"/>
              </a:rPr>
              <a:t>字符集</a:t>
            </a:r>
            <a:r>
              <a:rPr lang="zh-CN" altLang="en-US" sz="1200" b="0"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Universal Character Set）</a:t>
            </a:r>
            <a:r>
              <a:rPr lang="zh-CN" altLang="en-US" sz="1200" b="0" i="0" kern="1200" dirty="0" smtClean="0">
                <a:solidFill>
                  <a:schemeClr val="tx1"/>
                </a:solidFill>
                <a:latin typeface="+mn-lt"/>
                <a:ea typeface="+mn-ea"/>
                <a:cs typeface="+mn-cs"/>
              </a:rPr>
              <a:t>的标准来发展，并且同时也以书本的形式（</a:t>
            </a:r>
            <a:r>
              <a:rPr lang="en-US" sz="1200" b="0" i="0" kern="1200" dirty="0" smtClean="0">
                <a:solidFill>
                  <a:schemeClr val="tx1"/>
                </a:solidFill>
                <a:latin typeface="+mn-lt"/>
                <a:ea typeface="+mn-ea"/>
                <a:cs typeface="+mn-cs"/>
              </a:rPr>
              <a:t>The Unicode Standard，</a:t>
            </a:r>
            <a:r>
              <a:rPr lang="zh-CN" altLang="en-US" sz="1200" b="0" i="0" kern="1200" dirty="0" smtClean="0">
                <a:solidFill>
                  <a:schemeClr val="tx1"/>
                </a:solidFill>
                <a:latin typeface="+mn-lt"/>
                <a:ea typeface="+mn-ea"/>
                <a:cs typeface="+mn-cs"/>
              </a:rPr>
              <a:t>目前第五版由</a:t>
            </a:r>
            <a:r>
              <a:rPr lang="en-US" sz="1200" b="0" i="0" kern="1200" dirty="0" smtClean="0">
                <a:solidFill>
                  <a:schemeClr val="tx1"/>
                </a:solidFill>
                <a:latin typeface="+mn-lt"/>
                <a:ea typeface="+mn-ea"/>
                <a:cs typeface="+mn-cs"/>
              </a:rPr>
              <a:t>Addison-Wesley Professional</a:t>
            </a:r>
            <a:r>
              <a:rPr lang="zh-CN" altLang="en-US" sz="1200" b="0" i="0" kern="1200" dirty="0" smtClean="0">
                <a:solidFill>
                  <a:schemeClr val="tx1"/>
                </a:solidFill>
                <a:latin typeface="+mn-lt"/>
                <a:ea typeface="+mn-ea"/>
                <a:cs typeface="+mn-cs"/>
              </a:rPr>
              <a:t>出版</a:t>
            </a:r>
            <a:r>
              <a:rPr lang="zh-CN" altLang="en-US" sz="1200" b="0" i="0" kern="1200" dirty="0" smtClean="0">
                <a:solidFill>
                  <a:schemeClr val="tx1"/>
                </a:solidFill>
                <a:latin typeface="+mn-lt"/>
                <a:ea typeface="+mn-ea"/>
                <a:cs typeface="+mn-cs"/>
                <a:hlinkClick r:id="rId4" tooltip="查看图片"/>
              </a:rPr>
              <a:t>  </a:t>
            </a:r>
            <a:r>
              <a:rPr lang="en-US" sz="1200" b="0" i="0" kern="1200" dirty="0" err="1" smtClean="0">
                <a:solidFill>
                  <a:schemeClr val="tx1"/>
                </a:solidFill>
                <a:latin typeface="+mn-lt"/>
                <a:ea typeface="+mn-ea"/>
                <a:cs typeface="+mn-cs"/>
              </a:rPr>
              <a:t>unicode</a:t>
            </a: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，ISBN-10: 0321480910）</a:t>
            </a:r>
            <a:r>
              <a:rPr lang="zh-CN" altLang="en-US" sz="1200" b="0" i="0" kern="1200" dirty="0" smtClean="0">
                <a:solidFill>
                  <a:schemeClr val="tx1"/>
                </a:solidFill>
                <a:latin typeface="+mn-lt"/>
                <a:ea typeface="+mn-ea"/>
                <a:cs typeface="+mn-cs"/>
              </a:rPr>
              <a:t>对外发表。</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2006</a:t>
            </a:r>
            <a:r>
              <a:rPr lang="zh-CN" altLang="en-US" sz="1200" b="0" i="0" kern="1200" dirty="0" smtClean="0">
                <a:solidFill>
                  <a:schemeClr val="tx1"/>
                </a:solidFill>
                <a:latin typeface="+mn-lt"/>
                <a:ea typeface="+mn-ea"/>
                <a:cs typeface="+mn-cs"/>
              </a:rPr>
              <a:t>年</a:t>
            </a:r>
            <a:r>
              <a:rPr lang="en-US" altLang="zh-CN" sz="1200" b="0" i="0" kern="1200" dirty="0" smtClean="0">
                <a:solidFill>
                  <a:schemeClr val="tx1"/>
                </a:solidFill>
                <a:latin typeface="+mn-lt"/>
                <a:ea typeface="+mn-ea"/>
                <a:cs typeface="+mn-cs"/>
              </a:rPr>
              <a:t>7</a:t>
            </a:r>
            <a:r>
              <a:rPr lang="zh-CN" altLang="en-US" sz="1200" b="0" i="0" u="sng" kern="1200" dirty="0" smtClean="0">
                <a:solidFill>
                  <a:schemeClr val="tx1"/>
                </a:solidFill>
                <a:latin typeface="+mn-lt"/>
                <a:ea typeface="+mn-ea"/>
                <a:cs typeface="+mn-cs"/>
                <a:hlinkClick r:id="rId5"/>
              </a:rPr>
              <a:t>月</a:t>
            </a:r>
            <a:r>
              <a:rPr lang="zh-CN" altLang="en-US" sz="1200" b="0" i="0" kern="1200" dirty="0" smtClean="0">
                <a:solidFill>
                  <a:schemeClr val="tx1"/>
                </a:solidFill>
                <a:latin typeface="+mn-lt"/>
                <a:ea typeface="+mn-ea"/>
                <a:cs typeface="+mn-cs"/>
              </a:rPr>
              <a:t>的最新版本的 </a:t>
            </a:r>
            <a:r>
              <a:rPr lang="en-US" sz="1200" b="0" i="0" kern="1200" dirty="0" smtClean="0">
                <a:solidFill>
                  <a:schemeClr val="tx1"/>
                </a:solidFill>
                <a:latin typeface="+mn-lt"/>
                <a:ea typeface="+mn-ea"/>
                <a:cs typeface="+mn-cs"/>
              </a:rPr>
              <a:t>Unicode </a:t>
            </a:r>
            <a:r>
              <a:rPr lang="zh-CN" altLang="en-US" sz="1200" b="0" i="0" kern="1200" dirty="0" smtClean="0">
                <a:solidFill>
                  <a:schemeClr val="tx1"/>
                </a:solidFill>
                <a:latin typeface="+mn-lt"/>
                <a:ea typeface="+mn-ea"/>
                <a:cs typeface="+mn-cs"/>
              </a:rPr>
              <a:t>是</a:t>
            </a:r>
            <a:r>
              <a:rPr lang="en-US" altLang="zh-CN" sz="1200" b="0" i="0" kern="1200" dirty="0" smtClean="0">
                <a:solidFill>
                  <a:schemeClr val="tx1"/>
                </a:solidFill>
                <a:latin typeface="+mn-lt"/>
                <a:ea typeface="+mn-ea"/>
                <a:cs typeface="+mn-cs"/>
              </a:rPr>
              <a:t>5.0</a:t>
            </a:r>
            <a:r>
              <a:rPr lang="zh-CN" altLang="en-US" sz="1200" b="0" i="0" kern="1200" dirty="0" smtClean="0">
                <a:solidFill>
                  <a:schemeClr val="tx1"/>
                </a:solidFill>
                <a:latin typeface="+mn-lt"/>
                <a:ea typeface="+mn-ea"/>
                <a:cs typeface="+mn-cs"/>
              </a:rPr>
              <a:t>版本。 </a:t>
            </a:r>
            <a:r>
              <a:rPr lang="en-US" altLang="zh-CN" sz="1200" b="0" i="0" kern="1200" dirty="0" smtClean="0">
                <a:solidFill>
                  <a:schemeClr val="tx1"/>
                </a:solidFill>
                <a:latin typeface="+mn-lt"/>
                <a:ea typeface="+mn-ea"/>
                <a:cs typeface="+mn-cs"/>
              </a:rPr>
              <a:t>2005</a:t>
            </a:r>
            <a:r>
              <a:rPr lang="zh-CN" altLang="en-US" sz="1200" b="0" i="0" kern="1200" dirty="0" smtClean="0">
                <a:solidFill>
                  <a:schemeClr val="tx1"/>
                </a:solidFill>
                <a:latin typeface="+mn-lt"/>
                <a:ea typeface="+mn-ea"/>
                <a:cs typeface="+mn-cs"/>
              </a:rPr>
              <a:t>年</a:t>
            </a:r>
            <a:r>
              <a:rPr lang="en-US" altLang="zh-CN" sz="1200" b="0" i="0" u="sng" kern="1200" dirty="0" smtClean="0">
                <a:solidFill>
                  <a:schemeClr val="tx1"/>
                </a:solidFill>
                <a:latin typeface="+mn-lt"/>
                <a:ea typeface="+mn-ea"/>
                <a:cs typeface="+mn-cs"/>
                <a:hlinkClick r:id="rId6"/>
              </a:rPr>
              <a:t>3</a:t>
            </a:r>
            <a:r>
              <a:rPr lang="zh-CN" altLang="en-US" sz="1200" b="0" i="0" u="sng" kern="1200" dirty="0" smtClean="0">
                <a:solidFill>
                  <a:schemeClr val="tx1"/>
                </a:solidFill>
                <a:latin typeface="+mn-lt"/>
                <a:ea typeface="+mn-ea"/>
                <a:cs typeface="+mn-cs"/>
                <a:hlinkClick r:id="rId6"/>
              </a:rPr>
              <a:t>月</a:t>
            </a:r>
            <a:r>
              <a:rPr lang="en-US" altLang="zh-CN" sz="1200" b="0" i="0" u="sng" kern="1200" dirty="0" smtClean="0">
                <a:solidFill>
                  <a:schemeClr val="tx1"/>
                </a:solidFill>
                <a:latin typeface="+mn-lt"/>
                <a:ea typeface="+mn-ea"/>
                <a:cs typeface="+mn-cs"/>
                <a:hlinkClick r:id="rId6"/>
              </a:rPr>
              <a:t>31</a:t>
            </a:r>
            <a:r>
              <a:rPr lang="zh-CN" altLang="en-US" sz="1200" b="0" i="0" u="sng" kern="1200" dirty="0" smtClean="0">
                <a:solidFill>
                  <a:schemeClr val="tx1"/>
                </a:solidFill>
                <a:latin typeface="+mn-lt"/>
                <a:ea typeface="+mn-ea"/>
                <a:cs typeface="+mn-cs"/>
                <a:hlinkClick r:id="rId6"/>
              </a:rPr>
              <a:t>日</a:t>
            </a:r>
            <a:r>
              <a:rPr lang="zh-CN" altLang="en-US" sz="1200" b="0" i="0" kern="1200" dirty="0" smtClean="0">
                <a:solidFill>
                  <a:schemeClr val="tx1"/>
                </a:solidFill>
                <a:latin typeface="+mn-lt"/>
                <a:ea typeface="+mn-ea"/>
                <a:cs typeface="+mn-cs"/>
              </a:rPr>
              <a:t>推出的</a:t>
            </a:r>
            <a:r>
              <a:rPr lang="en-US" sz="1200" b="0" i="0" kern="1200" dirty="0" smtClean="0">
                <a:solidFill>
                  <a:schemeClr val="tx1"/>
                </a:solidFill>
                <a:latin typeface="+mn-lt"/>
                <a:ea typeface="+mn-ea"/>
                <a:cs typeface="+mn-cs"/>
              </a:rPr>
              <a:t>Unicode 4.1.0 。</a:t>
            </a:r>
            <a:r>
              <a:rPr lang="zh-CN" altLang="en-US" sz="1200" b="0" i="0" kern="1200" dirty="0" smtClean="0">
                <a:solidFill>
                  <a:schemeClr val="tx1"/>
                </a:solidFill>
                <a:latin typeface="+mn-lt"/>
                <a:ea typeface="+mn-ea"/>
                <a:cs typeface="+mn-cs"/>
              </a:rPr>
              <a:t>另外，</a:t>
            </a:r>
            <a:r>
              <a:rPr lang="en-US" altLang="zh-CN" sz="1200" b="0" i="0" kern="1200" dirty="0" smtClean="0">
                <a:solidFill>
                  <a:schemeClr val="tx1"/>
                </a:solidFill>
                <a:latin typeface="+mn-lt"/>
                <a:ea typeface="+mn-ea"/>
                <a:cs typeface="+mn-cs"/>
              </a:rPr>
              <a:t>5.0 </a:t>
            </a:r>
            <a:r>
              <a:rPr lang="en-US" sz="1200" b="0" i="0" kern="1200" dirty="0" smtClean="0">
                <a:solidFill>
                  <a:schemeClr val="tx1"/>
                </a:solidFill>
                <a:latin typeface="+mn-lt"/>
                <a:ea typeface="+mn-ea"/>
                <a:cs typeface="+mn-cs"/>
              </a:rPr>
              <a:t>Beta</a:t>
            </a:r>
            <a:r>
              <a:rPr lang="zh-CN" altLang="en-US" sz="1200" b="0" i="0" kern="1200" dirty="0" smtClean="0">
                <a:solidFill>
                  <a:schemeClr val="tx1"/>
                </a:solidFill>
                <a:latin typeface="+mn-lt"/>
                <a:ea typeface="+mn-ea"/>
                <a:cs typeface="+mn-cs"/>
              </a:rPr>
              <a:t>于</a:t>
            </a:r>
            <a:r>
              <a:rPr lang="en-US" altLang="zh-CN" sz="1200" b="0" i="0" kern="1200" dirty="0" smtClean="0">
                <a:solidFill>
                  <a:schemeClr val="tx1"/>
                </a:solidFill>
                <a:latin typeface="+mn-lt"/>
                <a:ea typeface="+mn-ea"/>
                <a:cs typeface="+mn-cs"/>
              </a:rPr>
              <a:t>2005</a:t>
            </a:r>
            <a:r>
              <a:rPr lang="zh-CN" altLang="en-US" sz="1200" b="0" i="0" kern="1200" dirty="0" smtClean="0">
                <a:solidFill>
                  <a:schemeClr val="tx1"/>
                </a:solidFill>
                <a:latin typeface="+mn-lt"/>
                <a:ea typeface="+mn-ea"/>
                <a:cs typeface="+mn-cs"/>
              </a:rPr>
              <a:t>年</a:t>
            </a:r>
            <a:r>
              <a:rPr lang="en-US" altLang="zh-CN" sz="1200" b="0" i="0" kern="1200" dirty="0" smtClean="0">
                <a:solidFill>
                  <a:schemeClr val="tx1"/>
                </a:solidFill>
                <a:latin typeface="+mn-lt"/>
                <a:ea typeface="+mn-ea"/>
                <a:cs typeface="+mn-cs"/>
              </a:rPr>
              <a:t>12</a:t>
            </a:r>
            <a:r>
              <a:rPr lang="zh-CN" altLang="en-US" sz="1200" b="0" i="0" kern="1200" dirty="0" smtClean="0">
                <a:solidFill>
                  <a:schemeClr val="tx1"/>
                </a:solidFill>
                <a:latin typeface="+mn-lt"/>
                <a:ea typeface="+mn-ea"/>
                <a:cs typeface="+mn-cs"/>
              </a:rPr>
              <a:t>月</a:t>
            </a:r>
            <a:r>
              <a:rPr lang="en-US" altLang="zh-CN" sz="1200" b="0" i="0" kern="1200" dirty="0" smtClean="0">
                <a:solidFill>
                  <a:schemeClr val="tx1"/>
                </a:solidFill>
                <a:latin typeface="+mn-lt"/>
                <a:ea typeface="+mn-ea"/>
                <a:cs typeface="+mn-cs"/>
              </a:rPr>
              <a:t>12</a:t>
            </a:r>
            <a:r>
              <a:rPr lang="zh-CN" altLang="en-US" sz="1200" b="0" i="0" kern="1200" dirty="0" smtClean="0">
                <a:solidFill>
                  <a:schemeClr val="tx1"/>
                </a:solidFill>
                <a:latin typeface="+mn-lt"/>
                <a:ea typeface="+mn-ea"/>
                <a:cs typeface="+mn-cs"/>
              </a:rPr>
              <a:t>日推出，</a:t>
            </a:r>
            <a:r>
              <a:rPr lang="en-US" altLang="zh-CN" sz="1200" b="0" i="0" kern="1200" dirty="0" smtClean="0">
                <a:solidFill>
                  <a:schemeClr val="tx1"/>
                </a:solidFill>
                <a:latin typeface="+mn-lt"/>
                <a:ea typeface="+mn-ea"/>
                <a:cs typeface="+mn-cs"/>
              </a:rPr>
              <a:t>5.2</a:t>
            </a:r>
            <a:r>
              <a:rPr lang="zh-CN" altLang="en-US" sz="1200" b="0" i="0" kern="1200" dirty="0" smtClean="0">
                <a:solidFill>
                  <a:schemeClr val="tx1"/>
                </a:solidFill>
                <a:latin typeface="+mn-lt"/>
                <a:ea typeface="+mn-ea"/>
                <a:cs typeface="+mn-cs"/>
              </a:rPr>
              <a:t>版本（</a:t>
            </a:r>
            <a:r>
              <a:rPr lang="en-US" sz="1200" b="0" i="0" kern="1200" dirty="0" err="1" smtClean="0">
                <a:solidFill>
                  <a:schemeClr val="tx1"/>
                </a:solidFill>
                <a:latin typeface="+mn-lt"/>
                <a:ea typeface="+mn-ea"/>
                <a:cs typeface="+mn-cs"/>
              </a:rPr>
              <a:t>unicode</a:t>
            </a:r>
            <a:r>
              <a:rPr lang="en-US" sz="1200" b="0" i="0" kern="1200" dirty="0" smtClean="0">
                <a:solidFill>
                  <a:schemeClr val="tx1"/>
                </a:solidFill>
                <a:latin typeface="+mn-lt"/>
                <a:ea typeface="+mn-ea"/>
                <a:cs typeface="+mn-cs"/>
              </a:rPr>
              <a:t> standard）</a:t>
            </a:r>
            <a:r>
              <a:rPr lang="zh-CN" altLang="en-US" sz="1200" b="0" i="0" kern="1200" dirty="0" smtClean="0">
                <a:solidFill>
                  <a:schemeClr val="tx1"/>
                </a:solidFill>
                <a:latin typeface="+mn-lt"/>
                <a:ea typeface="+mn-ea"/>
                <a:cs typeface="+mn-cs"/>
              </a:rPr>
              <a:t>于</a:t>
            </a:r>
            <a:r>
              <a:rPr lang="en-US" altLang="zh-CN" sz="1200" b="0" i="0" kern="1200" dirty="0" smtClean="0">
                <a:solidFill>
                  <a:schemeClr val="tx1"/>
                </a:solidFill>
                <a:latin typeface="+mn-lt"/>
                <a:ea typeface="+mn-ea"/>
                <a:cs typeface="+mn-cs"/>
              </a:rPr>
              <a:t>2009</a:t>
            </a:r>
            <a:r>
              <a:rPr lang="zh-CN" altLang="en-US" sz="1200" b="0" i="0" kern="1200" dirty="0" smtClean="0">
                <a:solidFill>
                  <a:schemeClr val="tx1"/>
                </a:solidFill>
                <a:latin typeface="+mn-lt"/>
                <a:ea typeface="+mn-ea"/>
                <a:cs typeface="+mn-cs"/>
              </a:rPr>
              <a:t>年</a:t>
            </a:r>
            <a:r>
              <a:rPr lang="en-US" altLang="zh-CN" sz="1200" b="0" i="0" kern="1200" dirty="0" smtClean="0">
                <a:solidFill>
                  <a:schemeClr val="tx1"/>
                </a:solidFill>
                <a:latin typeface="+mn-lt"/>
                <a:ea typeface="+mn-ea"/>
                <a:cs typeface="+mn-cs"/>
              </a:rPr>
              <a:t>10</a:t>
            </a:r>
            <a:r>
              <a:rPr lang="zh-CN" altLang="en-US" sz="1200" b="0" i="0" kern="1200" dirty="0" smtClean="0">
                <a:solidFill>
                  <a:schemeClr val="tx1"/>
                </a:solidFill>
                <a:latin typeface="+mn-lt"/>
                <a:ea typeface="+mn-ea"/>
                <a:cs typeface="+mn-cs"/>
              </a:rPr>
              <a:t>月</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日正式推出，以供各会员评价。</a:t>
            </a:r>
          </a:p>
          <a:p>
            <a:r>
              <a:rPr lang="zh-CN" altLang="en-US" sz="1200" b="0" i="0" kern="1200" dirty="0" smtClean="0">
                <a:solidFill>
                  <a:schemeClr val="tx1"/>
                </a:solidFill>
                <a:latin typeface="+mn-lt"/>
                <a:ea typeface="+mn-ea"/>
                <a:cs typeface="+mn-cs"/>
              </a:rPr>
              <a:t>　　目前</a:t>
            </a:r>
            <a:r>
              <a:rPr lang="en-US" sz="1200" b="0" i="0" kern="1200" dirty="0" smtClean="0">
                <a:solidFill>
                  <a:schemeClr val="tx1"/>
                </a:solidFill>
                <a:latin typeface="+mn-lt"/>
                <a:ea typeface="+mn-ea"/>
                <a:cs typeface="+mn-cs"/>
              </a:rPr>
              <a:t>Unicode</a:t>
            </a:r>
            <a:r>
              <a:rPr lang="zh-CN" altLang="en-US" sz="1200" b="0" i="0" kern="1200" dirty="0" smtClean="0">
                <a:solidFill>
                  <a:schemeClr val="tx1"/>
                </a:solidFill>
                <a:latin typeface="+mn-lt"/>
                <a:ea typeface="+mn-ea"/>
                <a:cs typeface="+mn-cs"/>
              </a:rPr>
              <a:t>标准，</a:t>
            </a:r>
            <a:r>
              <a:rPr lang="en-US" altLang="zh-CN" sz="1200" b="0" i="0" kern="1200" dirty="0" smtClean="0">
                <a:solidFill>
                  <a:schemeClr val="tx1"/>
                </a:solidFill>
                <a:latin typeface="+mn-lt"/>
                <a:ea typeface="+mn-ea"/>
                <a:cs typeface="+mn-cs"/>
              </a:rPr>
              <a:t>6.1</a:t>
            </a:r>
            <a:r>
              <a:rPr lang="zh-CN" altLang="en-US" sz="1200" b="0" i="0" kern="1200" dirty="0" smtClean="0">
                <a:solidFill>
                  <a:schemeClr val="tx1"/>
                </a:solidFill>
                <a:latin typeface="+mn-lt"/>
                <a:ea typeface="+mn-ea"/>
                <a:cs typeface="+mn-cs"/>
              </a:rPr>
              <a:t>版已发布（</a:t>
            </a:r>
            <a:r>
              <a:rPr lang="en-US" altLang="zh-CN" sz="1200" b="0" i="0" kern="1200" dirty="0" smtClean="0">
                <a:solidFill>
                  <a:schemeClr val="tx1"/>
                </a:solidFill>
                <a:latin typeface="+mn-lt"/>
                <a:ea typeface="+mn-ea"/>
                <a:cs typeface="+mn-cs"/>
              </a:rPr>
              <a:t>2012</a:t>
            </a:r>
            <a:r>
              <a:rPr lang="zh-CN" altLang="en-US" sz="1200" b="0" i="0" kern="1200" dirty="0" smtClean="0">
                <a:solidFill>
                  <a:schemeClr val="tx1"/>
                </a:solidFill>
                <a:latin typeface="+mn-lt"/>
                <a:ea typeface="+mn-ea"/>
                <a:cs typeface="+mn-cs"/>
              </a:rPr>
              <a:t>年</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月</a:t>
            </a:r>
            <a:r>
              <a:rPr lang="en-US" altLang="zh-CN" sz="1200" b="0" i="0" kern="1200" dirty="0" smtClean="0">
                <a:solidFill>
                  <a:schemeClr val="tx1"/>
                </a:solidFill>
                <a:latin typeface="+mn-lt"/>
                <a:ea typeface="+mn-ea"/>
                <a:cs typeface="+mn-cs"/>
              </a:rPr>
              <a:t>31</a:t>
            </a:r>
            <a:r>
              <a:rPr lang="zh-CN" altLang="en-US" sz="1200" b="0" i="0" kern="1200" dirty="0" smtClean="0">
                <a:solidFill>
                  <a:schemeClr val="tx1"/>
                </a:solidFill>
                <a:latin typeface="+mn-lt"/>
                <a:ea typeface="+mn-ea"/>
                <a:cs typeface="+mn-cs"/>
              </a:rPr>
              <a:t>日）。在</a:t>
            </a:r>
            <a:r>
              <a:rPr lang="en-US" sz="1200" b="0" i="0" kern="1200" dirty="0" err="1" smtClean="0">
                <a:solidFill>
                  <a:schemeClr val="tx1"/>
                </a:solidFill>
                <a:latin typeface="+mn-lt"/>
                <a:ea typeface="+mn-ea"/>
                <a:cs typeface="+mn-cs"/>
              </a:rPr>
              <a:t>unicode</a:t>
            </a:r>
            <a:r>
              <a:rPr lang="zh-CN" altLang="en-US" sz="1200" b="0" i="0" kern="1200" dirty="0" smtClean="0">
                <a:solidFill>
                  <a:schemeClr val="tx1"/>
                </a:solidFill>
                <a:latin typeface="+mn-lt"/>
                <a:ea typeface="+mn-ea"/>
                <a:cs typeface="+mn-cs"/>
              </a:rPr>
              <a:t>联盟网站上可以查看完整的</a:t>
            </a:r>
            <a:r>
              <a:rPr lang="en-US" altLang="zh-CN" sz="1200" b="0" i="0" kern="1200" dirty="0" smtClean="0">
                <a:solidFill>
                  <a:schemeClr val="tx1"/>
                </a:solidFill>
                <a:latin typeface="+mn-lt"/>
                <a:ea typeface="+mn-ea"/>
                <a:cs typeface="+mn-cs"/>
              </a:rPr>
              <a:t>6.1</a:t>
            </a:r>
            <a:r>
              <a:rPr lang="zh-CN" altLang="en-US" sz="1200" b="0" i="0" kern="1200" dirty="0" smtClean="0">
                <a:solidFill>
                  <a:schemeClr val="tx1"/>
                </a:solidFill>
                <a:latin typeface="+mn-lt"/>
                <a:ea typeface="+mn-ea"/>
                <a:cs typeface="+mn-cs"/>
              </a:rPr>
              <a:t>的核心规范。</a:t>
            </a:r>
          </a:p>
          <a:p>
            <a:r>
              <a:rPr lang="zh-CN" altLang="en-US" sz="1200" b="0"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Unicode</a:t>
            </a:r>
            <a:r>
              <a:rPr lang="zh-CN" altLang="en-US" sz="1200" b="0" i="0" kern="1200" dirty="0" smtClean="0">
                <a:solidFill>
                  <a:schemeClr val="tx1"/>
                </a:solidFill>
                <a:latin typeface="+mn-lt"/>
                <a:ea typeface="+mn-ea"/>
                <a:cs typeface="+mn-cs"/>
              </a:rPr>
              <a:t>定义了大到足以代表人类所有可读字符的字符集。</a:t>
            </a:r>
          </a:p>
          <a:p>
            <a:r>
              <a:rPr lang="zh-CN" altLang="en-US" sz="1200" b="0"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Java</a:t>
            </a:r>
            <a:r>
              <a:rPr lang="zh-CN" altLang="en-US" sz="1200" b="0" i="0" kern="1200" dirty="0" smtClean="0">
                <a:solidFill>
                  <a:schemeClr val="tx1"/>
                </a:solidFill>
                <a:latin typeface="+mn-lt"/>
                <a:ea typeface="+mn-ea"/>
                <a:cs typeface="+mn-cs"/>
              </a:rPr>
              <a:t>语言就用到了</a:t>
            </a:r>
            <a:r>
              <a:rPr lang="en-US" sz="1200" b="0" i="0" kern="1200" dirty="0" smtClean="0">
                <a:solidFill>
                  <a:schemeClr val="tx1"/>
                </a:solidFill>
                <a:latin typeface="+mn-lt"/>
                <a:ea typeface="+mn-ea"/>
                <a:cs typeface="+mn-cs"/>
              </a:rPr>
              <a:t>Unicode</a:t>
            </a:r>
            <a:r>
              <a:rPr lang="zh-CN" altLang="en-US" sz="1200" b="0" i="0" kern="1200" dirty="0" smtClean="0">
                <a:solidFill>
                  <a:schemeClr val="tx1"/>
                </a:solidFill>
                <a:latin typeface="+mn-lt"/>
                <a:ea typeface="+mn-ea"/>
                <a:cs typeface="+mn-cs"/>
              </a:rPr>
              <a:t>编码，从而实现了该语言的国际通用性。</a:t>
            </a:r>
            <a:endParaRPr lang="zh-CN" altLang="en-US" dirty="0"/>
          </a:p>
        </p:txBody>
      </p:sp>
      <p:sp>
        <p:nvSpPr>
          <p:cNvPr id="4" name="灯片编号占位符 3"/>
          <p:cNvSpPr>
            <a:spLocks noGrp="1"/>
          </p:cNvSpPr>
          <p:nvPr>
            <p:ph type="sldNum" sz="quarter" idx="10"/>
          </p:nvPr>
        </p:nvSpPr>
        <p:spPr/>
        <p:txBody>
          <a:bodyPr/>
          <a:lstStyle/>
          <a:p>
            <a:fld id="{205B4FBB-C6CC-4F91-968E-CE8BDB5734BB}" type="slidenum">
              <a:rPr lang="zh-CN" altLang="en-US" smtClean="0"/>
              <a:pPr/>
              <a:t>36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843126" y="428604"/>
            <a:ext cx="8229600" cy="857256"/>
          </a:xfrm>
        </p:spPr>
        <p:txBody>
          <a:bodyPr>
            <a:normAutofit/>
          </a:bodyPr>
          <a:lstStyle>
            <a:lvl1pPr>
              <a:defRPr sz="3600"/>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71538"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2"/>
          <p:cNvSpPr>
            <a:spLocks noGrp="1" noChangeArrowheads="1"/>
          </p:cNvSpPr>
          <p:nvPr>
            <p:ph type="ctrTitle" idx="4294967295"/>
          </p:nvPr>
        </p:nvSpPr>
        <p:spPr>
          <a:xfrm>
            <a:off x="251520" y="1628800"/>
            <a:ext cx="8129614" cy="2304256"/>
          </a:xfrm>
        </p:spPr>
        <p:txBody>
          <a:bodyPr>
            <a:noAutofit/>
          </a:bodyPr>
          <a:lstStyle/>
          <a:p>
            <a:r>
              <a:rPr lang="zh-CN" altLang="en-US" sz="8000" b="1" dirty="0">
                <a:solidFill>
                  <a:srgbClr val="000066"/>
                </a:solidFill>
                <a:latin typeface="楷体" pitchFamily="49" charset="-122"/>
                <a:ea typeface="楷体" pitchFamily="49" charset="-122"/>
              </a:rPr>
              <a:t>第</a:t>
            </a:r>
            <a:r>
              <a:rPr lang="en-US" altLang="zh-CN" sz="8000" b="1" dirty="0">
                <a:solidFill>
                  <a:srgbClr val="000066"/>
                </a:solidFill>
                <a:latin typeface="楷体" pitchFamily="49" charset="-122"/>
                <a:ea typeface="楷体" pitchFamily="49" charset="-122"/>
              </a:rPr>
              <a:t>7</a:t>
            </a:r>
            <a:r>
              <a:rPr lang="zh-CN" altLang="en-US" sz="8000" b="1" dirty="0" smtClean="0">
                <a:solidFill>
                  <a:srgbClr val="000066"/>
                </a:solidFill>
                <a:latin typeface="楷体" pitchFamily="49" charset="-122"/>
                <a:ea typeface="楷体" pitchFamily="49" charset="-122"/>
              </a:rPr>
              <a:t>章</a:t>
            </a:r>
            <a:r>
              <a:rPr lang="en-US" altLang="zh-CN" sz="8000" b="1" dirty="0" smtClean="0">
                <a:solidFill>
                  <a:srgbClr val="000066"/>
                </a:solidFill>
                <a:latin typeface="楷体" pitchFamily="49" charset="-122"/>
                <a:ea typeface="楷体" pitchFamily="49" charset="-122"/>
              </a:rPr>
              <a:t/>
            </a:r>
            <a:br>
              <a:rPr lang="en-US" altLang="zh-CN" sz="8000" b="1" dirty="0" smtClean="0">
                <a:solidFill>
                  <a:srgbClr val="000066"/>
                </a:solidFill>
                <a:latin typeface="楷体" pitchFamily="49" charset="-122"/>
                <a:ea typeface="楷体" pitchFamily="49" charset="-122"/>
              </a:rPr>
            </a:br>
            <a:r>
              <a:rPr lang="en-US" altLang="zh-CN" sz="8000" b="1" dirty="0" smtClean="0">
                <a:solidFill>
                  <a:srgbClr val="000066"/>
                </a:solidFill>
                <a:latin typeface="楷体" pitchFamily="49" charset="-122"/>
                <a:ea typeface="楷体" pitchFamily="49" charset="-122"/>
              </a:rPr>
              <a:t>Java</a:t>
            </a:r>
            <a:r>
              <a:rPr lang="zh-CN" altLang="en-US" sz="8000" b="1" dirty="0">
                <a:solidFill>
                  <a:srgbClr val="000066"/>
                </a:solidFill>
                <a:latin typeface="楷体" pitchFamily="49" charset="-122"/>
                <a:ea typeface="楷体" pitchFamily="49" charset="-122"/>
              </a:rPr>
              <a:t>集合</a:t>
            </a:r>
            <a:endParaRPr lang="zh-CN" altLang="zh-CN" sz="8000" b="1" dirty="0" smtClean="0">
              <a:solidFill>
                <a:srgbClr val="000066"/>
              </a:solidFill>
              <a:latin typeface="楷体" pitchFamily="49" charset="-122"/>
              <a:ea typeface="楷体" pitchFamily="49" charset="-122"/>
            </a:endParaRPr>
          </a:p>
        </p:txBody>
      </p:sp>
      <p:sp>
        <p:nvSpPr>
          <p:cNvPr id="4" name="TextBox 3"/>
          <p:cNvSpPr txBox="1"/>
          <p:nvPr/>
        </p:nvSpPr>
        <p:spPr>
          <a:xfrm>
            <a:off x="0" y="5613047"/>
            <a:ext cx="9144000" cy="1261884"/>
          </a:xfrm>
          <a:prstGeom prst="rect">
            <a:avLst/>
          </a:prstGeom>
          <a:noFill/>
        </p:spPr>
        <p:txBody>
          <a:bodyPr wrap="square" rtlCol="0">
            <a:spAutoFit/>
          </a:bodyPr>
          <a:lstStyle/>
          <a:p>
            <a:r>
              <a:rPr lang="zh-CN" altLang="en-US" sz="4000" b="1" dirty="0" smtClean="0">
                <a:solidFill>
                  <a:srgbClr val="000066"/>
                </a:solidFill>
                <a:latin typeface="楷体" pitchFamily="49" charset="-122"/>
                <a:ea typeface="楷体" pitchFamily="49" charset="-122"/>
              </a:rPr>
              <a:t>讲师：刘优</a:t>
            </a:r>
            <a:endParaRPr lang="en-US" altLang="zh-CN" sz="4000" b="1" dirty="0" smtClean="0">
              <a:solidFill>
                <a:srgbClr val="000066"/>
              </a:solidFill>
              <a:latin typeface="楷体" pitchFamily="49" charset="-122"/>
              <a:ea typeface="楷体" pitchFamily="49" charset="-122"/>
            </a:endParaRPr>
          </a:p>
          <a:p>
            <a:endParaRPr lang="zh-CN" altLang="en-US" sz="3600" b="1" dirty="0">
              <a:solidFill>
                <a:srgbClr val="000066"/>
              </a:solidFill>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683568" y="2636912"/>
            <a:ext cx="6192688" cy="1543408"/>
          </a:xfrm>
          <a:prstGeom prst="rect">
            <a:avLst/>
          </a:prstGeom>
          <a:noFill/>
          <a:ln w="9525">
            <a:noFill/>
            <a:miter lim="800000"/>
            <a:headEnd/>
            <a:tailEnd/>
          </a:ln>
        </p:spPr>
      </p:pic>
      <p:sp>
        <p:nvSpPr>
          <p:cNvPr id="2" name="标题 1"/>
          <p:cNvSpPr>
            <a:spLocks noGrp="1"/>
          </p:cNvSpPr>
          <p:nvPr>
            <p:ph type="title"/>
          </p:nvPr>
        </p:nvSpPr>
        <p:spPr>
          <a:xfrm>
            <a:off x="1601988" y="620688"/>
            <a:ext cx="6597926" cy="857256"/>
          </a:xfrm>
        </p:spPr>
        <p:txBody>
          <a:bodyPr/>
          <a:lstStyle/>
          <a:p>
            <a:r>
              <a:rPr lang="zh-CN" altLang="en-US" b="1" dirty="0" smtClean="0">
                <a:latin typeface="+mn-lt"/>
                <a:ea typeface="宋体" pitchFamily="2" charset="-122"/>
                <a:cs typeface="Times New Roman" pitchFamily="18" charset="0"/>
              </a:rPr>
              <a:t>使用 </a:t>
            </a:r>
            <a:r>
              <a:rPr lang="en-US" altLang="zh-CN" b="1" dirty="0" err="1" smtClean="0">
                <a:latin typeface="+mn-lt"/>
                <a:ea typeface="宋体" pitchFamily="2" charset="-122"/>
                <a:cs typeface="Times New Roman" pitchFamily="18" charset="0"/>
              </a:rPr>
              <a:t>foreach</a:t>
            </a:r>
            <a:r>
              <a:rPr lang="en-US" altLang="zh-CN" b="1" dirty="0" smtClean="0">
                <a:latin typeface="+mn-lt"/>
                <a:ea typeface="宋体" pitchFamily="2" charset="-122"/>
                <a:cs typeface="Times New Roman" pitchFamily="18" charset="0"/>
              </a:rPr>
              <a:t> </a:t>
            </a:r>
            <a:r>
              <a:rPr lang="zh-CN" altLang="en-US" b="1" dirty="0" smtClean="0">
                <a:latin typeface="+mn-lt"/>
                <a:ea typeface="宋体" pitchFamily="2" charset="-122"/>
                <a:cs typeface="Times New Roman" pitchFamily="18" charset="0"/>
              </a:rPr>
              <a:t>循环遍历集合元素</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395536" y="2204864"/>
            <a:ext cx="8229600" cy="614354"/>
          </a:xfrm>
        </p:spPr>
        <p:txBody>
          <a:bodyPr>
            <a:normAutofit/>
          </a:bodyPr>
          <a:lstStyle/>
          <a:p>
            <a:r>
              <a:rPr lang="en-US" altLang="zh-CN" dirty="0" smtClean="0">
                <a:ea typeface="宋体" pitchFamily="2" charset="-122"/>
                <a:cs typeface="Times New Roman" pitchFamily="18" charset="0"/>
              </a:rPr>
              <a:t>Java 5 </a:t>
            </a:r>
            <a:r>
              <a:rPr lang="zh-CN" altLang="en-US" dirty="0" smtClean="0">
                <a:ea typeface="宋体" pitchFamily="2" charset="-122"/>
                <a:cs typeface="Times New Roman" pitchFamily="18" charset="0"/>
              </a:rPr>
              <a:t>提供了 </a:t>
            </a:r>
            <a:r>
              <a:rPr lang="en-US" altLang="zh-CN" dirty="0" err="1" smtClean="0">
                <a:ea typeface="宋体" pitchFamily="2" charset="-122"/>
                <a:cs typeface="Times New Roman" pitchFamily="18" charset="0"/>
              </a:rPr>
              <a:t>foreach</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循环迭代访问 </a:t>
            </a:r>
            <a:r>
              <a:rPr lang="en-US" altLang="zh-CN" dirty="0" smtClean="0">
                <a:ea typeface="宋体" pitchFamily="2" charset="-122"/>
                <a:cs typeface="Times New Roman" pitchFamily="18" charset="0"/>
              </a:rPr>
              <a:t>Collection</a:t>
            </a:r>
            <a:endParaRPr lang="zh-CN" altLang="en-US" dirty="0">
              <a:ea typeface="宋体" pitchFamily="2" charset="-122"/>
              <a:cs typeface="Times New Roman" pitchFamily="18" charset="0"/>
            </a:endParaRPr>
          </a:p>
        </p:txBody>
      </p:sp>
      <p:cxnSp>
        <p:nvCxnSpPr>
          <p:cNvPr id="7" name="直接箭头连接符 6"/>
          <p:cNvCxnSpPr/>
          <p:nvPr/>
        </p:nvCxnSpPr>
        <p:spPr>
          <a:xfrm flipV="1">
            <a:off x="1691680" y="3098664"/>
            <a:ext cx="414936" cy="1492115"/>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flipV="1">
            <a:off x="3331880" y="3098664"/>
            <a:ext cx="72008" cy="1512168"/>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flipV="1">
            <a:off x="4644008" y="3212976"/>
            <a:ext cx="72008" cy="1512168"/>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64224" y="4668922"/>
            <a:ext cx="1475528" cy="830997"/>
          </a:xfrm>
          <a:prstGeom prst="rect">
            <a:avLst/>
          </a:prstGeom>
          <a:noFill/>
        </p:spPr>
        <p:txBody>
          <a:bodyPr wrap="square" rtlCol="0">
            <a:spAutoFit/>
          </a:bodyPr>
          <a:lstStyle/>
          <a:p>
            <a:r>
              <a:rPr lang="zh-CN" altLang="en-US" sz="2400" dirty="0" smtClean="0">
                <a:ea typeface="宋体" pitchFamily="2" charset="-122"/>
              </a:rPr>
              <a:t>要遍历的元素类型</a:t>
            </a:r>
            <a:endParaRPr lang="zh-CN" altLang="en-US" sz="2400" dirty="0">
              <a:ea typeface="宋体" pitchFamily="2" charset="-122"/>
            </a:endParaRPr>
          </a:p>
        </p:txBody>
      </p:sp>
      <p:sp>
        <p:nvSpPr>
          <p:cNvPr id="12" name="TextBox 11"/>
          <p:cNvSpPr txBox="1"/>
          <p:nvPr/>
        </p:nvSpPr>
        <p:spPr>
          <a:xfrm>
            <a:off x="4572000" y="4590779"/>
            <a:ext cx="1512168" cy="830997"/>
          </a:xfrm>
          <a:prstGeom prst="rect">
            <a:avLst/>
          </a:prstGeom>
          <a:noFill/>
        </p:spPr>
        <p:txBody>
          <a:bodyPr wrap="square" rtlCol="0">
            <a:spAutoFit/>
          </a:bodyPr>
          <a:lstStyle/>
          <a:p>
            <a:r>
              <a:rPr lang="zh-CN" altLang="en-US" sz="2400" dirty="0" smtClean="0">
                <a:ea typeface="宋体" pitchFamily="2" charset="-122"/>
              </a:rPr>
              <a:t>要遍历的集合对象</a:t>
            </a:r>
            <a:endParaRPr lang="zh-CN" altLang="en-US" sz="2400" dirty="0">
              <a:ea typeface="宋体" pitchFamily="2" charset="-122"/>
            </a:endParaRPr>
          </a:p>
        </p:txBody>
      </p:sp>
      <p:sp>
        <p:nvSpPr>
          <p:cNvPr id="13" name="TextBox 12"/>
          <p:cNvSpPr txBox="1"/>
          <p:nvPr/>
        </p:nvSpPr>
        <p:spPr>
          <a:xfrm>
            <a:off x="2803832" y="4622756"/>
            <a:ext cx="1512168" cy="830997"/>
          </a:xfrm>
          <a:prstGeom prst="rect">
            <a:avLst/>
          </a:prstGeom>
          <a:noFill/>
        </p:spPr>
        <p:txBody>
          <a:bodyPr wrap="square" rtlCol="0">
            <a:spAutoFit/>
          </a:bodyPr>
          <a:lstStyle/>
          <a:p>
            <a:r>
              <a:rPr lang="zh-CN" altLang="en-US" sz="2400" dirty="0">
                <a:ea typeface="宋体" pitchFamily="2" charset="-122"/>
              </a:rPr>
              <a:t>遍历</a:t>
            </a:r>
            <a:r>
              <a:rPr lang="zh-CN" altLang="en-US" sz="2400" dirty="0" smtClean="0">
                <a:ea typeface="宋体" pitchFamily="2" charset="-122"/>
              </a:rPr>
              <a:t>后元素名称</a:t>
            </a:r>
            <a:endParaRPr lang="zh-CN" altLang="en-US" sz="2400" dirty="0">
              <a:ea typeface="宋体" pitchFamily="2" charset="-122"/>
            </a:endParaRPr>
          </a:p>
        </p:txBody>
      </p:sp>
      <p:sp>
        <p:nvSpPr>
          <p:cNvPr id="11" name="内容占位符 2"/>
          <p:cNvSpPr txBox="1">
            <a:spLocks/>
          </p:cNvSpPr>
          <p:nvPr/>
        </p:nvSpPr>
        <p:spPr>
          <a:xfrm>
            <a:off x="395536" y="1484784"/>
            <a:ext cx="8229600" cy="61435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800" b="0" i="0" u="none" strike="noStrike" kern="1200" cap="none" spc="0" normalizeH="0" baseline="0" noProof="0" dirty="0" err="1" smtClean="0">
                <a:ln>
                  <a:noFill/>
                </a:ln>
                <a:solidFill>
                  <a:schemeClr val="tx1"/>
                </a:solidFill>
                <a:effectLst/>
                <a:uLnTx/>
                <a:uFillTx/>
                <a:latin typeface="+mn-lt"/>
                <a:ea typeface="宋体" pitchFamily="2" charset="-122"/>
                <a:cs typeface="Times New Roman" pitchFamily="18" charset="0"/>
              </a:rPr>
              <a:t>foreach</a:t>
            </a:r>
            <a:r>
              <a:rPr kumimoji="0" lang="zh-CN" altLang="en-US" sz="2800" b="0" i="0" u="none" strike="noStrike" kern="1200" cap="none" spc="0" normalizeH="0" baseline="0" noProof="0" dirty="0" smtClean="0">
                <a:ln>
                  <a:noFill/>
                </a:ln>
                <a:solidFill>
                  <a:schemeClr val="tx1"/>
                </a:solidFill>
                <a:effectLst/>
                <a:uLnTx/>
                <a:uFillTx/>
                <a:latin typeface="+mn-lt"/>
                <a:ea typeface="宋体" pitchFamily="2" charset="-122"/>
                <a:cs typeface="Times New Roman" pitchFamily="18" charset="0"/>
              </a:rPr>
              <a:t>循环也称为增强型</a:t>
            </a:r>
            <a:r>
              <a:rPr kumimoji="0" lang="en-US" altLang="zh-CN" sz="2800" b="0" i="0" u="none" strike="noStrike" kern="1200" cap="none" spc="0" normalizeH="0" baseline="0" noProof="0" dirty="0" smtClean="0">
                <a:ln>
                  <a:noFill/>
                </a:ln>
                <a:solidFill>
                  <a:schemeClr val="tx1"/>
                </a:solidFill>
                <a:effectLst/>
                <a:uLnTx/>
                <a:uFillTx/>
                <a:latin typeface="+mn-lt"/>
                <a:ea typeface="宋体" pitchFamily="2" charset="-122"/>
                <a:cs typeface="Times New Roman" pitchFamily="18" charset="0"/>
              </a:rPr>
              <a:t>for</a:t>
            </a:r>
            <a:r>
              <a:rPr kumimoji="0" lang="zh-CN" altLang="en-US" sz="2800" b="0" i="0" u="none" strike="noStrike" kern="1200" cap="none" spc="0" normalizeH="0" baseline="0" noProof="0" dirty="0" smtClean="0">
                <a:ln>
                  <a:noFill/>
                </a:ln>
                <a:solidFill>
                  <a:schemeClr val="tx1"/>
                </a:solidFill>
                <a:effectLst/>
                <a:uLnTx/>
                <a:uFillTx/>
                <a:latin typeface="+mn-lt"/>
                <a:ea typeface="宋体" pitchFamily="2" charset="-122"/>
                <a:cs typeface="Times New Roman" pitchFamily="18" charset="0"/>
              </a:rPr>
              <a:t>循环</a:t>
            </a:r>
            <a:endParaRPr kumimoji="0" lang="zh-CN" altLang="en-US" sz="2800" b="0" i="0" u="none" strike="noStrike" kern="1200" cap="none" spc="0" normalizeH="0" baseline="0" noProof="0" dirty="0">
              <a:ln>
                <a:noFill/>
              </a:ln>
              <a:solidFill>
                <a:schemeClr val="tx1"/>
              </a:solidFill>
              <a:effectLst/>
              <a:uLnTx/>
              <a:uFillTx/>
              <a:latin typeface="+mn-lt"/>
              <a:ea typeface="宋体" pitchFamily="2" charset="-122"/>
              <a:cs typeface="Times New Roman" pitchFamily="18" charset="0"/>
            </a:endParaRPr>
          </a:p>
        </p:txBody>
      </p:sp>
    </p:spTree>
    <p:extLst>
      <p:ext uri="{BB962C8B-B14F-4D97-AF65-F5344CB8AC3E}">
        <p14:creationId xmlns="" xmlns:p14="http://schemas.microsoft.com/office/powerpoint/2010/main" val="688285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844824"/>
            <a:ext cx="8229600" cy="4525963"/>
          </a:xfrm>
        </p:spPr>
        <p:txBody>
          <a:bodyPr>
            <a:normAutofit fontScale="85000" lnSpcReduction="20000"/>
          </a:bodyPr>
          <a:lstStyle/>
          <a:p>
            <a:r>
              <a:rPr lang="en-US" altLang="zh-CN" dirty="0"/>
              <a:t>public class </a:t>
            </a:r>
            <a:r>
              <a:rPr lang="en-US" altLang="zh-CN" dirty="0" err="1"/>
              <a:t>TestFor</a:t>
            </a:r>
            <a:r>
              <a:rPr lang="en-US" altLang="zh-CN" dirty="0"/>
              <a:t> {</a:t>
            </a:r>
          </a:p>
          <a:p>
            <a:r>
              <a:rPr lang="en-US" altLang="zh-CN" dirty="0" smtClean="0"/>
              <a:t>      public </a:t>
            </a:r>
            <a:r>
              <a:rPr lang="en-US" altLang="zh-CN" dirty="0"/>
              <a:t>static void main(String[] </a:t>
            </a:r>
            <a:r>
              <a:rPr lang="en-US" altLang="zh-CN" dirty="0" err="1"/>
              <a:t>args</a:t>
            </a:r>
            <a:r>
              <a:rPr lang="en-US" altLang="zh-CN" dirty="0"/>
              <a:t>){</a:t>
            </a:r>
          </a:p>
          <a:p>
            <a:r>
              <a:rPr lang="en-US" altLang="zh-CN" dirty="0" smtClean="0"/>
              <a:t>             String</a:t>
            </a:r>
            <a:r>
              <a:rPr lang="en-US" altLang="zh-CN" dirty="0"/>
              <a:t>[] </a:t>
            </a:r>
            <a:r>
              <a:rPr lang="en-US" altLang="zh-CN" dirty="0" err="1"/>
              <a:t>str</a:t>
            </a:r>
            <a:r>
              <a:rPr lang="en-US" altLang="zh-CN" dirty="0"/>
              <a:t> = new String[5];</a:t>
            </a:r>
          </a:p>
          <a:p>
            <a:r>
              <a:rPr lang="en-US" altLang="zh-CN" dirty="0" smtClean="0"/>
              <a:t>             for(String </a:t>
            </a:r>
            <a:r>
              <a:rPr lang="en-US" altLang="zh-CN" dirty="0" err="1"/>
              <a:t>myStr</a:t>
            </a:r>
            <a:r>
              <a:rPr lang="en-US" altLang="zh-CN" dirty="0"/>
              <a:t> : </a:t>
            </a:r>
            <a:r>
              <a:rPr lang="en-US" altLang="zh-CN" dirty="0" err="1"/>
              <a:t>str</a:t>
            </a:r>
            <a:r>
              <a:rPr lang="en-US" altLang="zh-CN" dirty="0"/>
              <a:t>){</a:t>
            </a:r>
          </a:p>
          <a:p>
            <a:r>
              <a:rPr lang="en-US" altLang="zh-CN" dirty="0" smtClean="0"/>
              <a:t>                    </a:t>
            </a:r>
            <a:r>
              <a:rPr lang="en-US" altLang="zh-CN" dirty="0" err="1" smtClean="0"/>
              <a:t>myStr</a:t>
            </a:r>
            <a:r>
              <a:rPr lang="en-US" altLang="zh-CN" dirty="0" smtClean="0"/>
              <a:t> </a:t>
            </a:r>
            <a:r>
              <a:rPr lang="en-US" altLang="zh-CN" dirty="0"/>
              <a:t>= "</a:t>
            </a:r>
            <a:r>
              <a:rPr lang="en-US" altLang="zh-CN" dirty="0" err="1"/>
              <a:t>atguigu</a:t>
            </a:r>
            <a:r>
              <a:rPr lang="en-US" altLang="zh-CN" dirty="0"/>
              <a:t>";</a:t>
            </a:r>
          </a:p>
          <a:p>
            <a:r>
              <a:rPr lang="en-US" altLang="zh-CN" dirty="0" smtClean="0"/>
              <a:t>                    </a:t>
            </a:r>
            <a:r>
              <a:rPr lang="en-US" altLang="zh-CN" dirty="0" err="1" smtClean="0"/>
              <a:t>System.</a:t>
            </a:r>
            <a:r>
              <a:rPr lang="en-US" altLang="zh-CN" i="1" dirty="0" err="1" smtClean="0"/>
              <a:t>out.println</a:t>
            </a:r>
            <a:r>
              <a:rPr lang="en-US" altLang="zh-CN" i="1" dirty="0" smtClean="0"/>
              <a:t>(</a:t>
            </a:r>
            <a:r>
              <a:rPr lang="en-US" altLang="zh-CN" i="1" dirty="0" err="1" smtClean="0"/>
              <a:t>myStr</a:t>
            </a:r>
            <a:r>
              <a:rPr lang="en-US" altLang="zh-CN" i="1" dirty="0"/>
              <a:t>);</a:t>
            </a:r>
          </a:p>
          <a:p>
            <a:r>
              <a:rPr lang="en-US" altLang="zh-CN" dirty="0" smtClean="0"/>
              <a:t>              }</a:t>
            </a:r>
            <a:endParaRPr lang="en-US" altLang="zh-CN" dirty="0"/>
          </a:p>
          <a:p>
            <a:r>
              <a:rPr lang="en-US" altLang="zh-CN" dirty="0" smtClean="0"/>
              <a:t>             for(</a:t>
            </a:r>
            <a:r>
              <a:rPr lang="en-US" altLang="zh-CN" dirty="0" err="1" smtClean="0"/>
              <a:t>int</a:t>
            </a:r>
            <a:r>
              <a:rPr lang="en-US" altLang="zh-CN" dirty="0" smtClean="0"/>
              <a:t> </a:t>
            </a:r>
            <a:r>
              <a:rPr lang="en-US" altLang="zh-CN" dirty="0" err="1"/>
              <a:t>i</a:t>
            </a:r>
            <a:r>
              <a:rPr lang="en-US" altLang="zh-CN" dirty="0"/>
              <a:t> = 0;i &lt; </a:t>
            </a:r>
            <a:r>
              <a:rPr lang="en-US" altLang="zh-CN" dirty="0" err="1"/>
              <a:t>str.length;i</a:t>
            </a:r>
            <a:r>
              <a:rPr lang="en-US" altLang="zh-CN" dirty="0"/>
              <a:t>++){</a:t>
            </a:r>
          </a:p>
          <a:p>
            <a:r>
              <a:rPr lang="en-US" altLang="zh-CN" dirty="0" smtClean="0"/>
              <a:t>                    </a:t>
            </a:r>
            <a:r>
              <a:rPr lang="en-US" altLang="zh-CN" dirty="0" err="1" smtClean="0"/>
              <a:t>System.</a:t>
            </a:r>
            <a:r>
              <a:rPr lang="en-US" altLang="zh-CN" i="1" dirty="0" err="1" smtClean="0"/>
              <a:t>out.println</a:t>
            </a:r>
            <a:r>
              <a:rPr lang="en-US" altLang="zh-CN" i="1" dirty="0" smtClean="0"/>
              <a:t>(</a:t>
            </a:r>
            <a:r>
              <a:rPr lang="en-US" altLang="zh-CN" i="1" dirty="0" err="1" smtClean="0"/>
              <a:t>str</a:t>
            </a:r>
            <a:r>
              <a:rPr lang="en-US" altLang="zh-CN" i="1" dirty="0" smtClean="0"/>
              <a:t>[</a:t>
            </a:r>
            <a:r>
              <a:rPr lang="en-US" altLang="zh-CN" i="1" dirty="0" err="1" smtClean="0"/>
              <a:t>i</a:t>
            </a:r>
            <a:r>
              <a:rPr lang="en-US" altLang="zh-CN" i="1" dirty="0"/>
              <a:t>]);</a:t>
            </a:r>
          </a:p>
          <a:p>
            <a:r>
              <a:rPr lang="en-US" altLang="zh-CN" dirty="0" smtClean="0"/>
              <a:t>             }</a:t>
            </a:r>
            <a:endParaRPr lang="en-US" altLang="zh-CN" dirty="0"/>
          </a:p>
          <a:p>
            <a:r>
              <a:rPr lang="en-US" altLang="zh-CN" dirty="0" smtClean="0"/>
              <a:t>       }</a:t>
            </a:r>
            <a:endParaRPr lang="en-US" altLang="zh-CN" dirty="0"/>
          </a:p>
          <a:p>
            <a:r>
              <a:rPr lang="en-US" altLang="zh-CN" dirty="0"/>
              <a:t>}</a:t>
            </a:r>
            <a:endParaRPr lang="zh-CN" altLang="en-US" dirty="0"/>
          </a:p>
        </p:txBody>
      </p:sp>
      <p:sp>
        <p:nvSpPr>
          <p:cNvPr id="4" name="TextBox 3"/>
          <p:cNvSpPr txBox="1"/>
          <p:nvPr/>
        </p:nvSpPr>
        <p:spPr>
          <a:xfrm>
            <a:off x="539552" y="980728"/>
            <a:ext cx="4608512" cy="523220"/>
          </a:xfrm>
          <a:prstGeom prst="rect">
            <a:avLst/>
          </a:prstGeom>
          <a:noFill/>
        </p:spPr>
        <p:txBody>
          <a:bodyPr wrap="square" rtlCol="0">
            <a:spAutoFit/>
          </a:bodyPr>
          <a:lstStyle/>
          <a:p>
            <a:r>
              <a:rPr lang="zh-CN" altLang="en-US" sz="2800" dirty="0" smtClean="0">
                <a:ea typeface="宋体" pitchFamily="2" charset="-122"/>
              </a:rPr>
              <a:t>练习：判断输出结果为何？</a:t>
            </a:r>
            <a:endParaRPr lang="zh-CN" altLang="en-US" sz="2800" dirty="0">
              <a:ea typeface="宋体" pitchFamily="2" charset="-122"/>
            </a:endParaRPr>
          </a:p>
        </p:txBody>
      </p:sp>
    </p:spTree>
    <p:extLst>
      <p:ext uri="{BB962C8B-B14F-4D97-AF65-F5344CB8AC3E}">
        <p14:creationId xmlns="" xmlns:p14="http://schemas.microsoft.com/office/powerpoint/2010/main" val="128434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11760" y="692696"/>
            <a:ext cx="4291960" cy="857256"/>
          </a:xfrm>
        </p:spPr>
        <p:txBody>
          <a:bodyPr/>
          <a:lstStyle/>
          <a:p>
            <a:r>
              <a:rPr lang="en-US" altLang="zh-CN" b="1" dirty="0" smtClean="0">
                <a:latin typeface="+mn-lt"/>
                <a:ea typeface="宋体" pitchFamily="2" charset="-122"/>
                <a:cs typeface="Times New Roman" pitchFamily="18" charset="0"/>
              </a:rPr>
              <a:t>Set </a:t>
            </a:r>
            <a:r>
              <a:rPr lang="zh-CN" altLang="en-US" b="1" dirty="0">
                <a:latin typeface="+mn-lt"/>
                <a:ea typeface="宋体" pitchFamily="2" charset="-122"/>
                <a:cs typeface="Times New Roman" pitchFamily="18" charset="0"/>
              </a:rPr>
              <a:t>接口</a:t>
            </a:r>
          </a:p>
        </p:txBody>
      </p:sp>
      <p:sp>
        <p:nvSpPr>
          <p:cNvPr id="3" name="内容占位符 2"/>
          <p:cNvSpPr>
            <a:spLocks noGrp="1"/>
          </p:cNvSpPr>
          <p:nvPr>
            <p:ph idx="1"/>
          </p:nvPr>
        </p:nvSpPr>
        <p:spPr>
          <a:xfrm>
            <a:off x="485804" y="1546243"/>
            <a:ext cx="8229600" cy="4475045"/>
          </a:xfrm>
        </p:spPr>
        <p:txBody>
          <a:bodyPr>
            <a:noAutofit/>
          </a:bodyPr>
          <a:lstStyle/>
          <a:p>
            <a:pPr>
              <a:buFont typeface="Wingdings" pitchFamily="2" charset="2"/>
              <a:buChar char="l"/>
            </a:pPr>
            <a:r>
              <a:rPr lang="en-US" altLang="zh-CN" dirty="0" smtClean="0">
                <a:ea typeface="宋体" pitchFamily="2" charset="-122"/>
                <a:cs typeface="Times New Roman" pitchFamily="18" charset="0"/>
              </a:rPr>
              <a:t>Set</a:t>
            </a:r>
            <a:r>
              <a:rPr lang="zh-CN" altLang="en-US" dirty="0" smtClean="0">
                <a:ea typeface="宋体" pitchFamily="2" charset="-122"/>
                <a:cs typeface="Times New Roman" pitchFamily="18" charset="0"/>
              </a:rPr>
              <a:t>接口</a:t>
            </a:r>
            <a:r>
              <a:rPr lang="zh-CN" altLang="en-US" dirty="0">
                <a:ea typeface="宋体" pitchFamily="2" charset="-122"/>
                <a:cs typeface="Times New Roman" pitchFamily="18" charset="0"/>
              </a:rPr>
              <a:t>是Collection的子接口，set接口没有</a:t>
            </a:r>
            <a:r>
              <a:rPr lang="zh-CN" altLang="en-US" dirty="0" smtClean="0">
                <a:ea typeface="宋体" pitchFamily="2" charset="-122"/>
                <a:cs typeface="Times New Roman" pitchFamily="18" charset="0"/>
              </a:rPr>
              <a:t>提供额外</a:t>
            </a:r>
            <a:r>
              <a:rPr lang="zh-CN" altLang="en-US" dirty="0">
                <a:ea typeface="宋体" pitchFamily="2" charset="-122"/>
                <a:cs typeface="Times New Roman" pitchFamily="18" charset="0"/>
              </a:rPr>
              <a:t>的方法</a:t>
            </a:r>
            <a:endParaRPr lang="en-US" altLang="zh-CN" dirty="0" smtClean="0">
              <a:ea typeface="宋体" pitchFamily="2" charset="-122"/>
              <a:cs typeface="Times New Roman" pitchFamily="18" charset="0"/>
            </a:endParaRPr>
          </a:p>
          <a:p>
            <a:pPr>
              <a:buFont typeface="Wingdings" pitchFamily="2" charset="2"/>
              <a:buChar char="l"/>
            </a:pPr>
            <a:r>
              <a:rPr lang="en-US" altLang="zh-CN" dirty="0" smtClean="0">
                <a:ea typeface="宋体" pitchFamily="2" charset="-122"/>
                <a:cs typeface="Times New Roman" pitchFamily="18" charset="0"/>
              </a:rPr>
              <a:t>Set </a:t>
            </a:r>
            <a:r>
              <a:rPr lang="zh-CN" altLang="en-US" dirty="0" smtClean="0">
                <a:ea typeface="宋体" pitchFamily="2" charset="-122"/>
                <a:cs typeface="Times New Roman" pitchFamily="18" charset="0"/>
              </a:rPr>
              <a:t>集合不允许包含相同的元素，如果试把两个相同的元素加入同一个 </a:t>
            </a:r>
            <a:r>
              <a:rPr lang="en-US" altLang="zh-CN" dirty="0" smtClean="0">
                <a:ea typeface="宋体" pitchFamily="2" charset="-122"/>
                <a:cs typeface="Times New Roman" pitchFamily="18" charset="0"/>
              </a:rPr>
              <a:t>Set </a:t>
            </a:r>
            <a:r>
              <a:rPr lang="zh-CN" altLang="en-US" dirty="0" smtClean="0">
                <a:ea typeface="宋体" pitchFamily="2" charset="-122"/>
                <a:cs typeface="Times New Roman" pitchFamily="18" charset="0"/>
              </a:rPr>
              <a:t>集合中，则添加操作失败。</a:t>
            </a:r>
            <a:endParaRPr lang="en-US" altLang="zh-CN" dirty="0" smtClean="0">
              <a:ea typeface="宋体" pitchFamily="2" charset="-122"/>
              <a:cs typeface="Times New Roman" pitchFamily="18" charset="0"/>
            </a:endParaRPr>
          </a:p>
          <a:p>
            <a:pPr>
              <a:buFont typeface="Wingdings" pitchFamily="2" charset="2"/>
              <a:buChar char="l"/>
            </a:pPr>
            <a:r>
              <a:rPr lang="en-US" altLang="zh-CN" dirty="0" smtClean="0">
                <a:ea typeface="宋体" pitchFamily="2" charset="-122"/>
                <a:cs typeface="Times New Roman" pitchFamily="18" charset="0"/>
              </a:rPr>
              <a:t>Set </a:t>
            </a:r>
            <a:r>
              <a:rPr lang="zh-CN" altLang="en-US" dirty="0" smtClean="0">
                <a:ea typeface="宋体" pitchFamily="2" charset="-122"/>
                <a:cs typeface="Times New Roman" pitchFamily="18" charset="0"/>
              </a:rPr>
              <a:t>判断两个对象是否相同不是使用 </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运算符，而是根据 </a:t>
            </a:r>
            <a:r>
              <a:rPr lang="en-US" altLang="zh-CN" dirty="0" smtClean="0">
                <a:ea typeface="宋体" pitchFamily="2" charset="-122"/>
                <a:cs typeface="Times New Roman" pitchFamily="18" charset="0"/>
              </a:rPr>
              <a:t>equals </a:t>
            </a:r>
            <a:r>
              <a:rPr lang="zh-CN" altLang="en-US" dirty="0" smtClean="0">
                <a:ea typeface="宋体" pitchFamily="2" charset="-122"/>
                <a:cs typeface="Times New Roman" pitchFamily="18" charset="0"/>
              </a:rPr>
              <a:t>方法</a:t>
            </a:r>
            <a:endParaRPr lang="zh-CN" altLang="en-US" dirty="0">
              <a:ea typeface="宋体" pitchFamily="2" charset="-122"/>
              <a:cs typeface="Times New Roman" pitchFamily="18" charset="0"/>
            </a:endParaRPr>
          </a:p>
        </p:txBody>
      </p:sp>
    </p:spTree>
    <p:extLst>
      <p:ext uri="{BB962C8B-B14F-4D97-AF65-F5344CB8AC3E}">
        <p14:creationId xmlns="" xmlns:p14="http://schemas.microsoft.com/office/powerpoint/2010/main" val="3295052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11760" y="72008"/>
            <a:ext cx="5760640" cy="692696"/>
          </a:xfrm>
        </p:spPr>
        <p:txBody>
          <a:bodyPr>
            <a:normAutofit/>
          </a:bodyPr>
          <a:lstStyle/>
          <a:p>
            <a:r>
              <a:rPr lang="en-US" altLang="zh-CN" b="1" dirty="0" smtClean="0">
                <a:solidFill>
                  <a:srgbClr val="FFFF00"/>
                </a:solidFill>
                <a:latin typeface="+mn-lt"/>
                <a:ea typeface="宋体" pitchFamily="2" charset="-122"/>
                <a:cs typeface="Times New Roman" pitchFamily="18" charset="0"/>
              </a:rPr>
              <a:t>Set</a:t>
            </a:r>
            <a:r>
              <a:rPr lang="zh-CN" altLang="en-US" b="1" dirty="0" smtClean="0">
                <a:solidFill>
                  <a:srgbClr val="FFFF00"/>
                </a:solidFill>
                <a:latin typeface="+mn-lt"/>
                <a:ea typeface="宋体" pitchFamily="2" charset="-122"/>
                <a:cs typeface="Times New Roman" pitchFamily="18" charset="0"/>
              </a:rPr>
              <a:t>实现类之一：</a:t>
            </a:r>
            <a:r>
              <a:rPr lang="en-US" altLang="zh-CN" b="1" dirty="0" err="1" smtClean="0">
                <a:solidFill>
                  <a:srgbClr val="FFFF00"/>
                </a:solidFill>
                <a:latin typeface="+mn-lt"/>
                <a:ea typeface="宋体" pitchFamily="2" charset="-122"/>
                <a:cs typeface="Times New Roman" pitchFamily="18" charset="0"/>
              </a:rPr>
              <a:t>HashSet</a:t>
            </a:r>
            <a:endParaRPr lang="zh-CN" altLang="en-US" b="1" dirty="0">
              <a:solidFill>
                <a:srgbClr val="FFFF00"/>
              </a:solidFill>
              <a:latin typeface="+mn-lt"/>
              <a:ea typeface="宋体" pitchFamily="2" charset="-122"/>
              <a:cs typeface="Times New Roman" pitchFamily="18" charset="0"/>
            </a:endParaRPr>
          </a:p>
        </p:txBody>
      </p:sp>
      <p:sp>
        <p:nvSpPr>
          <p:cNvPr id="3" name="内容占位符 2"/>
          <p:cNvSpPr>
            <a:spLocks noGrp="1"/>
          </p:cNvSpPr>
          <p:nvPr>
            <p:ph idx="1"/>
          </p:nvPr>
        </p:nvSpPr>
        <p:spPr>
          <a:xfrm>
            <a:off x="323528" y="1052736"/>
            <a:ext cx="8501122" cy="5164626"/>
          </a:xfrm>
        </p:spPr>
        <p:txBody>
          <a:bodyPr>
            <a:normAutofit lnSpcReduction="10000"/>
          </a:bodyPr>
          <a:lstStyle/>
          <a:p>
            <a:pPr>
              <a:buFont typeface="Wingdings" pitchFamily="2" charset="2"/>
              <a:buChar char="l"/>
            </a:pPr>
            <a:r>
              <a:rPr lang="en-US" altLang="zh-CN" sz="2400" dirty="0" err="1" smtClean="0">
                <a:ea typeface="宋体" pitchFamily="2" charset="-122"/>
                <a:cs typeface="Times New Roman" pitchFamily="18" charset="0"/>
              </a:rPr>
              <a:t>HashSet</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是 </a:t>
            </a:r>
            <a:r>
              <a:rPr lang="en-US" altLang="zh-CN" sz="2400" dirty="0" smtClean="0">
                <a:ea typeface="宋体" pitchFamily="2" charset="-122"/>
                <a:cs typeface="Times New Roman" pitchFamily="18" charset="0"/>
              </a:rPr>
              <a:t>Set </a:t>
            </a:r>
            <a:r>
              <a:rPr lang="zh-CN" altLang="en-US" sz="2400" dirty="0" smtClean="0">
                <a:ea typeface="宋体" pitchFamily="2" charset="-122"/>
                <a:cs typeface="Times New Roman" pitchFamily="18" charset="0"/>
              </a:rPr>
              <a:t>接口的典型实现，大多数时候使用 </a:t>
            </a:r>
            <a:r>
              <a:rPr lang="en-US" altLang="zh-CN" sz="2400" dirty="0" smtClean="0">
                <a:ea typeface="宋体" pitchFamily="2" charset="-122"/>
                <a:cs typeface="Times New Roman" pitchFamily="18" charset="0"/>
              </a:rPr>
              <a:t>Set </a:t>
            </a:r>
            <a:r>
              <a:rPr lang="zh-CN" altLang="en-US" sz="2400" dirty="0" smtClean="0">
                <a:ea typeface="宋体" pitchFamily="2" charset="-122"/>
                <a:cs typeface="Times New Roman" pitchFamily="18" charset="0"/>
              </a:rPr>
              <a:t>集合时都使用这个实现类。</a:t>
            </a:r>
            <a:endParaRPr lang="en-US" altLang="zh-CN" sz="2400" dirty="0" smtClean="0">
              <a:ea typeface="宋体" pitchFamily="2" charset="-122"/>
              <a:cs typeface="Times New Roman" pitchFamily="18" charset="0"/>
            </a:endParaRPr>
          </a:p>
          <a:p>
            <a:pPr>
              <a:buFont typeface="Wingdings" pitchFamily="2" charset="2"/>
              <a:buChar char="l"/>
            </a:pPr>
            <a:r>
              <a:rPr lang="en-US" altLang="zh-CN" sz="2400" dirty="0" err="1" smtClean="0">
                <a:ea typeface="宋体" pitchFamily="2" charset="-122"/>
                <a:cs typeface="Times New Roman" pitchFamily="18" charset="0"/>
              </a:rPr>
              <a:t>HashSet</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按 </a:t>
            </a:r>
            <a:r>
              <a:rPr lang="en-US" altLang="zh-CN" sz="2400" dirty="0" smtClean="0">
                <a:ea typeface="宋体" pitchFamily="2" charset="-122"/>
                <a:cs typeface="Times New Roman" pitchFamily="18" charset="0"/>
              </a:rPr>
              <a:t>Hash </a:t>
            </a:r>
            <a:r>
              <a:rPr lang="zh-CN" altLang="en-US" sz="2400" dirty="0" smtClean="0">
                <a:ea typeface="宋体" pitchFamily="2" charset="-122"/>
                <a:cs typeface="Times New Roman" pitchFamily="18" charset="0"/>
              </a:rPr>
              <a:t>算法来存储集合中的元素，因此具有很好的存取和查找性能。</a:t>
            </a:r>
            <a:endParaRPr lang="en-US" altLang="zh-CN" sz="2400" dirty="0" smtClean="0">
              <a:ea typeface="宋体" pitchFamily="2" charset="-122"/>
              <a:cs typeface="Times New Roman" pitchFamily="18" charset="0"/>
            </a:endParaRPr>
          </a:p>
          <a:p>
            <a:pPr>
              <a:buFont typeface="Wingdings" pitchFamily="2" charset="2"/>
              <a:buChar char="l"/>
            </a:pPr>
            <a:r>
              <a:rPr lang="en-US" altLang="zh-CN" sz="2400" b="1" dirty="0" err="1" smtClean="0">
                <a:solidFill>
                  <a:srgbClr val="C00000"/>
                </a:solidFill>
                <a:ea typeface="宋体" pitchFamily="2" charset="-122"/>
                <a:cs typeface="Times New Roman" pitchFamily="18" charset="0"/>
              </a:rPr>
              <a:t>HashSet</a:t>
            </a:r>
            <a:r>
              <a:rPr lang="en-US" altLang="zh-CN" sz="2400" b="1" dirty="0" smtClean="0">
                <a:solidFill>
                  <a:srgbClr val="C00000"/>
                </a:solidFill>
                <a:ea typeface="宋体" pitchFamily="2" charset="-122"/>
                <a:cs typeface="Times New Roman" pitchFamily="18" charset="0"/>
              </a:rPr>
              <a:t> </a:t>
            </a:r>
            <a:r>
              <a:rPr lang="zh-CN" altLang="en-US" sz="2400" b="1" dirty="0" smtClean="0">
                <a:solidFill>
                  <a:srgbClr val="C00000"/>
                </a:solidFill>
                <a:ea typeface="宋体" pitchFamily="2" charset="-122"/>
                <a:cs typeface="Times New Roman" pitchFamily="18" charset="0"/>
              </a:rPr>
              <a:t>具有以下特点：</a:t>
            </a:r>
            <a:endParaRPr lang="en-US" altLang="zh-CN" sz="2400" b="1" dirty="0" smtClean="0">
              <a:solidFill>
                <a:srgbClr val="C00000"/>
              </a:solidFill>
              <a:ea typeface="宋体" pitchFamily="2" charset="-122"/>
              <a:cs typeface="Times New Roman" pitchFamily="18" charset="0"/>
            </a:endParaRPr>
          </a:p>
          <a:p>
            <a:pPr lvl="1">
              <a:buFont typeface="Wingdings" pitchFamily="2" charset="2"/>
              <a:buChar char="Ø"/>
            </a:pPr>
            <a:r>
              <a:rPr lang="zh-CN" altLang="en-US" sz="2000" dirty="0" smtClean="0">
                <a:ea typeface="宋体" pitchFamily="2" charset="-122"/>
                <a:cs typeface="Times New Roman" pitchFamily="18" charset="0"/>
              </a:rPr>
              <a:t>不能保证元素的排列顺序</a:t>
            </a:r>
            <a:endParaRPr lang="en-US" altLang="zh-CN" sz="2000" dirty="0" smtClean="0">
              <a:ea typeface="宋体" pitchFamily="2" charset="-122"/>
              <a:cs typeface="Times New Roman" pitchFamily="18" charset="0"/>
            </a:endParaRPr>
          </a:p>
          <a:p>
            <a:pPr lvl="1">
              <a:buFont typeface="Wingdings" pitchFamily="2" charset="2"/>
              <a:buChar char="Ø"/>
            </a:pPr>
            <a:r>
              <a:rPr lang="en-US" altLang="zh-CN" sz="2000" dirty="0" err="1" smtClean="0">
                <a:ea typeface="宋体" pitchFamily="2" charset="-122"/>
                <a:cs typeface="Times New Roman" pitchFamily="18" charset="0"/>
              </a:rPr>
              <a:t>HashSet</a:t>
            </a:r>
            <a:r>
              <a:rPr lang="en-US" altLang="zh-CN" sz="2000" dirty="0" smtClean="0">
                <a:ea typeface="宋体" pitchFamily="2" charset="-122"/>
                <a:cs typeface="Times New Roman" pitchFamily="18" charset="0"/>
              </a:rPr>
              <a:t> </a:t>
            </a:r>
            <a:r>
              <a:rPr lang="zh-CN" altLang="en-US" sz="2000" dirty="0" smtClean="0">
                <a:ea typeface="宋体" pitchFamily="2" charset="-122"/>
                <a:cs typeface="Times New Roman" pitchFamily="18" charset="0"/>
              </a:rPr>
              <a:t>不是线程安全的</a:t>
            </a:r>
            <a:endParaRPr lang="en-US" altLang="zh-CN" sz="2000" dirty="0" smtClean="0">
              <a:ea typeface="宋体" pitchFamily="2" charset="-122"/>
              <a:cs typeface="Times New Roman" pitchFamily="18" charset="0"/>
            </a:endParaRPr>
          </a:p>
          <a:p>
            <a:pPr lvl="1">
              <a:buFont typeface="Wingdings" pitchFamily="2" charset="2"/>
              <a:buChar char="Ø"/>
            </a:pPr>
            <a:r>
              <a:rPr lang="zh-CN" altLang="en-US" sz="2000" dirty="0" smtClean="0">
                <a:ea typeface="宋体" pitchFamily="2" charset="-122"/>
                <a:cs typeface="Times New Roman" pitchFamily="18" charset="0"/>
              </a:rPr>
              <a:t>集合元素可以是 </a:t>
            </a:r>
            <a:r>
              <a:rPr lang="en-US" altLang="zh-CN" dirty="0" smtClean="0">
                <a:solidFill>
                  <a:srgbClr val="C00000"/>
                </a:solidFill>
                <a:ea typeface="宋体" pitchFamily="2" charset="-122"/>
                <a:cs typeface="Times New Roman" pitchFamily="18" charset="0"/>
              </a:rPr>
              <a:t>null</a:t>
            </a:r>
          </a:p>
          <a:p>
            <a:pPr>
              <a:buFont typeface="Wingdings" pitchFamily="2" charset="2"/>
              <a:buChar char="l"/>
            </a:pPr>
            <a:r>
              <a:rPr lang="zh-CN" altLang="en-US" sz="2400" dirty="0" smtClean="0">
                <a:ea typeface="宋体" pitchFamily="2" charset="-122"/>
                <a:cs typeface="Times New Roman" pitchFamily="18" charset="0"/>
              </a:rPr>
              <a:t>当向 </a:t>
            </a:r>
            <a:r>
              <a:rPr lang="en-US" altLang="zh-CN" sz="2400" dirty="0" err="1" smtClean="0">
                <a:ea typeface="宋体" pitchFamily="2" charset="-122"/>
                <a:cs typeface="Times New Roman" pitchFamily="18" charset="0"/>
              </a:rPr>
              <a:t>HashSet</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集合中存入一个元素时，</a:t>
            </a:r>
            <a:r>
              <a:rPr lang="en-US" altLang="zh-CN" sz="2400" dirty="0" err="1" smtClean="0">
                <a:ea typeface="宋体" pitchFamily="2" charset="-122"/>
                <a:cs typeface="Times New Roman" pitchFamily="18" charset="0"/>
              </a:rPr>
              <a:t>HashSet</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会调用该对象的 </a:t>
            </a:r>
            <a:r>
              <a:rPr lang="en-US" altLang="zh-CN" sz="2400" dirty="0" err="1" smtClean="0">
                <a:ea typeface="宋体" pitchFamily="2" charset="-122"/>
                <a:cs typeface="Times New Roman" pitchFamily="18" charset="0"/>
              </a:rPr>
              <a:t>hashCode</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方法来得到该对象的 </a:t>
            </a:r>
            <a:r>
              <a:rPr lang="en-US" altLang="zh-CN" sz="2400" dirty="0" err="1" smtClean="0">
                <a:ea typeface="宋体" pitchFamily="2" charset="-122"/>
                <a:cs typeface="Times New Roman" pitchFamily="18" charset="0"/>
              </a:rPr>
              <a:t>hashCode</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值，然后根据 </a:t>
            </a:r>
            <a:r>
              <a:rPr lang="en-US" altLang="zh-CN" sz="2400" dirty="0" err="1" smtClean="0">
                <a:ea typeface="宋体" pitchFamily="2" charset="-122"/>
                <a:cs typeface="Times New Roman" pitchFamily="18" charset="0"/>
              </a:rPr>
              <a:t>hashCode</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值决定该对象在 </a:t>
            </a:r>
            <a:r>
              <a:rPr lang="en-US" altLang="zh-CN" sz="2400" dirty="0" err="1" smtClean="0">
                <a:ea typeface="宋体" pitchFamily="2" charset="-122"/>
                <a:cs typeface="Times New Roman" pitchFamily="18" charset="0"/>
              </a:rPr>
              <a:t>HashSet</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中的存储位置。</a:t>
            </a:r>
            <a:endParaRPr lang="en-US" altLang="zh-CN" sz="2400" dirty="0" smtClean="0">
              <a:ea typeface="宋体" pitchFamily="2" charset="-122"/>
              <a:cs typeface="Times New Roman" pitchFamily="18" charset="0"/>
            </a:endParaRPr>
          </a:p>
          <a:p>
            <a:pPr>
              <a:buFont typeface="Wingdings" pitchFamily="2" charset="2"/>
              <a:buChar char="l"/>
            </a:pPr>
            <a:r>
              <a:rPr lang="en-US" altLang="zh-CN" sz="2400" b="1" dirty="0" err="1">
                <a:solidFill>
                  <a:srgbClr val="C00000"/>
                </a:solidFill>
                <a:ea typeface="宋体" pitchFamily="2" charset="-122"/>
                <a:cs typeface="Times New Roman" pitchFamily="18" charset="0"/>
              </a:rPr>
              <a:t>HashSet</a:t>
            </a:r>
            <a:r>
              <a:rPr lang="en-US" altLang="zh-CN" sz="2400" b="1" dirty="0">
                <a:solidFill>
                  <a:srgbClr val="C00000"/>
                </a:solidFill>
                <a:ea typeface="宋体" pitchFamily="2" charset="-122"/>
                <a:cs typeface="Times New Roman" pitchFamily="18" charset="0"/>
              </a:rPr>
              <a:t> </a:t>
            </a:r>
            <a:r>
              <a:rPr lang="zh-CN" altLang="en-US" sz="2400" b="1" dirty="0">
                <a:solidFill>
                  <a:srgbClr val="C00000"/>
                </a:solidFill>
                <a:ea typeface="宋体" pitchFamily="2" charset="-122"/>
                <a:cs typeface="Times New Roman" pitchFamily="18" charset="0"/>
              </a:rPr>
              <a:t>集合判断两个元素相等的标准</a:t>
            </a:r>
            <a:r>
              <a:rPr lang="zh-CN" altLang="en-US" sz="2400" dirty="0">
                <a:solidFill>
                  <a:srgbClr val="C00000"/>
                </a:solidFill>
                <a:ea typeface="宋体" pitchFamily="2" charset="-122"/>
                <a:cs typeface="Times New Roman" pitchFamily="18" charset="0"/>
              </a:rPr>
              <a:t>：</a:t>
            </a:r>
            <a:r>
              <a:rPr lang="zh-CN" altLang="en-US" sz="2400" dirty="0">
                <a:ea typeface="宋体" pitchFamily="2" charset="-122"/>
                <a:cs typeface="Times New Roman" pitchFamily="18" charset="0"/>
              </a:rPr>
              <a:t>两个对象通过 </a:t>
            </a:r>
            <a:r>
              <a:rPr lang="en-US" altLang="zh-CN" sz="2400" dirty="0" err="1" smtClean="0">
                <a:ea typeface="宋体" pitchFamily="2" charset="-122"/>
                <a:cs typeface="Times New Roman" pitchFamily="18" charset="0"/>
              </a:rPr>
              <a:t>hashCode</a:t>
            </a:r>
            <a:r>
              <a:rPr lang="en-US" altLang="zh-CN" sz="2400" dirty="0" smtClean="0">
                <a:ea typeface="宋体" pitchFamily="2" charset="-122"/>
                <a:cs typeface="Times New Roman" pitchFamily="18" charset="0"/>
              </a:rPr>
              <a:t>() </a:t>
            </a:r>
            <a:r>
              <a:rPr lang="zh-CN" altLang="en-US" sz="2400" dirty="0">
                <a:ea typeface="宋体" pitchFamily="2" charset="-122"/>
                <a:cs typeface="Times New Roman" pitchFamily="18" charset="0"/>
              </a:rPr>
              <a:t>方法比较相等，并且两个对象的 </a:t>
            </a:r>
            <a:r>
              <a:rPr lang="en-US" altLang="zh-CN" sz="2400" dirty="0" smtClean="0">
                <a:ea typeface="宋体" pitchFamily="2" charset="-122"/>
                <a:cs typeface="Times New Roman" pitchFamily="18" charset="0"/>
              </a:rPr>
              <a:t>equals() </a:t>
            </a:r>
            <a:r>
              <a:rPr lang="zh-CN" altLang="en-US" sz="2400" dirty="0">
                <a:ea typeface="宋体" pitchFamily="2" charset="-122"/>
                <a:cs typeface="Times New Roman" pitchFamily="18" charset="0"/>
              </a:rPr>
              <a:t>方法返回值也相等</a:t>
            </a:r>
            <a:r>
              <a:rPr lang="zh-CN" altLang="en-US" sz="2400" dirty="0" smtClean="0">
                <a:ea typeface="宋体" pitchFamily="2" charset="-122"/>
                <a:cs typeface="Times New Roman" pitchFamily="18" charset="0"/>
              </a:rPr>
              <a:t>。</a:t>
            </a:r>
            <a:endParaRPr lang="en-US" altLang="zh-CN" sz="2400" dirty="0" smtClean="0">
              <a:ea typeface="宋体" pitchFamily="2" charset="-122"/>
              <a:cs typeface="Times New Roman" pitchFamily="18" charset="0"/>
            </a:endParaRPr>
          </a:p>
        </p:txBody>
      </p:sp>
    </p:spTree>
    <p:extLst>
      <p:ext uri="{BB962C8B-B14F-4D97-AF65-F5344CB8AC3E}">
        <p14:creationId xmlns="" xmlns:p14="http://schemas.microsoft.com/office/powerpoint/2010/main" val="1491072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395536" y="1124744"/>
            <a:ext cx="8229600" cy="5472608"/>
          </a:xfrm>
        </p:spPr>
        <p:txBody>
          <a:bodyPr>
            <a:normAutofit fontScale="55000" lnSpcReduction="20000"/>
          </a:bodyPr>
          <a:lstStyle/>
          <a:p>
            <a:pPr>
              <a:buNone/>
            </a:pPr>
            <a:r>
              <a:rPr lang="en-US" altLang="zh-CN" dirty="0" smtClean="0"/>
              <a:t>1  import </a:t>
            </a:r>
            <a:r>
              <a:rPr lang="en-US" altLang="zh-CN" dirty="0" err="1" smtClean="0"/>
              <a:t>java.util</a:t>
            </a:r>
            <a:r>
              <a:rPr lang="en-US" altLang="zh-CN" dirty="0" smtClean="0"/>
              <a:t>.*;</a:t>
            </a:r>
            <a:endParaRPr lang="zh-CN" altLang="zh-CN" dirty="0" smtClean="0"/>
          </a:p>
          <a:p>
            <a:pPr>
              <a:buNone/>
            </a:pPr>
            <a:r>
              <a:rPr lang="en-US" altLang="zh-CN" dirty="0" smtClean="0"/>
              <a:t>2  </a:t>
            </a:r>
            <a:endParaRPr lang="zh-CN" altLang="zh-CN" dirty="0" smtClean="0"/>
          </a:p>
          <a:p>
            <a:pPr>
              <a:buNone/>
            </a:pPr>
            <a:r>
              <a:rPr lang="en-US" altLang="zh-CN" dirty="0" smtClean="0"/>
              <a:t>3  public class </a:t>
            </a:r>
            <a:r>
              <a:rPr lang="en-US" altLang="zh-CN" dirty="0" err="1" smtClean="0"/>
              <a:t>SetTest</a:t>
            </a:r>
            <a:r>
              <a:rPr lang="en-US" altLang="zh-CN" dirty="0" smtClean="0"/>
              <a:t>{</a:t>
            </a:r>
            <a:endParaRPr lang="zh-CN" altLang="zh-CN" dirty="0" smtClean="0"/>
          </a:p>
          <a:p>
            <a:pPr>
              <a:buNone/>
            </a:pPr>
            <a:r>
              <a:rPr lang="en-US" altLang="zh-CN" dirty="0" smtClean="0"/>
              <a:t>4      public static void main(String[] </a:t>
            </a:r>
            <a:r>
              <a:rPr lang="en-US" altLang="zh-CN" dirty="0" err="1" smtClean="0"/>
              <a:t>args</a:t>
            </a:r>
            <a:r>
              <a:rPr lang="en-US" altLang="zh-CN" dirty="0" smtClean="0"/>
              <a:t>) {</a:t>
            </a:r>
            <a:endParaRPr lang="zh-CN" altLang="zh-CN" dirty="0" smtClean="0"/>
          </a:p>
          <a:p>
            <a:pPr>
              <a:buNone/>
            </a:pPr>
            <a:r>
              <a:rPr lang="en-US" altLang="zh-CN" b="1" dirty="0" smtClean="0"/>
              <a:t>5          Set </a:t>
            </a:r>
            <a:r>
              <a:rPr lang="en-US" altLang="zh-CN" b="1" dirty="0" err="1" smtClean="0"/>
              <a:t>set</a:t>
            </a:r>
            <a:r>
              <a:rPr lang="en-US" altLang="zh-CN" b="1" dirty="0" smtClean="0"/>
              <a:t> = new </a:t>
            </a:r>
            <a:r>
              <a:rPr lang="en-US" altLang="zh-CN" b="1" dirty="0" err="1" smtClean="0"/>
              <a:t>HashSet</a:t>
            </a:r>
            <a:r>
              <a:rPr lang="en-US" altLang="zh-CN" b="1" dirty="0" smtClean="0"/>
              <a:t>();</a:t>
            </a:r>
            <a:endParaRPr lang="zh-CN" altLang="zh-CN" dirty="0" smtClean="0"/>
          </a:p>
          <a:p>
            <a:pPr>
              <a:buNone/>
            </a:pPr>
            <a:r>
              <a:rPr lang="en-US" altLang="zh-CN" dirty="0" smtClean="0"/>
              <a:t>6          </a:t>
            </a:r>
            <a:r>
              <a:rPr lang="en-US" altLang="zh-CN" dirty="0" err="1" smtClean="0"/>
              <a:t>set.add</a:t>
            </a:r>
            <a:r>
              <a:rPr lang="en-US" altLang="zh-CN" dirty="0" smtClean="0"/>
              <a:t>(new Integer(123));</a:t>
            </a:r>
            <a:endParaRPr lang="zh-CN" altLang="zh-CN" dirty="0" smtClean="0"/>
          </a:p>
          <a:p>
            <a:pPr>
              <a:buNone/>
            </a:pPr>
            <a:r>
              <a:rPr lang="en-US" altLang="zh-CN" dirty="0" smtClean="0"/>
              <a:t>7          </a:t>
            </a:r>
            <a:r>
              <a:rPr lang="en-US" altLang="zh-CN" dirty="0" err="1" smtClean="0"/>
              <a:t>System.out.println</a:t>
            </a:r>
            <a:r>
              <a:rPr lang="en-US" altLang="zh-CN" dirty="0" smtClean="0"/>
              <a:t>("</a:t>
            </a:r>
            <a:r>
              <a:rPr lang="zh-CN" altLang="zh-CN" dirty="0" smtClean="0"/>
              <a:t>添加</a:t>
            </a:r>
            <a:r>
              <a:rPr lang="en-US" altLang="zh-CN" dirty="0" smtClean="0"/>
              <a:t>Integer125</a:t>
            </a:r>
            <a:r>
              <a:rPr lang="zh-CN" altLang="zh-CN" dirty="0" smtClean="0"/>
              <a:t>：</a:t>
            </a:r>
            <a:r>
              <a:rPr lang="en-US" altLang="zh-CN" dirty="0" smtClean="0"/>
              <a:t>" + </a:t>
            </a:r>
            <a:r>
              <a:rPr lang="en-US" altLang="zh-CN" dirty="0" err="1" smtClean="0"/>
              <a:t>set.add</a:t>
            </a:r>
            <a:r>
              <a:rPr lang="en-US" altLang="zh-CN" dirty="0" smtClean="0"/>
              <a:t>(125));</a:t>
            </a:r>
            <a:endParaRPr lang="zh-CN" altLang="zh-CN" dirty="0" smtClean="0"/>
          </a:p>
          <a:p>
            <a:pPr>
              <a:buNone/>
            </a:pPr>
            <a:r>
              <a:rPr lang="en-US" altLang="zh-CN" dirty="0" smtClean="0"/>
              <a:t>8          </a:t>
            </a:r>
            <a:r>
              <a:rPr lang="en-US" altLang="zh-CN" dirty="0" err="1" smtClean="0"/>
              <a:t>System.out.println</a:t>
            </a:r>
            <a:r>
              <a:rPr lang="en-US" altLang="zh-CN" dirty="0" smtClean="0"/>
              <a:t>("</a:t>
            </a:r>
            <a:r>
              <a:rPr lang="zh-CN" altLang="zh-CN" dirty="0" smtClean="0"/>
              <a:t>添加</a:t>
            </a:r>
            <a:r>
              <a:rPr lang="en-US" altLang="zh-CN" dirty="0" smtClean="0"/>
              <a:t>Integer125</a:t>
            </a:r>
            <a:r>
              <a:rPr lang="zh-CN" altLang="zh-CN" dirty="0" smtClean="0"/>
              <a:t>：</a:t>
            </a:r>
            <a:r>
              <a:rPr lang="en-US" altLang="zh-CN" dirty="0" smtClean="0"/>
              <a:t>" + </a:t>
            </a:r>
            <a:r>
              <a:rPr lang="en-US" altLang="zh-CN" dirty="0" err="1" smtClean="0"/>
              <a:t>set.add</a:t>
            </a:r>
            <a:r>
              <a:rPr lang="en-US" altLang="zh-CN" dirty="0" smtClean="0"/>
              <a:t>(125));</a:t>
            </a:r>
            <a:endParaRPr lang="zh-CN" altLang="zh-CN" dirty="0" smtClean="0"/>
          </a:p>
          <a:p>
            <a:pPr>
              <a:buNone/>
            </a:pPr>
            <a:r>
              <a:rPr lang="en-US" altLang="zh-CN" dirty="0" smtClean="0"/>
              <a:t>9          </a:t>
            </a:r>
            <a:r>
              <a:rPr lang="en-US" altLang="zh-CN" dirty="0" err="1" smtClean="0"/>
              <a:t>set.add</a:t>
            </a:r>
            <a:r>
              <a:rPr lang="en-US" altLang="zh-CN" dirty="0" smtClean="0"/>
              <a:t>("</a:t>
            </a:r>
            <a:r>
              <a:rPr lang="en-US" altLang="zh-CN" dirty="0" err="1" smtClean="0"/>
              <a:t>abcdf</a:t>
            </a:r>
            <a:r>
              <a:rPr lang="en-US" altLang="zh-CN" dirty="0" smtClean="0"/>
              <a:t>");</a:t>
            </a:r>
            <a:endParaRPr lang="zh-CN" altLang="zh-CN" dirty="0" smtClean="0"/>
          </a:p>
          <a:p>
            <a:pPr>
              <a:buNone/>
            </a:pPr>
            <a:r>
              <a:rPr lang="en-US" altLang="zh-CN" dirty="0" smtClean="0"/>
              <a:t>10         </a:t>
            </a:r>
            <a:r>
              <a:rPr lang="en-US" altLang="zh-CN" dirty="0" err="1" smtClean="0"/>
              <a:t>set.add</a:t>
            </a:r>
            <a:r>
              <a:rPr lang="en-US" altLang="zh-CN" dirty="0" smtClean="0"/>
              <a:t>(new String("</a:t>
            </a:r>
            <a:r>
              <a:rPr lang="en-US" altLang="zh-CN" dirty="0" err="1" smtClean="0"/>
              <a:t>abcdfghi</a:t>
            </a:r>
            <a:r>
              <a:rPr lang="en-US" altLang="zh-CN" dirty="0" smtClean="0"/>
              <a:t>"));</a:t>
            </a:r>
            <a:endParaRPr lang="zh-CN" altLang="zh-CN" dirty="0" smtClean="0"/>
          </a:p>
          <a:p>
            <a:pPr>
              <a:buNone/>
            </a:pPr>
            <a:r>
              <a:rPr lang="en-US" altLang="zh-CN" dirty="0" smtClean="0"/>
              <a:t>11         </a:t>
            </a:r>
            <a:r>
              <a:rPr lang="en-US" altLang="zh-CN" dirty="0" err="1" smtClean="0"/>
              <a:t>set.add</a:t>
            </a:r>
            <a:r>
              <a:rPr lang="en-US" altLang="zh-CN" dirty="0" smtClean="0"/>
              <a:t>(new Student());</a:t>
            </a:r>
            <a:endParaRPr lang="zh-CN" altLang="zh-CN" dirty="0" smtClean="0"/>
          </a:p>
          <a:p>
            <a:pPr>
              <a:buNone/>
            </a:pPr>
            <a:r>
              <a:rPr lang="en-US" altLang="zh-CN" dirty="0" smtClean="0"/>
              <a:t>12         //</a:t>
            </a:r>
            <a:r>
              <a:rPr lang="zh-CN" altLang="zh-CN" dirty="0" smtClean="0"/>
              <a:t>已完成</a:t>
            </a:r>
            <a:r>
              <a:rPr lang="en-US" altLang="zh-CN" dirty="0" smtClean="0"/>
              <a:t>Set</a:t>
            </a:r>
            <a:r>
              <a:rPr lang="zh-CN" altLang="zh-CN" dirty="0" smtClean="0"/>
              <a:t>集合的存储</a:t>
            </a:r>
          </a:p>
          <a:p>
            <a:pPr>
              <a:buNone/>
            </a:pPr>
            <a:r>
              <a:rPr lang="en-US" altLang="zh-CN" dirty="0" smtClean="0"/>
              <a:t>13 </a:t>
            </a:r>
            <a:endParaRPr lang="zh-CN" altLang="zh-CN" dirty="0" smtClean="0"/>
          </a:p>
          <a:p>
            <a:pPr>
              <a:buNone/>
            </a:pPr>
            <a:r>
              <a:rPr lang="en-US" altLang="zh-CN" dirty="0" smtClean="0"/>
              <a:t>14         </a:t>
            </a:r>
            <a:r>
              <a:rPr lang="en-US" altLang="zh-CN" dirty="0" err="1" smtClean="0"/>
              <a:t>System.out.println</a:t>
            </a:r>
            <a:r>
              <a:rPr lang="en-US" altLang="zh-CN" dirty="0" smtClean="0"/>
              <a:t>("Set</a:t>
            </a:r>
            <a:r>
              <a:rPr lang="zh-CN" altLang="zh-CN" dirty="0" smtClean="0"/>
              <a:t>集合是否为空：</a:t>
            </a:r>
            <a:r>
              <a:rPr lang="en-US" altLang="zh-CN" dirty="0" smtClean="0"/>
              <a:t>" + </a:t>
            </a:r>
            <a:r>
              <a:rPr lang="en-US" altLang="zh-CN" b="1" dirty="0" err="1" smtClean="0"/>
              <a:t>set.isEmpty</a:t>
            </a:r>
            <a:r>
              <a:rPr lang="en-US" altLang="zh-CN" b="1" dirty="0" smtClean="0"/>
              <a:t>()</a:t>
            </a:r>
            <a:r>
              <a:rPr lang="en-US" altLang="zh-CN" dirty="0" smtClean="0"/>
              <a:t>);</a:t>
            </a:r>
            <a:endParaRPr lang="zh-CN" altLang="zh-CN" dirty="0" smtClean="0"/>
          </a:p>
          <a:p>
            <a:pPr>
              <a:buNone/>
            </a:pPr>
            <a:r>
              <a:rPr lang="en-US" altLang="zh-CN" dirty="0" smtClean="0"/>
              <a:t>15         </a:t>
            </a:r>
            <a:r>
              <a:rPr lang="en-US" altLang="zh-CN" dirty="0" err="1" smtClean="0"/>
              <a:t>System.out.println</a:t>
            </a:r>
            <a:r>
              <a:rPr lang="en-US" altLang="zh-CN" dirty="0" smtClean="0"/>
              <a:t>("Set</a:t>
            </a:r>
            <a:r>
              <a:rPr lang="zh-CN" altLang="zh-CN" dirty="0" smtClean="0"/>
              <a:t>集合是否包含</a:t>
            </a:r>
            <a:r>
              <a:rPr lang="en-US" altLang="zh-CN" dirty="0" smtClean="0"/>
              <a:t>123</a:t>
            </a:r>
            <a:r>
              <a:rPr lang="zh-CN" altLang="zh-CN" dirty="0" smtClean="0"/>
              <a:t>：</a:t>
            </a:r>
            <a:r>
              <a:rPr lang="en-US" altLang="zh-CN" dirty="0" smtClean="0"/>
              <a:t>" + </a:t>
            </a:r>
            <a:r>
              <a:rPr lang="en-US" altLang="zh-CN" b="1" dirty="0" err="1" smtClean="0"/>
              <a:t>set.contains</a:t>
            </a:r>
            <a:r>
              <a:rPr lang="en-US" altLang="zh-CN" b="1" dirty="0" smtClean="0"/>
              <a:t>(123)</a:t>
            </a:r>
            <a:r>
              <a:rPr lang="en-US" altLang="zh-CN" dirty="0" smtClean="0"/>
              <a:t>);</a:t>
            </a:r>
            <a:endParaRPr lang="zh-CN" altLang="zh-CN" dirty="0" smtClean="0"/>
          </a:p>
          <a:p>
            <a:pPr>
              <a:buNone/>
            </a:pPr>
            <a:r>
              <a:rPr lang="en-US" altLang="zh-CN" dirty="0" smtClean="0"/>
              <a:t>16         </a:t>
            </a:r>
            <a:r>
              <a:rPr lang="en-US" altLang="zh-CN" dirty="0" err="1" smtClean="0"/>
              <a:t>System.out.println</a:t>
            </a:r>
            <a:r>
              <a:rPr lang="en-US" altLang="zh-CN" dirty="0" smtClean="0"/>
              <a:t>("Set</a:t>
            </a:r>
            <a:r>
              <a:rPr lang="zh-CN" altLang="zh-CN" dirty="0" smtClean="0"/>
              <a:t>集合中的元素个数：</a:t>
            </a:r>
            <a:r>
              <a:rPr lang="en-US" altLang="zh-CN" dirty="0" smtClean="0"/>
              <a:t>" + </a:t>
            </a:r>
            <a:r>
              <a:rPr lang="en-US" altLang="zh-CN" b="1" dirty="0" err="1" smtClean="0"/>
              <a:t>set.size</a:t>
            </a:r>
            <a:r>
              <a:rPr lang="en-US" altLang="zh-CN" b="1" dirty="0" smtClean="0"/>
              <a:t>()</a:t>
            </a:r>
            <a:r>
              <a:rPr lang="en-US" altLang="zh-CN" dirty="0" smtClean="0"/>
              <a:t>);</a:t>
            </a:r>
            <a:endParaRPr lang="zh-CN" altLang="zh-CN" dirty="0" smtClean="0"/>
          </a:p>
          <a:p>
            <a:pPr>
              <a:buNone/>
            </a:pPr>
            <a:r>
              <a:rPr lang="en-US" altLang="zh-CN" dirty="0" smtClean="0"/>
              <a:t>17         </a:t>
            </a:r>
            <a:r>
              <a:rPr lang="en-US" altLang="zh-CN" dirty="0" err="1" smtClean="0"/>
              <a:t>System.out.println</a:t>
            </a:r>
            <a:r>
              <a:rPr lang="en-US" altLang="zh-CN" dirty="0" smtClean="0"/>
              <a:t>(set);</a:t>
            </a:r>
            <a:endParaRPr lang="zh-CN" altLang="zh-CN" dirty="0" smtClean="0"/>
          </a:p>
          <a:p>
            <a:pPr>
              <a:buNone/>
            </a:pPr>
            <a:r>
              <a:rPr lang="en-US" altLang="zh-CN" dirty="0" smtClean="0"/>
              <a:t>18        </a:t>
            </a:r>
            <a:endParaRPr lang="zh-CN" altLang="zh-CN" dirty="0" smtClean="0"/>
          </a:p>
          <a:p>
            <a:pPr marL="514350" indent="-514350">
              <a:buAutoNum type="arabicPlain" startAt="19"/>
            </a:pPr>
            <a:r>
              <a:rPr lang="en-US" altLang="zh-CN" dirty="0" smtClean="0"/>
              <a:t>  for (Object o: set) {</a:t>
            </a:r>
          </a:p>
          <a:p>
            <a:pPr>
              <a:buNone/>
            </a:pPr>
            <a:r>
              <a:rPr lang="en-US" altLang="zh-CN" dirty="0" smtClean="0"/>
              <a:t>20             </a:t>
            </a:r>
            <a:r>
              <a:rPr lang="en-US" altLang="zh-CN" dirty="0" err="1" smtClean="0"/>
              <a:t>System.out.println</a:t>
            </a:r>
            <a:r>
              <a:rPr lang="en-US" altLang="zh-CN" dirty="0" smtClean="0"/>
              <a:t>("Set</a:t>
            </a:r>
            <a:r>
              <a:rPr lang="zh-CN" altLang="zh-CN" dirty="0" smtClean="0"/>
              <a:t>集合中的元素：</a:t>
            </a:r>
            <a:r>
              <a:rPr lang="en-US" altLang="zh-CN" dirty="0" smtClean="0"/>
              <a:t>" + o);</a:t>
            </a:r>
            <a:endParaRPr lang="zh-CN" altLang="zh-CN" dirty="0" smtClean="0"/>
          </a:p>
          <a:p>
            <a:pPr marL="514350" indent="-514350">
              <a:buAutoNum type="arabicPlain" startAt="21"/>
            </a:pPr>
            <a:r>
              <a:rPr lang="en-US" altLang="zh-CN" dirty="0" smtClean="0"/>
              <a:t>}</a:t>
            </a:r>
          </a:p>
          <a:p>
            <a:pPr marL="514350" indent="-514350">
              <a:buNone/>
            </a:pPr>
            <a:r>
              <a:rPr lang="en-US" altLang="zh-CN" dirty="0" smtClean="0"/>
              <a:t>22    }</a:t>
            </a:r>
          </a:p>
          <a:p>
            <a:pPr marL="514350" indent="-514350">
              <a:buNone/>
            </a:pPr>
            <a:r>
              <a:rPr lang="en-US" altLang="zh-CN" dirty="0" smtClean="0"/>
              <a:t>23 }</a:t>
            </a:r>
          </a:p>
          <a:p>
            <a:pPr marL="514350" indent="-514350">
              <a:buAutoNum type="arabicPlain" startAt="22"/>
            </a:pPr>
            <a:endParaRPr lang="en-US" altLang="zh-CN" dirty="0" smtClean="0"/>
          </a:p>
          <a:p>
            <a:pPr marL="514350" indent="-514350">
              <a:buAutoNum type="arabicPlain" startAt="21"/>
            </a:pPr>
            <a:endParaRPr lang="zh-CN" altLang="zh-CN" dirty="0" smtClean="0"/>
          </a:p>
          <a:p>
            <a:pPr marL="514350" indent="-514350">
              <a:buAutoNum type="arabicPlain" startAt="19"/>
            </a:pPr>
            <a:endParaRPr lang="zh-CN" altLang="zh-CN"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55776" y="692696"/>
            <a:ext cx="4485184" cy="853822"/>
          </a:xfrm>
        </p:spPr>
        <p:txBody>
          <a:bodyPr/>
          <a:lstStyle/>
          <a:p>
            <a:r>
              <a:rPr lang="en-US" altLang="zh-CN" b="1" dirty="0" smtClean="0">
                <a:latin typeface="+mn-lt"/>
                <a:ea typeface="宋体" pitchFamily="2" charset="-122"/>
                <a:cs typeface="Times New Roman" pitchFamily="18" charset="0"/>
              </a:rPr>
              <a:t>List</a:t>
            </a:r>
            <a:r>
              <a:rPr lang="zh-CN" altLang="en-US" b="1" dirty="0" smtClean="0">
                <a:latin typeface="+mn-lt"/>
                <a:ea typeface="宋体" pitchFamily="2" charset="-122"/>
                <a:cs typeface="Times New Roman" pitchFamily="18" charset="0"/>
              </a:rPr>
              <a:t>接口</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467544" y="1628800"/>
            <a:ext cx="8229600" cy="4059314"/>
          </a:xfrm>
        </p:spPr>
        <p:txBody>
          <a:bodyPr>
            <a:normAutofit/>
          </a:bodyPr>
          <a:lstStyle/>
          <a:p>
            <a:pPr>
              <a:buFont typeface="Wingdings" pitchFamily="2" charset="2"/>
              <a:buChar char="l"/>
            </a:pPr>
            <a:r>
              <a:rPr lang="en-US" altLang="zh-CN" dirty="0" smtClean="0">
                <a:ea typeface="宋体" pitchFamily="2" charset="-122"/>
                <a:cs typeface="Times New Roman" pitchFamily="18" charset="0"/>
              </a:rPr>
              <a:t>Java</a:t>
            </a:r>
            <a:r>
              <a:rPr lang="zh-CN" altLang="en-US" dirty="0" smtClean="0">
                <a:ea typeface="宋体" pitchFamily="2" charset="-122"/>
                <a:cs typeface="Times New Roman" pitchFamily="18" charset="0"/>
              </a:rPr>
              <a:t>中数组用来存储数据的局限性</a:t>
            </a:r>
            <a:endParaRPr lang="en-US" altLang="zh-CN" dirty="0" smtClean="0">
              <a:ea typeface="宋体" pitchFamily="2" charset="-122"/>
              <a:cs typeface="Times New Roman" pitchFamily="18" charset="0"/>
            </a:endParaRPr>
          </a:p>
          <a:p>
            <a:pPr>
              <a:buFont typeface="Wingdings" pitchFamily="2" charset="2"/>
              <a:buChar char="l"/>
            </a:pPr>
            <a:r>
              <a:rPr lang="en-US" altLang="zh-CN" dirty="0" smtClean="0">
                <a:ea typeface="宋体" pitchFamily="2" charset="-122"/>
                <a:cs typeface="Times New Roman" pitchFamily="18" charset="0"/>
              </a:rPr>
              <a:t>List</a:t>
            </a:r>
            <a:r>
              <a:rPr lang="zh-CN" altLang="en-US" dirty="0" smtClean="0">
                <a:ea typeface="宋体" pitchFamily="2" charset="-122"/>
                <a:cs typeface="Times New Roman" pitchFamily="18" charset="0"/>
              </a:rPr>
              <a:t>集合类中</a:t>
            </a:r>
            <a:r>
              <a:rPr lang="zh-CN" altLang="en-US" b="1" dirty="0" smtClean="0">
                <a:solidFill>
                  <a:srgbClr val="C00000"/>
                </a:solidFill>
                <a:ea typeface="宋体" pitchFamily="2" charset="-122"/>
                <a:cs typeface="Times New Roman" pitchFamily="18" charset="0"/>
              </a:rPr>
              <a:t>元素有序、且可重复</a:t>
            </a:r>
            <a:r>
              <a:rPr lang="zh-CN" altLang="en-US" dirty="0" smtClean="0">
                <a:ea typeface="宋体" pitchFamily="2" charset="-122"/>
                <a:cs typeface="Times New Roman" pitchFamily="18" charset="0"/>
              </a:rPr>
              <a:t>，集合中的每个元素都有其对应的顺序索引。</a:t>
            </a:r>
            <a:endParaRPr lang="en-US" altLang="zh-CN" dirty="0" smtClean="0">
              <a:ea typeface="宋体" pitchFamily="2" charset="-122"/>
              <a:cs typeface="Times New Roman" pitchFamily="18" charset="0"/>
            </a:endParaRPr>
          </a:p>
          <a:p>
            <a:pPr>
              <a:buFont typeface="Wingdings" pitchFamily="2" charset="2"/>
              <a:buChar char="l"/>
            </a:pPr>
            <a:r>
              <a:rPr lang="zh-CN" altLang="en-US" dirty="0">
                <a:ea typeface="宋体" pitchFamily="2" charset="-122"/>
                <a:cs typeface="Times New Roman" pitchFamily="18" charset="0"/>
              </a:rPr>
              <a:t>List容器中的元素都对应一个整数型的序号记载其在容器中的位置，可以根据序号存取容器中的元素。</a:t>
            </a:r>
          </a:p>
          <a:p>
            <a:pPr>
              <a:buFont typeface="Wingdings" pitchFamily="2" charset="2"/>
              <a:buChar char="l"/>
            </a:pPr>
            <a:r>
              <a:rPr lang="en-US" altLang="zh-CN" dirty="0" smtClean="0">
                <a:ea typeface="宋体" pitchFamily="2" charset="-122"/>
                <a:cs typeface="Times New Roman" pitchFamily="18" charset="0"/>
              </a:rPr>
              <a:t>JDK API</a:t>
            </a:r>
            <a:r>
              <a:rPr lang="zh-CN" altLang="en-US" dirty="0" smtClean="0">
                <a:ea typeface="宋体" pitchFamily="2" charset="-122"/>
                <a:cs typeface="Times New Roman" pitchFamily="18" charset="0"/>
              </a:rPr>
              <a:t>中</a:t>
            </a:r>
            <a:r>
              <a:rPr lang="en-US" altLang="zh-CN" dirty="0" smtClean="0">
                <a:ea typeface="宋体" pitchFamily="2" charset="-122"/>
                <a:cs typeface="Times New Roman" pitchFamily="18" charset="0"/>
              </a:rPr>
              <a:t>List</a:t>
            </a:r>
            <a:r>
              <a:rPr lang="zh-CN" altLang="en-US" dirty="0" smtClean="0">
                <a:ea typeface="宋体" pitchFamily="2" charset="-122"/>
                <a:cs typeface="Times New Roman" pitchFamily="18" charset="0"/>
              </a:rPr>
              <a:t>接口的实现类常用的有：</a:t>
            </a:r>
            <a:r>
              <a:rPr lang="en-US" altLang="zh-CN" dirty="0" err="1" smtClean="0">
                <a:ea typeface="宋体" pitchFamily="2" charset="-122"/>
                <a:cs typeface="Times New Roman" pitchFamily="18" charset="0"/>
              </a:rPr>
              <a:t>ArrayList</a:t>
            </a:r>
            <a:r>
              <a:rPr lang="zh-CN" altLang="en-US" dirty="0" smtClean="0">
                <a:ea typeface="宋体" pitchFamily="2" charset="-122"/>
                <a:cs typeface="Times New Roman" pitchFamily="18" charset="0"/>
              </a:rPr>
              <a:t>、</a:t>
            </a:r>
            <a:r>
              <a:rPr lang="en-US" altLang="zh-CN" dirty="0" err="1" smtClean="0">
                <a:ea typeface="宋体" pitchFamily="2" charset="-122"/>
                <a:cs typeface="Times New Roman" pitchFamily="18" charset="0"/>
              </a:rPr>
              <a:t>LinkedList</a:t>
            </a:r>
            <a:r>
              <a:rPr lang="zh-CN" altLang="en-US" dirty="0" smtClean="0">
                <a:ea typeface="宋体" pitchFamily="2" charset="-122"/>
                <a:cs typeface="Times New Roman" pitchFamily="18" charset="0"/>
              </a:rPr>
              <a:t>和</a:t>
            </a:r>
            <a:r>
              <a:rPr lang="en-US" altLang="zh-CN" dirty="0" smtClean="0">
                <a:ea typeface="宋体" pitchFamily="2" charset="-122"/>
                <a:cs typeface="Times New Roman" pitchFamily="18" charset="0"/>
              </a:rPr>
              <a:t>Vector</a:t>
            </a:r>
            <a:r>
              <a:rPr lang="zh-CN" altLang="en-US" dirty="0" smtClean="0">
                <a:ea typeface="宋体" pitchFamily="2" charset="-122"/>
                <a:cs typeface="Times New Roman" pitchFamily="18" charset="0"/>
              </a:rPr>
              <a:t>。</a:t>
            </a:r>
            <a:endParaRPr lang="en-US" altLang="zh-CN" dirty="0" smtClean="0">
              <a:ea typeface="宋体" pitchFamily="2" charset="-122"/>
              <a:cs typeface="Times New Roman" pitchFamily="18" charset="0"/>
            </a:endParaRPr>
          </a:p>
        </p:txBody>
      </p:sp>
    </p:spTree>
    <p:extLst>
      <p:ext uri="{BB962C8B-B14F-4D97-AF65-F5344CB8AC3E}">
        <p14:creationId xmlns="" xmlns:p14="http://schemas.microsoft.com/office/powerpoint/2010/main" val="2971383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620688"/>
            <a:ext cx="4485184" cy="853822"/>
          </a:xfrm>
        </p:spPr>
        <p:txBody>
          <a:bodyPr/>
          <a:lstStyle/>
          <a:p>
            <a:r>
              <a:rPr lang="en-US" altLang="zh-CN" b="1" dirty="0" smtClean="0">
                <a:latin typeface="+mn-lt"/>
                <a:ea typeface="宋体" pitchFamily="2" charset="-122"/>
                <a:cs typeface="Times New Roman" pitchFamily="18" charset="0"/>
              </a:rPr>
              <a:t>List</a:t>
            </a:r>
            <a:r>
              <a:rPr lang="zh-CN" altLang="en-US" b="1" dirty="0" smtClean="0">
                <a:latin typeface="+mn-lt"/>
                <a:ea typeface="宋体" pitchFamily="2" charset="-122"/>
                <a:cs typeface="Times New Roman" pitchFamily="18" charset="0"/>
              </a:rPr>
              <a:t>接口</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457200" y="1385910"/>
            <a:ext cx="8363272" cy="4851402"/>
          </a:xfrm>
        </p:spPr>
        <p:txBody>
          <a:bodyPr>
            <a:normAutofit/>
          </a:bodyPr>
          <a:lstStyle/>
          <a:p>
            <a:pPr>
              <a:buFont typeface="Wingdings" pitchFamily="2" charset="2"/>
              <a:buChar char="l"/>
            </a:pPr>
            <a:r>
              <a:rPr lang="en-US" altLang="zh-CN" dirty="0" smtClean="0">
                <a:ea typeface="宋体" pitchFamily="2" charset="-122"/>
                <a:cs typeface="Times New Roman" pitchFamily="18" charset="0"/>
              </a:rPr>
              <a:t>List </a:t>
            </a:r>
            <a:r>
              <a:rPr lang="zh-CN" altLang="en-US" dirty="0" smtClean="0">
                <a:ea typeface="宋体" pitchFamily="2" charset="-122"/>
                <a:cs typeface="Times New Roman" pitchFamily="18" charset="0"/>
              </a:rPr>
              <a:t>集合里添加了一些根据索引来操作集合元素的方法</a:t>
            </a:r>
            <a:endParaRPr lang="en-US" altLang="zh-CN" dirty="0" smtClean="0">
              <a:ea typeface="宋体" pitchFamily="2" charset="-122"/>
              <a:cs typeface="Times New Roman" pitchFamily="18" charset="0"/>
            </a:endParaRPr>
          </a:p>
          <a:p>
            <a:pPr lvl="1">
              <a:buFont typeface="Wingdings" pitchFamily="2" charset="2"/>
              <a:buChar char="Ø"/>
            </a:pPr>
            <a:r>
              <a:rPr lang="en-US" altLang="zh-CN" b="1" dirty="0" smtClean="0">
                <a:solidFill>
                  <a:srgbClr val="FF0000"/>
                </a:solidFill>
                <a:ea typeface="宋体" pitchFamily="2" charset="-122"/>
                <a:cs typeface="Times New Roman" pitchFamily="18" charset="0"/>
              </a:rPr>
              <a:t>void add(</a:t>
            </a:r>
            <a:r>
              <a:rPr lang="en-US" altLang="zh-CN" b="1" dirty="0" err="1" smtClean="0">
                <a:solidFill>
                  <a:srgbClr val="FF0000"/>
                </a:solidFill>
                <a:ea typeface="宋体" pitchFamily="2" charset="-122"/>
                <a:cs typeface="Times New Roman" pitchFamily="18" charset="0"/>
              </a:rPr>
              <a:t>int</a:t>
            </a:r>
            <a:r>
              <a:rPr lang="en-US" altLang="zh-CN" b="1" dirty="0" smtClean="0">
                <a:solidFill>
                  <a:srgbClr val="FF0000"/>
                </a:solidFill>
                <a:ea typeface="宋体" pitchFamily="2" charset="-122"/>
                <a:cs typeface="Times New Roman" pitchFamily="18" charset="0"/>
              </a:rPr>
              <a:t> index, Object </a:t>
            </a:r>
            <a:r>
              <a:rPr lang="en-US" altLang="zh-CN" b="1" dirty="0" err="1" smtClean="0">
                <a:solidFill>
                  <a:srgbClr val="FF0000"/>
                </a:solidFill>
                <a:ea typeface="宋体" pitchFamily="2" charset="-122"/>
                <a:cs typeface="Times New Roman" pitchFamily="18" charset="0"/>
              </a:rPr>
              <a:t>ele</a:t>
            </a:r>
            <a:r>
              <a:rPr lang="en-US" altLang="zh-CN" b="1" dirty="0" smtClean="0">
                <a:solidFill>
                  <a:srgbClr val="FF0000"/>
                </a:solidFill>
                <a:ea typeface="宋体" pitchFamily="2" charset="-122"/>
                <a:cs typeface="Times New Roman" pitchFamily="18" charset="0"/>
              </a:rPr>
              <a:t>)</a:t>
            </a:r>
          </a:p>
          <a:p>
            <a:pPr lvl="1">
              <a:buFont typeface="Wingdings" pitchFamily="2" charset="2"/>
              <a:buChar char="Ø"/>
            </a:pPr>
            <a:r>
              <a:rPr lang="en-US" altLang="zh-CN" b="1" dirty="0" err="1" smtClean="0">
                <a:solidFill>
                  <a:srgbClr val="C00000"/>
                </a:solidFill>
                <a:ea typeface="宋体" pitchFamily="2" charset="-122"/>
                <a:cs typeface="Times New Roman" pitchFamily="18" charset="0"/>
              </a:rPr>
              <a:t>boolean</a:t>
            </a:r>
            <a:r>
              <a:rPr lang="en-US" altLang="zh-CN" b="1" dirty="0" smtClean="0">
                <a:solidFill>
                  <a:srgbClr val="C00000"/>
                </a:solidFill>
                <a:ea typeface="宋体" pitchFamily="2" charset="-122"/>
                <a:cs typeface="Times New Roman" pitchFamily="18" charset="0"/>
              </a:rPr>
              <a:t> </a:t>
            </a:r>
            <a:r>
              <a:rPr lang="en-US" altLang="zh-CN" b="1" dirty="0" err="1" smtClean="0">
                <a:solidFill>
                  <a:srgbClr val="C00000"/>
                </a:solidFill>
                <a:ea typeface="宋体" pitchFamily="2" charset="-122"/>
                <a:cs typeface="Times New Roman" pitchFamily="18" charset="0"/>
              </a:rPr>
              <a:t>addAll</a:t>
            </a:r>
            <a:r>
              <a:rPr lang="en-US" altLang="zh-CN" b="1" dirty="0" smtClean="0">
                <a:solidFill>
                  <a:srgbClr val="C00000"/>
                </a:solidFill>
                <a:ea typeface="宋体" pitchFamily="2" charset="-122"/>
                <a:cs typeface="Times New Roman" pitchFamily="18" charset="0"/>
              </a:rPr>
              <a:t>(</a:t>
            </a:r>
            <a:r>
              <a:rPr lang="en-US" altLang="zh-CN" b="1" dirty="0" err="1" smtClean="0">
                <a:solidFill>
                  <a:srgbClr val="C00000"/>
                </a:solidFill>
                <a:ea typeface="宋体" pitchFamily="2" charset="-122"/>
                <a:cs typeface="Times New Roman" pitchFamily="18" charset="0"/>
              </a:rPr>
              <a:t>int</a:t>
            </a:r>
            <a:r>
              <a:rPr lang="en-US" altLang="zh-CN" b="1" dirty="0" smtClean="0">
                <a:solidFill>
                  <a:srgbClr val="C00000"/>
                </a:solidFill>
                <a:ea typeface="宋体" pitchFamily="2" charset="-122"/>
                <a:cs typeface="Times New Roman" pitchFamily="18" charset="0"/>
              </a:rPr>
              <a:t> index, Collection </a:t>
            </a:r>
            <a:r>
              <a:rPr lang="en-US" altLang="zh-CN" b="1" dirty="0" err="1" smtClean="0">
                <a:solidFill>
                  <a:srgbClr val="C00000"/>
                </a:solidFill>
                <a:ea typeface="宋体" pitchFamily="2" charset="-122"/>
                <a:cs typeface="Times New Roman" pitchFamily="18" charset="0"/>
              </a:rPr>
              <a:t>eles</a:t>
            </a:r>
            <a:r>
              <a:rPr lang="en-US" altLang="zh-CN" b="1" dirty="0" smtClean="0">
                <a:solidFill>
                  <a:srgbClr val="C00000"/>
                </a:solidFill>
                <a:ea typeface="宋体" pitchFamily="2" charset="-122"/>
                <a:cs typeface="Times New Roman" pitchFamily="18" charset="0"/>
              </a:rPr>
              <a:t>)</a:t>
            </a:r>
          </a:p>
          <a:p>
            <a:pPr lvl="1">
              <a:buFont typeface="Wingdings" pitchFamily="2" charset="2"/>
              <a:buChar char="Ø"/>
            </a:pPr>
            <a:r>
              <a:rPr lang="en-US" altLang="zh-CN" b="1" dirty="0" smtClean="0">
                <a:solidFill>
                  <a:srgbClr val="FF0000"/>
                </a:solidFill>
                <a:ea typeface="宋体" pitchFamily="2" charset="-122"/>
                <a:cs typeface="Times New Roman" pitchFamily="18" charset="0"/>
              </a:rPr>
              <a:t>Object get(</a:t>
            </a:r>
            <a:r>
              <a:rPr lang="en-US" altLang="zh-CN" b="1" dirty="0" err="1" smtClean="0">
                <a:solidFill>
                  <a:srgbClr val="FF0000"/>
                </a:solidFill>
                <a:ea typeface="宋体" pitchFamily="2" charset="-122"/>
                <a:cs typeface="Times New Roman" pitchFamily="18" charset="0"/>
              </a:rPr>
              <a:t>int</a:t>
            </a:r>
            <a:r>
              <a:rPr lang="en-US" altLang="zh-CN" b="1" dirty="0" smtClean="0">
                <a:solidFill>
                  <a:srgbClr val="FF0000"/>
                </a:solidFill>
                <a:ea typeface="宋体" pitchFamily="2" charset="-122"/>
                <a:cs typeface="Times New Roman" pitchFamily="18" charset="0"/>
              </a:rPr>
              <a:t> index)</a:t>
            </a:r>
          </a:p>
          <a:p>
            <a:pPr lvl="1">
              <a:buFont typeface="Wingdings" pitchFamily="2" charset="2"/>
              <a:buChar char="Ø"/>
            </a:pPr>
            <a:r>
              <a:rPr lang="en-US" altLang="zh-CN" b="1" dirty="0" err="1" smtClean="0">
                <a:solidFill>
                  <a:srgbClr val="C00000"/>
                </a:solidFill>
                <a:ea typeface="宋体" pitchFamily="2" charset="-122"/>
                <a:cs typeface="Times New Roman" pitchFamily="18" charset="0"/>
              </a:rPr>
              <a:t>int</a:t>
            </a:r>
            <a:r>
              <a:rPr lang="en-US" altLang="zh-CN" b="1" dirty="0" smtClean="0">
                <a:solidFill>
                  <a:srgbClr val="C00000"/>
                </a:solidFill>
                <a:ea typeface="宋体" pitchFamily="2" charset="-122"/>
                <a:cs typeface="Times New Roman" pitchFamily="18" charset="0"/>
              </a:rPr>
              <a:t> </a:t>
            </a:r>
            <a:r>
              <a:rPr lang="en-US" altLang="zh-CN" b="1" dirty="0" err="1" smtClean="0">
                <a:solidFill>
                  <a:srgbClr val="C00000"/>
                </a:solidFill>
                <a:ea typeface="宋体" pitchFamily="2" charset="-122"/>
                <a:cs typeface="Times New Roman" pitchFamily="18" charset="0"/>
              </a:rPr>
              <a:t>indexOf</a:t>
            </a:r>
            <a:r>
              <a:rPr lang="en-US" altLang="zh-CN" b="1" dirty="0" smtClean="0">
                <a:solidFill>
                  <a:srgbClr val="C00000"/>
                </a:solidFill>
                <a:ea typeface="宋体" pitchFamily="2" charset="-122"/>
                <a:cs typeface="Times New Roman" pitchFamily="18" charset="0"/>
              </a:rPr>
              <a:t>(Object </a:t>
            </a:r>
            <a:r>
              <a:rPr lang="en-US" altLang="zh-CN" b="1" dirty="0" err="1" smtClean="0">
                <a:solidFill>
                  <a:srgbClr val="C00000"/>
                </a:solidFill>
                <a:ea typeface="宋体" pitchFamily="2" charset="-122"/>
                <a:cs typeface="Times New Roman" pitchFamily="18" charset="0"/>
              </a:rPr>
              <a:t>obj</a:t>
            </a:r>
            <a:r>
              <a:rPr lang="en-US" altLang="zh-CN" b="1" dirty="0" smtClean="0">
                <a:solidFill>
                  <a:srgbClr val="C00000"/>
                </a:solidFill>
                <a:ea typeface="宋体" pitchFamily="2" charset="-122"/>
                <a:cs typeface="Times New Roman" pitchFamily="18" charset="0"/>
              </a:rPr>
              <a:t>)</a:t>
            </a:r>
          </a:p>
          <a:p>
            <a:pPr lvl="1">
              <a:buFont typeface="Wingdings" pitchFamily="2" charset="2"/>
              <a:buChar char="Ø"/>
            </a:pPr>
            <a:r>
              <a:rPr lang="en-US" altLang="zh-CN" b="1" dirty="0" err="1" smtClean="0">
                <a:solidFill>
                  <a:srgbClr val="C00000"/>
                </a:solidFill>
                <a:ea typeface="宋体" pitchFamily="2" charset="-122"/>
                <a:cs typeface="Times New Roman" pitchFamily="18" charset="0"/>
              </a:rPr>
              <a:t>int</a:t>
            </a:r>
            <a:r>
              <a:rPr lang="en-US" altLang="zh-CN" b="1" dirty="0" smtClean="0">
                <a:solidFill>
                  <a:srgbClr val="C00000"/>
                </a:solidFill>
                <a:ea typeface="宋体" pitchFamily="2" charset="-122"/>
                <a:cs typeface="Times New Roman" pitchFamily="18" charset="0"/>
              </a:rPr>
              <a:t> </a:t>
            </a:r>
            <a:r>
              <a:rPr lang="en-US" altLang="zh-CN" b="1" dirty="0" err="1" smtClean="0">
                <a:solidFill>
                  <a:srgbClr val="C00000"/>
                </a:solidFill>
                <a:ea typeface="宋体" pitchFamily="2" charset="-122"/>
                <a:cs typeface="Times New Roman" pitchFamily="18" charset="0"/>
              </a:rPr>
              <a:t>lastIndexOf</a:t>
            </a:r>
            <a:r>
              <a:rPr lang="en-US" altLang="zh-CN" b="1" dirty="0" smtClean="0">
                <a:solidFill>
                  <a:srgbClr val="C00000"/>
                </a:solidFill>
                <a:ea typeface="宋体" pitchFamily="2" charset="-122"/>
                <a:cs typeface="Times New Roman" pitchFamily="18" charset="0"/>
              </a:rPr>
              <a:t>(Object </a:t>
            </a:r>
            <a:r>
              <a:rPr lang="en-US" altLang="zh-CN" b="1" dirty="0" err="1" smtClean="0">
                <a:solidFill>
                  <a:srgbClr val="C00000"/>
                </a:solidFill>
                <a:ea typeface="宋体" pitchFamily="2" charset="-122"/>
                <a:cs typeface="Times New Roman" pitchFamily="18" charset="0"/>
              </a:rPr>
              <a:t>obj</a:t>
            </a:r>
            <a:r>
              <a:rPr lang="en-US" altLang="zh-CN" b="1" dirty="0" smtClean="0">
                <a:solidFill>
                  <a:srgbClr val="C00000"/>
                </a:solidFill>
                <a:ea typeface="宋体" pitchFamily="2" charset="-122"/>
                <a:cs typeface="Times New Roman" pitchFamily="18" charset="0"/>
              </a:rPr>
              <a:t>)</a:t>
            </a:r>
          </a:p>
          <a:p>
            <a:pPr lvl="1">
              <a:buFont typeface="Wingdings" pitchFamily="2" charset="2"/>
              <a:buChar char="Ø"/>
            </a:pPr>
            <a:r>
              <a:rPr lang="en-US" altLang="zh-CN" b="1" dirty="0" smtClean="0">
                <a:solidFill>
                  <a:srgbClr val="C00000"/>
                </a:solidFill>
                <a:ea typeface="宋体" pitchFamily="2" charset="-122"/>
                <a:cs typeface="Times New Roman" pitchFamily="18" charset="0"/>
              </a:rPr>
              <a:t>Object remove(</a:t>
            </a:r>
            <a:r>
              <a:rPr lang="en-US" altLang="zh-CN" b="1" dirty="0" err="1" smtClean="0">
                <a:solidFill>
                  <a:srgbClr val="C00000"/>
                </a:solidFill>
                <a:ea typeface="宋体" pitchFamily="2" charset="-122"/>
                <a:cs typeface="Times New Roman" pitchFamily="18" charset="0"/>
              </a:rPr>
              <a:t>int</a:t>
            </a:r>
            <a:r>
              <a:rPr lang="en-US" altLang="zh-CN" b="1" dirty="0" smtClean="0">
                <a:solidFill>
                  <a:srgbClr val="C00000"/>
                </a:solidFill>
                <a:ea typeface="宋体" pitchFamily="2" charset="-122"/>
                <a:cs typeface="Times New Roman" pitchFamily="18" charset="0"/>
              </a:rPr>
              <a:t> index)</a:t>
            </a:r>
          </a:p>
          <a:p>
            <a:pPr lvl="1">
              <a:buFont typeface="Wingdings" pitchFamily="2" charset="2"/>
              <a:buChar char="Ø"/>
            </a:pPr>
            <a:r>
              <a:rPr lang="en-US" altLang="zh-CN" b="1" dirty="0" smtClean="0">
                <a:solidFill>
                  <a:srgbClr val="C00000"/>
                </a:solidFill>
                <a:ea typeface="宋体" pitchFamily="2" charset="-122"/>
                <a:cs typeface="Times New Roman" pitchFamily="18" charset="0"/>
              </a:rPr>
              <a:t>Object set(</a:t>
            </a:r>
            <a:r>
              <a:rPr lang="en-US" altLang="zh-CN" b="1" dirty="0" err="1" smtClean="0">
                <a:solidFill>
                  <a:srgbClr val="C00000"/>
                </a:solidFill>
                <a:ea typeface="宋体" pitchFamily="2" charset="-122"/>
                <a:cs typeface="Times New Roman" pitchFamily="18" charset="0"/>
              </a:rPr>
              <a:t>int</a:t>
            </a:r>
            <a:r>
              <a:rPr lang="en-US" altLang="zh-CN" b="1" dirty="0" smtClean="0">
                <a:solidFill>
                  <a:srgbClr val="C00000"/>
                </a:solidFill>
                <a:ea typeface="宋体" pitchFamily="2" charset="-122"/>
                <a:cs typeface="Times New Roman" pitchFamily="18" charset="0"/>
              </a:rPr>
              <a:t> index, Object </a:t>
            </a:r>
            <a:r>
              <a:rPr lang="en-US" altLang="zh-CN" b="1" dirty="0" err="1" smtClean="0">
                <a:solidFill>
                  <a:srgbClr val="C00000"/>
                </a:solidFill>
                <a:ea typeface="宋体" pitchFamily="2" charset="-122"/>
                <a:cs typeface="Times New Roman" pitchFamily="18" charset="0"/>
              </a:rPr>
              <a:t>ele</a:t>
            </a:r>
            <a:r>
              <a:rPr lang="en-US" altLang="zh-CN" b="1" dirty="0" smtClean="0">
                <a:solidFill>
                  <a:srgbClr val="C00000"/>
                </a:solidFill>
                <a:ea typeface="宋体" pitchFamily="2" charset="-122"/>
                <a:cs typeface="Times New Roman" pitchFamily="18" charset="0"/>
              </a:rPr>
              <a:t>)</a:t>
            </a:r>
          </a:p>
          <a:p>
            <a:pPr lvl="1">
              <a:buFont typeface="Wingdings" pitchFamily="2" charset="2"/>
              <a:buChar char="Ø"/>
            </a:pPr>
            <a:r>
              <a:rPr lang="en-US" altLang="zh-CN" b="1" dirty="0" smtClean="0">
                <a:solidFill>
                  <a:srgbClr val="C00000"/>
                </a:solidFill>
                <a:ea typeface="宋体" pitchFamily="2" charset="-122"/>
                <a:cs typeface="Times New Roman" pitchFamily="18" charset="0"/>
              </a:rPr>
              <a:t>List </a:t>
            </a:r>
            <a:r>
              <a:rPr lang="en-US" altLang="zh-CN" b="1" dirty="0" err="1" smtClean="0">
                <a:solidFill>
                  <a:srgbClr val="C00000"/>
                </a:solidFill>
                <a:ea typeface="宋体" pitchFamily="2" charset="-122"/>
                <a:cs typeface="Times New Roman" pitchFamily="18" charset="0"/>
              </a:rPr>
              <a:t>subList</a:t>
            </a:r>
            <a:r>
              <a:rPr lang="en-US" altLang="zh-CN" b="1" dirty="0" smtClean="0">
                <a:solidFill>
                  <a:srgbClr val="C00000"/>
                </a:solidFill>
                <a:ea typeface="宋体" pitchFamily="2" charset="-122"/>
                <a:cs typeface="Times New Roman" pitchFamily="18" charset="0"/>
              </a:rPr>
              <a:t>(</a:t>
            </a:r>
            <a:r>
              <a:rPr lang="en-US" altLang="zh-CN" b="1" dirty="0" err="1" smtClean="0">
                <a:solidFill>
                  <a:srgbClr val="C00000"/>
                </a:solidFill>
                <a:ea typeface="宋体" pitchFamily="2" charset="-122"/>
                <a:cs typeface="Times New Roman" pitchFamily="18" charset="0"/>
              </a:rPr>
              <a:t>int</a:t>
            </a:r>
            <a:r>
              <a:rPr lang="en-US" altLang="zh-CN" b="1" dirty="0" smtClean="0">
                <a:solidFill>
                  <a:srgbClr val="C00000"/>
                </a:solidFill>
                <a:ea typeface="宋体" pitchFamily="2" charset="-122"/>
                <a:cs typeface="Times New Roman" pitchFamily="18" charset="0"/>
              </a:rPr>
              <a:t> </a:t>
            </a:r>
            <a:r>
              <a:rPr lang="en-US" altLang="zh-CN" b="1" dirty="0" err="1" smtClean="0">
                <a:solidFill>
                  <a:srgbClr val="C00000"/>
                </a:solidFill>
                <a:ea typeface="宋体" pitchFamily="2" charset="-122"/>
                <a:cs typeface="Times New Roman" pitchFamily="18" charset="0"/>
              </a:rPr>
              <a:t>fromIndex</a:t>
            </a:r>
            <a:r>
              <a:rPr lang="en-US" altLang="zh-CN" b="1" dirty="0" smtClean="0">
                <a:solidFill>
                  <a:srgbClr val="C00000"/>
                </a:solidFill>
                <a:ea typeface="宋体" pitchFamily="2" charset="-122"/>
                <a:cs typeface="Times New Roman" pitchFamily="18" charset="0"/>
              </a:rPr>
              <a:t>, </a:t>
            </a:r>
            <a:r>
              <a:rPr lang="en-US" altLang="zh-CN" b="1" dirty="0" err="1" smtClean="0">
                <a:solidFill>
                  <a:srgbClr val="C00000"/>
                </a:solidFill>
                <a:ea typeface="宋体" pitchFamily="2" charset="-122"/>
                <a:cs typeface="Times New Roman" pitchFamily="18" charset="0"/>
              </a:rPr>
              <a:t>int</a:t>
            </a:r>
            <a:r>
              <a:rPr lang="en-US" altLang="zh-CN" b="1" dirty="0" smtClean="0">
                <a:solidFill>
                  <a:srgbClr val="C00000"/>
                </a:solidFill>
                <a:ea typeface="宋体" pitchFamily="2" charset="-122"/>
                <a:cs typeface="Times New Roman" pitchFamily="18" charset="0"/>
              </a:rPr>
              <a:t> </a:t>
            </a:r>
            <a:r>
              <a:rPr lang="en-US" altLang="zh-CN" b="1" dirty="0" err="1" smtClean="0">
                <a:solidFill>
                  <a:srgbClr val="C00000"/>
                </a:solidFill>
                <a:ea typeface="宋体" pitchFamily="2" charset="-122"/>
                <a:cs typeface="Times New Roman" pitchFamily="18" charset="0"/>
              </a:rPr>
              <a:t>toIndex</a:t>
            </a:r>
            <a:r>
              <a:rPr lang="en-US" altLang="zh-CN" b="1" dirty="0" smtClean="0">
                <a:solidFill>
                  <a:srgbClr val="C00000"/>
                </a:solidFill>
                <a:ea typeface="宋体" pitchFamily="2" charset="-122"/>
                <a:cs typeface="Times New Roman" pitchFamily="18" charset="0"/>
              </a:rPr>
              <a:t>)</a:t>
            </a:r>
            <a:endParaRPr lang="zh-CN" altLang="en-US" b="1" dirty="0">
              <a:solidFill>
                <a:srgbClr val="C00000"/>
              </a:solidFill>
              <a:ea typeface="宋体" pitchFamily="2" charset="-122"/>
              <a:cs typeface="Times New Roman" pitchFamily="18" charset="0"/>
            </a:endParaRPr>
          </a:p>
        </p:txBody>
      </p:sp>
    </p:spTree>
    <p:extLst>
      <p:ext uri="{BB962C8B-B14F-4D97-AF65-F5344CB8AC3E}">
        <p14:creationId xmlns="" xmlns:p14="http://schemas.microsoft.com/office/powerpoint/2010/main" val="3061375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91680" y="764704"/>
            <a:ext cx="6076790" cy="853822"/>
          </a:xfrm>
        </p:spPr>
        <p:txBody>
          <a:bodyPr>
            <a:normAutofit/>
          </a:bodyPr>
          <a:lstStyle/>
          <a:p>
            <a:r>
              <a:rPr lang="en-US" altLang="zh-CN" b="1" dirty="0" smtClean="0">
                <a:latin typeface="+mn-lt"/>
                <a:ea typeface="宋体" pitchFamily="2" charset="-122"/>
                <a:cs typeface="Times New Roman" pitchFamily="18" charset="0"/>
              </a:rPr>
              <a:t>List</a:t>
            </a:r>
            <a:r>
              <a:rPr lang="zh-CN" altLang="en-US" b="1" dirty="0" smtClean="0">
                <a:latin typeface="+mn-lt"/>
                <a:ea typeface="宋体" pitchFamily="2" charset="-122"/>
                <a:cs typeface="Times New Roman" pitchFamily="18" charset="0"/>
              </a:rPr>
              <a:t>实现类之一：</a:t>
            </a:r>
            <a:r>
              <a:rPr lang="en-US" altLang="zh-CN" b="1" dirty="0" err="1" smtClean="0">
                <a:latin typeface="+mn-lt"/>
                <a:ea typeface="宋体" pitchFamily="2" charset="-122"/>
                <a:cs typeface="Times New Roman" pitchFamily="18" charset="0"/>
              </a:rPr>
              <a:t>ArrayList</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251520" y="1916832"/>
            <a:ext cx="8712968" cy="3917032"/>
          </a:xfrm>
        </p:spPr>
        <p:txBody>
          <a:bodyPr>
            <a:normAutofit/>
          </a:bodyPr>
          <a:lstStyle/>
          <a:p>
            <a:pPr>
              <a:buFont typeface="Wingdings" pitchFamily="2" charset="2"/>
              <a:buChar char="l"/>
            </a:pPr>
            <a:r>
              <a:rPr lang="en-US" altLang="zh-CN" dirty="0" err="1" smtClean="0">
                <a:ea typeface="宋体" pitchFamily="2" charset="-122"/>
                <a:cs typeface="Times New Roman" pitchFamily="18" charset="0"/>
              </a:rPr>
              <a:t>ArrayList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是 </a:t>
            </a:r>
            <a:r>
              <a:rPr lang="en-US" altLang="zh-CN" dirty="0" smtClean="0">
                <a:ea typeface="宋体" pitchFamily="2" charset="-122"/>
                <a:cs typeface="Times New Roman" pitchFamily="18" charset="0"/>
              </a:rPr>
              <a:t>List </a:t>
            </a:r>
            <a:r>
              <a:rPr lang="zh-CN" altLang="en-US" dirty="0" smtClean="0">
                <a:ea typeface="宋体" pitchFamily="2" charset="-122"/>
                <a:cs typeface="Times New Roman" pitchFamily="18" charset="0"/>
              </a:rPr>
              <a:t>接口的典型实现类</a:t>
            </a:r>
            <a:endParaRPr lang="en-US" altLang="zh-CN" dirty="0" smtClean="0">
              <a:ea typeface="宋体" pitchFamily="2" charset="-122"/>
              <a:cs typeface="Times New Roman" pitchFamily="18" charset="0"/>
            </a:endParaRPr>
          </a:p>
          <a:p>
            <a:pPr>
              <a:buFont typeface="Wingdings" pitchFamily="2" charset="2"/>
              <a:buChar char="l"/>
            </a:pPr>
            <a:r>
              <a:rPr lang="zh-CN" altLang="en-US" dirty="0" smtClean="0">
                <a:ea typeface="宋体" pitchFamily="2" charset="-122"/>
                <a:cs typeface="Times New Roman" pitchFamily="18" charset="0"/>
              </a:rPr>
              <a:t>本质上，</a:t>
            </a:r>
            <a:r>
              <a:rPr lang="en-US" altLang="zh-CN" dirty="0" err="1" smtClean="0">
                <a:ea typeface="宋体" pitchFamily="2" charset="-122"/>
                <a:cs typeface="Times New Roman" pitchFamily="18" charset="0"/>
              </a:rPr>
              <a:t>ArrayList</a:t>
            </a:r>
            <a:r>
              <a:rPr lang="zh-CN" altLang="en-US" dirty="0" smtClean="0">
                <a:ea typeface="宋体" pitchFamily="2" charset="-122"/>
                <a:cs typeface="Times New Roman" pitchFamily="18" charset="0"/>
              </a:rPr>
              <a:t>是对象引用的一个变长数组</a:t>
            </a:r>
            <a:endParaRPr lang="en-US" altLang="zh-CN" dirty="0" smtClean="0">
              <a:ea typeface="宋体" pitchFamily="2" charset="-122"/>
              <a:cs typeface="Times New Roman" pitchFamily="18" charset="0"/>
            </a:endParaRPr>
          </a:p>
          <a:p>
            <a:pPr>
              <a:buFont typeface="Wingdings" pitchFamily="2" charset="2"/>
              <a:buChar char="l"/>
            </a:pPr>
            <a:r>
              <a:rPr lang="en-US" altLang="zh-CN" dirty="0" err="1" smtClean="0">
                <a:ea typeface="宋体" pitchFamily="2" charset="-122"/>
                <a:cs typeface="Times New Roman" pitchFamily="18" charset="0"/>
              </a:rPr>
              <a:t>ArrayList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是线程不安全的，而 </a:t>
            </a:r>
            <a:r>
              <a:rPr lang="en-US" altLang="zh-CN" dirty="0" smtClean="0">
                <a:ea typeface="宋体" pitchFamily="2" charset="-122"/>
                <a:cs typeface="Times New Roman" pitchFamily="18" charset="0"/>
              </a:rPr>
              <a:t>Vector </a:t>
            </a:r>
            <a:r>
              <a:rPr lang="zh-CN" altLang="en-US" dirty="0" smtClean="0">
                <a:ea typeface="宋体" pitchFamily="2" charset="-122"/>
                <a:cs typeface="Times New Roman" pitchFamily="18" charset="0"/>
              </a:rPr>
              <a:t>是线程安全的，即使为保证 </a:t>
            </a:r>
            <a:r>
              <a:rPr lang="en-US" altLang="zh-CN" dirty="0" smtClean="0">
                <a:ea typeface="宋体" pitchFamily="2" charset="-122"/>
                <a:cs typeface="Times New Roman" pitchFamily="18" charset="0"/>
              </a:rPr>
              <a:t>List </a:t>
            </a:r>
            <a:r>
              <a:rPr lang="zh-CN" altLang="en-US" dirty="0" smtClean="0">
                <a:ea typeface="宋体" pitchFamily="2" charset="-122"/>
                <a:cs typeface="Times New Roman" pitchFamily="18" charset="0"/>
              </a:rPr>
              <a:t>集合线程安全，也不推荐使用</a:t>
            </a:r>
            <a:r>
              <a:rPr lang="en-US" altLang="zh-CN" dirty="0" smtClean="0">
                <a:ea typeface="宋体" pitchFamily="2" charset="-122"/>
                <a:cs typeface="Times New Roman" pitchFamily="18" charset="0"/>
              </a:rPr>
              <a:t>Vector</a:t>
            </a:r>
          </a:p>
          <a:p>
            <a:pPr>
              <a:buFont typeface="Wingdings" pitchFamily="2" charset="2"/>
              <a:buChar char="l"/>
            </a:pPr>
            <a:endParaRPr lang="en-US" altLang="zh-CN" dirty="0" smtClean="0">
              <a:ea typeface="宋体" pitchFamily="2" charset="-122"/>
              <a:cs typeface="Times New Roman" pitchFamily="18" charset="0"/>
            </a:endParaRPr>
          </a:p>
          <a:p>
            <a:pPr>
              <a:buFont typeface="Wingdings" pitchFamily="2" charset="2"/>
              <a:buChar char="l"/>
            </a:pPr>
            <a:r>
              <a:rPr lang="en-US" altLang="zh-CN" dirty="0" err="1" smtClean="0">
                <a:ea typeface="宋体" pitchFamily="2" charset="-122"/>
                <a:cs typeface="Times New Roman" pitchFamily="18" charset="0"/>
              </a:rPr>
              <a:t>Arrays.asList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方法返回的 </a:t>
            </a:r>
            <a:r>
              <a:rPr lang="en-US" altLang="zh-CN" dirty="0" smtClean="0">
                <a:ea typeface="宋体" pitchFamily="2" charset="-122"/>
                <a:cs typeface="Times New Roman" pitchFamily="18" charset="0"/>
              </a:rPr>
              <a:t>List </a:t>
            </a:r>
            <a:r>
              <a:rPr lang="zh-CN" altLang="en-US" dirty="0" smtClean="0">
                <a:ea typeface="宋体" pitchFamily="2" charset="-122"/>
                <a:cs typeface="Times New Roman" pitchFamily="18" charset="0"/>
              </a:rPr>
              <a:t>集合</a:t>
            </a:r>
            <a:r>
              <a:rPr lang="zh-CN" altLang="en-US" dirty="0">
                <a:ea typeface="宋体" pitchFamily="2" charset="-122"/>
                <a:cs typeface="Times New Roman" pitchFamily="18" charset="0"/>
              </a:rPr>
              <a:t>既</a:t>
            </a:r>
            <a:r>
              <a:rPr lang="zh-CN" altLang="en-US" dirty="0" smtClean="0">
                <a:ea typeface="宋体" pitchFamily="2" charset="-122"/>
                <a:cs typeface="Times New Roman" pitchFamily="18" charset="0"/>
              </a:rPr>
              <a:t>不是 </a:t>
            </a:r>
            <a:r>
              <a:rPr lang="en-US" altLang="zh-CN" dirty="0" err="1" smtClean="0">
                <a:ea typeface="宋体" pitchFamily="2" charset="-122"/>
                <a:cs typeface="Times New Roman" pitchFamily="18" charset="0"/>
              </a:rPr>
              <a:t>ArrayList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实例，也不是 </a:t>
            </a:r>
            <a:r>
              <a:rPr lang="en-US" altLang="zh-CN" dirty="0" smtClean="0">
                <a:ea typeface="宋体" pitchFamily="2" charset="-122"/>
                <a:cs typeface="Times New Roman" pitchFamily="18" charset="0"/>
              </a:rPr>
              <a:t>Vector </a:t>
            </a:r>
            <a:r>
              <a:rPr lang="zh-CN" altLang="en-US" dirty="0" smtClean="0">
                <a:ea typeface="宋体" pitchFamily="2" charset="-122"/>
                <a:cs typeface="Times New Roman" pitchFamily="18" charset="0"/>
              </a:rPr>
              <a:t>实例。</a:t>
            </a:r>
            <a:r>
              <a:rPr lang="en-US" altLang="zh-CN" dirty="0" smtClean="0">
                <a:ea typeface="宋体" pitchFamily="2" charset="-122"/>
                <a:cs typeface="Times New Roman" pitchFamily="18" charset="0"/>
              </a:rPr>
              <a:t> </a:t>
            </a:r>
            <a:r>
              <a:rPr lang="en-US" altLang="zh-CN" dirty="0" err="1" smtClean="0">
                <a:ea typeface="宋体" pitchFamily="2" charset="-122"/>
                <a:cs typeface="Times New Roman" pitchFamily="18" charset="0"/>
              </a:rPr>
              <a:t>Arrays.asList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返回值是一个固定长度的 </a:t>
            </a:r>
            <a:r>
              <a:rPr lang="en-US" altLang="zh-CN" dirty="0" smtClean="0">
                <a:ea typeface="宋体" pitchFamily="2" charset="-122"/>
                <a:cs typeface="Times New Roman" pitchFamily="18" charset="0"/>
              </a:rPr>
              <a:t>List </a:t>
            </a:r>
            <a:r>
              <a:rPr lang="zh-CN" altLang="en-US" dirty="0" smtClean="0">
                <a:ea typeface="宋体" pitchFamily="2" charset="-122"/>
                <a:cs typeface="Times New Roman" pitchFamily="18" charset="0"/>
              </a:rPr>
              <a:t>集合</a:t>
            </a:r>
            <a:endParaRPr lang="zh-CN" altLang="en-US" dirty="0">
              <a:ea typeface="宋体" pitchFamily="2" charset="-122"/>
              <a:cs typeface="Times New Roman" pitchFamily="18" charset="0"/>
            </a:endParaRPr>
          </a:p>
        </p:txBody>
      </p:sp>
    </p:spTree>
    <p:extLst>
      <p:ext uri="{BB962C8B-B14F-4D97-AF65-F5344CB8AC3E}">
        <p14:creationId xmlns="" xmlns:p14="http://schemas.microsoft.com/office/powerpoint/2010/main" val="119651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63688" y="709325"/>
            <a:ext cx="6120680" cy="646331"/>
          </a:xfrm>
          <a:prstGeom prst="rect">
            <a:avLst/>
          </a:prstGeom>
          <a:noFill/>
        </p:spPr>
        <p:txBody>
          <a:bodyPr wrap="square" rtlCol="0">
            <a:spAutoFit/>
          </a:bodyPr>
          <a:lstStyle/>
          <a:p>
            <a:r>
              <a:rPr lang="en-US" altLang="zh-CN" sz="3600" b="1" dirty="0" smtClean="0">
                <a:ea typeface="宋体" pitchFamily="2" charset="-122"/>
                <a:cs typeface="Times New Roman" pitchFamily="18" charset="0"/>
              </a:rPr>
              <a:t>List</a:t>
            </a:r>
            <a:r>
              <a:rPr lang="zh-CN" altLang="en-US" sz="3600" b="1" dirty="0" smtClean="0">
                <a:ea typeface="宋体" pitchFamily="2" charset="-122"/>
                <a:cs typeface="Times New Roman" pitchFamily="18" charset="0"/>
              </a:rPr>
              <a:t>实现类之二：</a:t>
            </a:r>
            <a:r>
              <a:rPr lang="en-US" altLang="zh-CN" sz="3600" b="1" dirty="0" err="1" smtClean="0">
                <a:ea typeface="宋体" pitchFamily="2" charset="-122"/>
                <a:cs typeface="Times New Roman" pitchFamily="18" charset="0"/>
              </a:rPr>
              <a:t>LinkedList</a:t>
            </a:r>
            <a:endParaRPr lang="zh-CN" altLang="en-US" sz="3600" b="1" dirty="0">
              <a:ea typeface="宋体" pitchFamily="2" charset="-122"/>
              <a:cs typeface="Times New Roman" pitchFamily="18" charset="0"/>
            </a:endParaRPr>
          </a:p>
        </p:txBody>
      </p:sp>
      <p:sp>
        <p:nvSpPr>
          <p:cNvPr id="5" name="TextBox 4"/>
          <p:cNvSpPr txBox="1"/>
          <p:nvPr/>
        </p:nvSpPr>
        <p:spPr>
          <a:xfrm>
            <a:off x="467544" y="1556792"/>
            <a:ext cx="8352928" cy="4575612"/>
          </a:xfrm>
          <a:prstGeom prst="rect">
            <a:avLst/>
          </a:prstGeom>
          <a:noFill/>
        </p:spPr>
        <p:txBody>
          <a:bodyPr wrap="square" rtlCol="0">
            <a:spAutoFit/>
          </a:bodyPr>
          <a:lstStyle/>
          <a:p>
            <a:pPr marL="285750" indent="-285750">
              <a:lnSpc>
                <a:spcPts val="3200"/>
              </a:lnSpc>
              <a:buFont typeface="Wingdings" pitchFamily="2" charset="2"/>
              <a:buChar char="l"/>
            </a:pPr>
            <a:r>
              <a:rPr lang="zh-CN" altLang="en-US" sz="2800" dirty="0" smtClean="0">
                <a:ea typeface="宋体" pitchFamily="2" charset="-122"/>
                <a:cs typeface="Times New Roman" pitchFamily="18" charset="0"/>
              </a:rPr>
              <a:t>对于</a:t>
            </a:r>
            <a:r>
              <a:rPr lang="zh-CN" altLang="en-US" sz="2800" b="1" dirty="0" smtClean="0">
                <a:ea typeface="宋体" pitchFamily="2" charset="-122"/>
                <a:cs typeface="Times New Roman" pitchFamily="18" charset="0"/>
              </a:rPr>
              <a:t>频繁的插入或删除元素</a:t>
            </a:r>
            <a:r>
              <a:rPr lang="zh-CN" altLang="en-US" sz="2800" dirty="0" smtClean="0">
                <a:ea typeface="宋体" pitchFamily="2" charset="-122"/>
                <a:cs typeface="Times New Roman" pitchFamily="18" charset="0"/>
              </a:rPr>
              <a:t>的操作，建议使用</a:t>
            </a:r>
            <a:r>
              <a:rPr lang="en-US" altLang="zh-CN" sz="2800" dirty="0" err="1" smtClean="0">
                <a:ea typeface="宋体" pitchFamily="2" charset="-122"/>
                <a:cs typeface="Times New Roman" pitchFamily="18" charset="0"/>
              </a:rPr>
              <a:t>LinkedList</a:t>
            </a:r>
            <a:r>
              <a:rPr lang="zh-CN" altLang="en-US" sz="2800" dirty="0" smtClean="0">
                <a:ea typeface="宋体" pitchFamily="2" charset="-122"/>
                <a:cs typeface="Times New Roman" pitchFamily="18" charset="0"/>
              </a:rPr>
              <a:t>类，效率较高</a:t>
            </a:r>
            <a:endParaRPr lang="en-US" altLang="zh-CN" sz="2800" dirty="0" smtClean="0">
              <a:ea typeface="宋体" pitchFamily="2" charset="-122"/>
              <a:cs typeface="Times New Roman" pitchFamily="18" charset="0"/>
            </a:endParaRPr>
          </a:p>
          <a:p>
            <a:pPr marL="285750" indent="-285750">
              <a:spcBef>
                <a:spcPts val="1200"/>
              </a:spcBef>
              <a:buFont typeface="Wingdings" pitchFamily="2" charset="2"/>
              <a:buChar char="l"/>
            </a:pPr>
            <a:r>
              <a:rPr lang="zh-CN" altLang="en-US" sz="2800" dirty="0">
                <a:ea typeface="宋体" pitchFamily="2" charset="-122"/>
                <a:cs typeface="Times New Roman" pitchFamily="18" charset="0"/>
              </a:rPr>
              <a:t>新增</a:t>
            </a:r>
            <a:r>
              <a:rPr lang="zh-CN" altLang="en-US" sz="2800" dirty="0" smtClean="0">
                <a:ea typeface="宋体" pitchFamily="2" charset="-122"/>
                <a:cs typeface="Times New Roman" pitchFamily="18" charset="0"/>
              </a:rPr>
              <a:t>方法：</a:t>
            </a:r>
            <a:endParaRPr lang="en-US" altLang="zh-CN" sz="2800" dirty="0" smtClean="0">
              <a:ea typeface="宋体" pitchFamily="2" charset="-122"/>
              <a:cs typeface="Times New Roman" pitchFamily="18" charset="0"/>
            </a:endParaRPr>
          </a:p>
          <a:p>
            <a:pPr marL="914400" lvl="1" indent="-457200">
              <a:lnSpc>
                <a:spcPts val="4000"/>
              </a:lnSpc>
              <a:buFont typeface="Wingdings" pitchFamily="2" charset="2"/>
              <a:buChar char="Ø"/>
            </a:pPr>
            <a:r>
              <a:rPr lang="en-US" altLang="zh-CN" sz="2400" b="1" dirty="0" smtClean="0">
                <a:solidFill>
                  <a:srgbClr val="C00000"/>
                </a:solidFill>
                <a:ea typeface="宋体" pitchFamily="2" charset="-122"/>
                <a:cs typeface="Times New Roman" pitchFamily="18" charset="0"/>
              </a:rPr>
              <a:t>void </a:t>
            </a:r>
            <a:r>
              <a:rPr lang="en-US" altLang="zh-CN" sz="2400" b="1" dirty="0" err="1" smtClean="0">
                <a:solidFill>
                  <a:srgbClr val="C00000"/>
                </a:solidFill>
                <a:ea typeface="宋体" pitchFamily="2" charset="-122"/>
                <a:cs typeface="Times New Roman" pitchFamily="18" charset="0"/>
              </a:rPr>
              <a:t>addFirst</a:t>
            </a:r>
            <a:r>
              <a:rPr lang="en-US" altLang="zh-CN" sz="2400" b="1" dirty="0" smtClean="0">
                <a:solidFill>
                  <a:srgbClr val="C00000"/>
                </a:solidFill>
                <a:ea typeface="宋体" pitchFamily="2" charset="-122"/>
                <a:cs typeface="Times New Roman" pitchFamily="18" charset="0"/>
              </a:rPr>
              <a:t>(Object </a:t>
            </a:r>
            <a:r>
              <a:rPr lang="en-US" altLang="zh-CN" sz="2400" b="1" dirty="0" err="1" smtClean="0">
                <a:solidFill>
                  <a:srgbClr val="C00000"/>
                </a:solidFill>
                <a:ea typeface="宋体" pitchFamily="2" charset="-122"/>
                <a:cs typeface="Times New Roman" pitchFamily="18" charset="0"/>
              </a:rPr>
              <a:t>obj</a:t>
            </a:r>
            <a:r>
              <a:rPr lang="en-US" altLang="zh-CN" sz="2400" b="1" dirty="0" smtClean="0">
                <a:solidFill>
                  <a:srgbClr val="C00000"/>
                </a:solidFill>
                <a:ea typeface="宋体" pitchFamily="2" charset="-122"/>
                <a:cs typeface="Times New Roman" pitchFamily="18" charset="0"/>
              </a:rPr>
              <a:t>)</a:t>
            </a:r>
          </a:p>
          <a:p>
            <a:pPr marL="914400" lvl="1" indent="-457200">
              <a:lnSpc>
                <a:spcPts val="4000"/>
              </a:lnSpc>
              <a:buFont typeface="Wingdings" pitchFamily="2" charset="2"/>
              <a:buChar char="Ø"/>
            </a:pPr>
            <a:r>
              <a:rPr lang="en-US" altLang="zh-CN" sz="2400" b="1" dirty="0" smtClean="0">
                <a:solidFill>
                  <a:srgbClr val="C00000"/>
                </a:solidFill>
                <a:ea typeface="宋体" pitchFamily="2" charset="-122"/>
                <a:cs typeface="Times New Roman" pitchFamily="18" charset="0"/>
              </a:rPr>
              <a:t>void </a:t>
            </a:r>
            <a:r>
              <a:rPr lang="en-US" altLang="zh-CN" sz="2400" b="1" dirty="0" err="1" smtClean="0">
                <a:solidFill>
                  <a:srgbClr val="C00000"/>
                </a:solidFill>
                <a:ea typeface="宋体" pitchFamily="2" charset="-122"/>
                <a:cs typeface="Times New Roman" pitchFamily="18" charset="0"/>
              </a:rPr>
              <a:t>addLast</a:t>
            </a:r>
            <a:r>
              <a:rPr lang="en-US" altLang="zh-CN" sz="2400" b="1" dirty="0" smtClean="0">
                <a:solidFill>
                  <a:srgbClr val="C00000"/>
                </a:solidFill>
                <a:ea typeface="宋体" pitchFamily="2" charset="-122"/>
                <a:cs typeface="Times New Roman" pitchFamily="18" charset="0"/>
              </a:rPr>
              <a:t>(Object </a:t>
            </a:r>
            <a:r>
              <a:rPr lang="en-US" altLang="zh-CN" sz="2400" b="1" dirty="0" err="1" smtClean="0">
                <a:solidFill>
                  <a:srgbClr val="C00000"/>
                </a:solidFill>
                <a:ea typeface="宋体" pitchFamily="2" charset="-122"/>
                <a:cs typeface="Times New Roman" pitchFamily="18" charset="0"/>
              </a:rPr>
              <a:t>obj</a:t>
            </a:r>
            <a:r>
              <a:rPr lang="en-US" altLang="zh-CN" sz="2400" b="1" dirty="0" smtClean="0">
                <a:solidFill>
                  <a:srgbClr val="C00000"/>
                </a:solidFill>
                <a:ea typeface="宋体" pitchFamily="2" charset="-122"/>
                <a:cs typeface="Times New Roman" pitchFamily="18" charset="0"/>
              </a:rPr>
              <a:t>)	</a:t>
            </a:r>
          </a:p>
          <a:p>
            <a:pPr marL="914400" lvl="1" indent="-457200">
              <a:lnSpc>
                <a:spcPts val="4000"/>
              </a:lnSpc>
              <a:buFont typeface="Wingdings" pitchFamily="2" charset="2"/>
              <a:buChar char="Ø"/>
            </a:pPr>
            <a:r>
              <a:rPr lang="en-US" altLang="zh-CN" sz="2400" b="1" dirty="0" smtClean="0">
                <a:solidFill>
                  <a:srgbClr val="C00000"/>
                </a:solidFill>
                <a:ea typeface="宋体" pitchFamily="2" charset="-122"/>
                <a:cs typeface="Times New Roman" pitchFamily="18" charset="0"/>
              </a:rPr>
              <a:t>Object </a:t>
            </a:r>
            <a:r>
              <a:rPr lang="en-US" altLang="zh-CN" sz="2400" b="1" dirty="0" err="1" smtClean="0">
                <a:solidFill>
                  <a:srgbClr val="C00000"/>
                </a:solidFill>
                <a:ea typeface="宋体" pitchFamily="2" charset="-122"/>
                <a:cs typeface="Times New Roman" pitchFamily="18" charset="0"/>
              </a:rPr>
              <a:t>getFirst</a:t>
            </a:r>
            <a:r>
              <a:rPr lang="en-US" altLang="zh-CN" sz="2400" b="1" dirty="0" smtClean="0">
                <a:solidFill>
                  <a:srgbClr val="C00000"/>
                </a:solidFill>
                <a:ea typeface="宋体" pitchFamily="2" charset="-122"/>
                <a:cs typeface="Times New Roman" pitchFamily="18" charset="0"/>
              </a:rPr>
              <a:t>()</a:t>
            </a:r>
          </a:p>
          <a:p>
            <a:pPr marL="914400" lvl="1" indent="-457200">
              <a:lnSpc>
                <a:spcPts val="4000"/>
              </a:lnSpc>
              <a:buFont typeface="Wingdings" pitchFamily="2" charset="2"/>
              <a:buChar char="Ø"/>
            </a:pPr>
            <a:r>
              <a:rPr lang="en-US" altLang="zh-CN" sz="2400" b="1" dirty="0" smtClean="0">
                <a:solidFill>
                  <a:srgbClr val="C00000"/>
                </a:solidFill>
                <a:ea typeface="宋体" pitchFamily="2" charset="-122"/>
                <a:cs typeface="Times New Roman" pitchFamily="18" charset="0"/>
              </a:rPr>
              <a:t>Object </a:t>
            </a:r>
            <a:r>
              <a:rPr lang="en-US" altLang="zh-CN" sz="2400" b="1" dirty="0" err="1" smtClean="0">
                <a:solidFill>
                  <a:srgbClr val="C00000"/>
                </a:solidFill>
                <a:ea typeface="宋体" pitchFamily="2" charset="-122"/>
                <a:cs typeface="Times New Roman" pitchFamily="18" charset="0"/>
              </a:rPr>
              <a:t>getLast</a:t>
            </a:r>
            <a:r>
              <a:rPr lang="en-US" altLang="zh-CN" sz="2400" b="1" dirty="0" smtClean="0">
                <a:solidFill>
                  <a:srgbClr val="C00000"/>
                </a:solidFill>
                <a:ea typeface="宋体" pitchFamily="2" charset="-122"/>
                <a:cs typeface="Times New Roman" pitchFamily="18" charset="0"/>
              </a:rPr>
              <a:t>()</a:t>
            </a:r>
          </a:p>
          <a:p>
            <a:pPr marL="914400" lvl="1" indent="-457200">
              <a:lnSpc>
                <a:spcPts val="4000"/>
              </a:lnSpc>
              <a:buFont typeface="Wingdings" pitchFamily="2" charset="2"/>
              <a:buChar char="Ø"/>
            </a:pPr>
            <a:r>
              <a:rPr lang="en-US" altLang="zh-CN" sz="2400" b="1" dirty="0" smtClean="0">
                <a:solidFill>
                  <a:srgbClr val="C00000"/>
                </a:solidFill>
                <a:ea typeface="宋体" pitchFamily="2" charset="-122"/>
                <a:cs typeface="Times New Roman" pitchFamily="18" charset="0"/>
              </a:rPr>
              <a:t>Object </a:t>
            </a:r>
            <a:r>
              <a:rPr lang="en-US" altLang="zh-CN" sz="2400" b="1" dirty="0" err="1" smtClean="0">
                <a:solidFill>
                  <a:srgbClr val="C00000"/>
                </a:solidFill>
                <a:ea typeface="宋体" pitchFamily="2" charset="-122"/>
                <a:cs typeface="Times New Roman" pitchFamily="18" charset="0"/>
              </a:rPr>
              <a:t>removeFirst</a:t>
            </a:r>
            <a:r>
              <a:rPr lang="en-US" altLang="zh-CN" sz="2400" b="1" dirty="0" smtClean="0">
                <a:solidFill>
                  <a:srgbClr val="C00000"/>
                </a:solidFill>
                <a:ea typeface="宋体" pitchFamily="2" charset="-122"/>
                <a:cs typeface="Times New Roman" pitchFamily="18" charset="0"/>
              </a:rPr>
              <a:t>()</a:t>
            </a:r>
          </a:p>
          <a:p>
            <a:pPr marL="914400" lvl="1" indent="-457200">
              <a:lnSpc>
                <a:spcPts val="4000"/>
              </a:lnSpc>
              <a:buFont typeface="Wingdings" pitchFamily="2" charset="2"/>
              <a:buChar char="Ø"/>
            </a:pPr>
            <a:r>
              <a:rPr lang="en-US" altLang="zh-CN" sz="2400" b="1" dirty="0" smtClean="0">
                <a:solidFill>
                  <a:srgbClr val="C00000"/>
                </a:solidFill>
                <a:ea typeface="宋体" pitchFamily="2" charset="-122"/>
                <a:cs typeface="Times New Roman" pitchFamily="18" charset="0"/>
              </a:rPr>
              <a:t>Object </a:t>
            </a:r>
            <a:r>
              <a:rPr lang="en-US" altLang="zh-CN" sz="2400" b="1" dirty="0" err="1" smtClean="0">
                <a:solidFill>
                  <a:srgbClr val="C00000"/>
                </a:solidFill>
                <a:ea typeface="宋体" pitchFamily="2" charset="-122"/>
                <a:cs typeface="Times New Roman" pitchFamily="18" charset="0"/>
              </a:rPr>
              <a:t>removeLast</a:t>
            </a:r>
            <a:r>
              <a:rPr lang="en-US" altLang="zh-CN" sz="2400" b="1" dirty="0" smtClean="0">
                <a:solidFill>
                  <a:srgbClr val="C00000"/>
                </a:solidFill>
                <a:ea typeface="宋体" pitchFamily="2" charset="-122"/>
                <a:cs typeface="Times New Roman" pitchFamily="18" charset="0"/>
              </a:rPr>
              <a:t>()</a:t>
            </a:r>
          </a:p>
        </p:txBody>
      </p:sp>
    </p:spTree>
    <p:extLst>
      <p:ext uri="{BB962C8B-B14F-4D97-AF65-F5344CB8AC3E}">
        <p14:creationId xmlns="" xmlns:p14="http://schemas.microsoft.com/office/powerpoint/2010/main" val="1720994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39752" y="761312"/>
            <a:ext cx="5472608" cy="646331"/>
          </a:xfrm>
          <a:prstGeom prst="rect">
            <a:avLst/>
          </a:prstGeom>
          <a:noFill/>
        </p:spPr>
        <p:txBody>
          <a:bodyPr wrap="square" rtlCol="0">
            <a:spAutoFit/>
          </a:bodyPr>
          <a:lstStyle/>
          <a:p>
            <a:r>
              <a:rPr lang="en-US" altLang="zh-CN" sz="3600" b="1" dirty="0" smtClean="0">
                <a:ea typeface="宋体" pitchFamily="2" charset="-122"/>
                <a:cs typeface="Times New Roman" pitchFamily="18" charset="0"/>
              </a:rPr>
              <a:t>List </a:t>
            </a:r>
            <a:r>
              <a:rPr lang="zh-CN" altLang="en-US" sz="3600" b="1" dirty="0">
                <a:ea typeface="宋体" pitchFamily="2" charset="-122"/>
                <a:cs typeface="Times New Roman" pitchFamily="18" charset="0"/>
              </a:rPr>
              <a:t>实现</a:t>
            </a:r>
            <a:r>
              <a:rPr lang="zh-CN" altLang="en-US" sz="3600" b="1" dirty="0" smtClean="0">
                <a:ea typeface="宋体" pitchFamily="2" charset="-122"/>
                <a:cs typeface="Times New Roman" pitchFamily="18" charset="0"/>
              </a:rPr>
              <a:t>类之三：</a:t>
            </a:r>
            <a:r>
              <a:rPr lang="en-US" altLang="zh-CN" sz="3600" b="1" dirty="0" smtClean="0">
                <a:ea typeface="宋体" pitchFamily="2" charset="-122"/>
                <a:cs typeface="Times New Roman" pitchFamily="18" charset="0"/>
              </a:rPr>
              <a:t>Vector</a:t>
            </a:r>
            <a:endParaRPr lang="zh-CN" altLang="en-US" sz="3600" b="1" dirty="0">
              <a:ea typeface="宋体" pitchFamily="2" charset="-122"/>
              <a:cs typeface="Times New Roman" pitchFamily="18" charset="0"/>
            </a:endParaRPr>
          </a:p>
        </p:txBody>
      </p:sp>
      <p:sp>
        <p:nvSpPr>
          <p:cNvPr id="5" name="TextBox 4"/>
          <p:cNvSpPr txBox="1"/>
          <p:nvPr/>
        </p:nvSpPr>
        <p:spPr>
          <a:xfrm>
            <a:off x="107504" y="1407643"/>
            <a:ext cx="8820472" cy="5201424"/>
          </a:xfrm>
          <a:prstGeom prst="rect">
            <a:avLst/>
          </a:prstGeom>
          <a:noFill/>
        </p:spPr>
        <p:txBody>
          <a:bodyPr wrap="square" rtlCol="0">
            <a:spAutoFit/>
          </a:bodyPr>
          <a:lstStyle/>
          <a:p>
            <a:pPr marL="285750" lvl="1" indent="-285750">
              <a:buFont typeface="Wingdings" pitchFamily="2" charset="2"/>
              <a:buChar char="l"/>
            </a:pPr>
            <a:r>
              <a:rPr lang="en-US" altLang="zh-CN" sz="2800" dirty="0" smtClean="0">
                <a:ea typeface="宋体" pitchFamily="2" charset="-122"/>
                <a:cs typeface="Times New Roman" pitchFamily="18" charset="0"/>
              </a:rPr>
              <a:t>Vector </a:t>
            </a:r>
            <a:r>
              <a:rPr lang="zh-CN" altLang="en-US" sz="2800" dirty="0">
                <a:ea typeface="宋体" pitchFamily="2" charset="-122"/>
                <a:cs typeface="Times New Roman" pitchFamily="18" charset="0"/>
              </a:rPr>
              <a:t>是一个古老的集合</a:t>
            </a:r>
            <a:r>
              <a:rPr lang="zh-CN" altLang="en-US" sz="2800" dirty="0" smtClean="0">
                <a:ea typeface="宋体" pitchFamily="2" charset="-122"/>
                <a:cs typeface="Times New Roman" pitchFamily="18" charset="0"/>
              </a:rPr>
              <a:t>，</a:t>
            </a:r>
            <a:r>
              <a:rPr lang="en-US" altLang="zh-CN" sz="2800" dirty="0" smtClean="0">
                <a:ea typeface="宋体" pitchFamily="2" charset="-122"/>
                <a:cs typeface="Times New Roman" pitchFamily="18" charset="0"/>
              </a:rPr>
              <a:t>JDK1.0</a:t>
            </a:r>
            <a:r>
              <a:rPr lang="zh-CN" altLang="en-US" sz="2800" dirty="0" smtClean="0">
                <a:ea typeface="宋体" pitchFamily="2" charset="-122"/>
                <a:cs typeface="Times New Roman" pitchFamily="18" charset="0"/>
              </a:rPr>
              <a:t>就有了</a:t>
            </a:r>
            <a:r>
              <a:rPr lang="zh-CN" altLang="en-US" sz="2800" dirty="0">
                <a:ea typeface="宋体" pitchFamily="2" charset="-122"/>
                <a:cs typeface="Times New Roman" pitchFamily="18" charset="0"/>
              </a:rPr>
              <a:t>。大多数操作与</a:t>
            </a:r>
            <a:r>
              <a:rPr lang="en-US" altLang="zh-CN" sz="2800" dirty="0" err="1">
                <a:ea typeface="宋体" pitchFamily="2" charset="-122"/>
                <a:cs typeface="Times New Roman" pitchFamily="18" charset="0"/>
              </a:rPr>
              <a:t>ArrayList</a:t>
            </a:r>
            <a:r>
              <a:rPr lang="zh-CN" altLang="en-US" sz="2800" dirty="0">
                <a:ea typeface="宋体" pitchFamily="2" charset="-122"/>
                <a:cs typeface="Times New Roman" pitchFamily="18" charset="0"/>
              </a:rPr>
              <a:t>相同，区别之处在于</a:t>
            </a:r>
            <a:r>
              <a:rPr lang="en-US" altLang="zh-CN" sz="2800" dirty="0">
                <a:ea typeface="宋体" pitchFamily="2" charset="-122"/>
                <a:cs typeface="Times New Roman" pitchFamily="18" charset="0"/>
              </a:rPr>
              <a:t>Vector</a:t>
            </a:r>
            <a:r>
              <a:rPr lang="zh-CN" altLang="en-US" sz="2800" dirty="0">
                <a:ea typeface="宋体" pitchFamily="2" charset="-122"/>
                <a:cs typeface="Times New Roman" pitchFamily="18" charset="0"/>
              </a:rPr>
              <a:t>是线程安全的</a:t>
            </a:r>
            <a:r>
              <a:rPr lang="zh-CN" altLang="en-US" sz="2800" dirty="0" smtClean="0">
                <a:ea typeface="宋体" pitchFamily="2" charset="-122"/>
                <a:cs typeface="Times New Roman" pitchFamily="18" charset="0"/>
              </a:rPr>
              <a:t>。</a:t>
            </a:r>
            <a:endParaRPr lang="en-US" altLang="zh-CN" sz="2800" dirty="0" smtClean="0">
              <a:ea typeface="宋体" pitchFamily="2" charset="-122"/>
              <a:cs typeface="Times New Roman" pitchFamily="18" charset="0"/>
            </a:endParaRPr>
          </a:p>
          <a:p>
            <a:pPr marL="285750" indent="-285750">
              <a:spcBef>
                <a:spcPts val="600"/>
              </a:spcBef>
              <a:buFont typeface="Wingdings" pitchFamily="2" charset="2"/>
              <a:buChar char="l"/>
            </a:pPr>
            <a:r>
              <a:rPr lang="zh-CN" altLang="en-US" sz="2800" dirty="0" smtClean="0">
                <a:ea typeface="宋体" pitchFamily="2" charset="-122"/>
                <a:cs typeface="Times New Roman" pitchFamily="18" charset="0"/>
              </a:rPr>
              <a:t>在各种</a:t>
            </a:r>
            <a:r>
              <a:rPr lang="en-US" altLang="zh-CN" sz="2800" dirty="0" smtClean="0">
                <a:ea typeface="宋体" pitchFamily="2" charset="-122"/>
                <a:cs typeface="Times New Roman" pitchFamily="18" charset="0"/>
              </a:rPr>
              <a:t>list</a:t>
            </a:r>
            <a:r>
              <a:rPr lang="zh-CN" altLang="en-US" sz="2800" dirty="0" smtClean="0">
                <a:ea typeface="宋体" pitchFamily="2" charset="-122"/>
                <a:cs typeface="Times New Roman" pitchFamily="18" charset="0"/>
              </a:rPr>
              <a:t>中，最好把</a:t>
            </a:r>
            <a:r>
              <a:rPr lang="en-US" altLang="zh-CN" sz="2800" dirty="0" err="1" smtClean="0">
                <a:ea typeface="宋体" pitchFamily="2" charset="-122"/>
                <a:cs typeface="Times New Roman" pitchFamily="18" charset="0"/>
              </a:rPr>
              <a:t>ArrayList</a:t>
            </a:r>
            <a:r>
              <a:rPr lang="zh-CN" altLang="en-US" sz="2800" dirty="0" smtClean="0">
                <a:ea typeface="宋体" pitchFamily="2" charset="-122"/>
                <a:cs typeface="Times New Roman" pitchFamily="18" charset="0"/>
              </a:rPr>
              <a:t>作为缺省选择。当插入、删除频繁时，使用</a:t>
            </a:r>
            <a:r>
              <a:rPr lang="en-US" altLang="zh-CN" sz="2800" dirty="0" err="1" smtClean="0">
                <a:ea typeface="宋体" pitchFamily="2" charset="-122"/>
                <a:cs typeface="Times New Roman" pitchFamily="18" charset="0"/>
              </a:rPr>
              <a:t>LinkedList</a:t>
            </a:r>
            <a:r>
              <a:rPr lang="zh-CN" altLang="en-US" sz="2800" dirty="0" smtClean="0">
                <a:ea typeface="宋体" pitchFamily="2" charset="-122"/>
                <a:cs typeface="Times New Roman" pitchFamily="18" charset="0"/>
              </a:rPr>
              <a:t>；</a:t>
            </a:r>
            <a:r>
              <a:rPr lang="en-US" altLang="zh-CN" sz="2800" dirty="0" smtClean="0">
                <a:ea typeface="宋体" pitchFamily="2" charset="-122"/>
                <a:cs typeface="Times New Roman" pitchFamily="18" charset="0"/>
              </a:rPr>
              <a:t>Vector</a:t>
            </a:r>
            <a:r>
              <a:rPr lang="zh-CN" altLang="en-US" sz="2800" dirty="0" smtClean="0">
                <a:ea typeface="宋体" pitchFamily="2" charset="-122"/>
                <a:cs typeface="Times New Roman" pitchFamily="18" charset="0"/>
              </a:rPr>
              <a:t>总是比</a:t>
            </a:r>
            <a:r>
              <a:rPr lang="en-US" altLang="zh-CN" sz="2800" dirty="0" err="1" smtClean="0">
                <a:ea typeface="宋体" pitchFamily="2" charset="-122"/>
                <a:cs typeface="Times New Roman" pitchFamily="18" charset="0"/>
              </a:rPr>
              <a:t>ArrayList</a:t>
            </a:r>
            <a:r>
              <a:rPr lang="zh-CN" altLang="en-US" sz="2800" dirty="0" smtClean="0">
                <a:ea typeface="宋体" pitchFamily="2" charset="-122"/>
                <a:cs typeface="Times New Roman" pitchFamily="18" charset="0"/>
              </a:rPr>
              <a:t>慢，所以尽量避免使用。</a:t>
            </a:r>
            <a:endParaRPr lang="en-US" altLang="zh-CN" sz="2800" dirty="0">
              <a:ea typeface="宋体" pitchFamily="2" charset="-122"/>
              <a:cs typeface="Times New Roman" pitchFamily="18" charset="0"/>
            </a:endParaRPr>
          </a:p>
          <a:p>
            <a:pPr marL="285750" indent="-285750">
              <a:spcBef>
                <a:spcPts val="600"/>
              </a:spcBef>
              <a:buFont typeface="Wingdings" pitchFamily="2" charset="2"/>
              <a:buChar char="l"/>
            </a:pPr>
            <a:r>
              <a:rPr lang="zh-CN" altLang="en-US" sz="2800" dirty="0" smtClean="0">
                <a:ea typeface="宋体" pitchFamily="2" charset="-122"/>
                <a:cs typeface="Times New Roman" pitchFamily="18" charset="0"/>
              </a:rPr>
              <a:t>新增方法</a:t>
            </a:r>
            <a:r>
              <a:rPr lang="en-US" altLang="zh-CN" sz="2800" dirty="0" smtClean="0">
                <a:ea typeface="宋体" pitchFamily="2" charset="-122"/>
                <a:cs typeface="Times New Roman" pitchFamily="18" charset="0"/>
                <a:sym typeface="Wingdings" pitchFamily="2" charset="2"/>
              </a:rPr>
              <a:t>: (</a:t>
            </a:r>
            <a:r>
              <a:rPr lang="zh-CN" altLang="en-US" sz="2800" dirty="0" smtClean="0">
                <a:ea typeface="宋体" pitchFamily="2" charset="-122"/>
                <a:cs typeface="Times New Roman" pitchFamily="18" charset="0"/>
                <a:sym typeface="Wingdings" pitchFamily="2" charset="2"/>
              </a:rPr>
              <a:t>这些方法是冗余的</a:t>
            </a:r>
            <a:r>
              <a:rPr lang="en-US" altLang="zh-CN" sz="2800" dirty="0" smtClean="0">
                <a:ea typeface="宋体" pitchFamily="2" charset="-122"/>
                <a:cs typeface="Times New Roman" pitchFamily="18" charset="0"/>
                <a:sym typeface="Wingdings" pitchFamily="2" charset="2"/>
              </a:rPr>
              <a:t>,</a:t>
            </a:r>
            <a:r>
              <a:rPr lang="zh-CN" altLang="en-US" sz="2800" dirty="0" smtClean="0">
                <a:ea typeface="宋体" pitchFamily="2" charset="-122"/>
                <a:cs typeface="Times New Roman" pitchFamily="18" charset="0"/>
                <a:sym typeface="Wingdings" pitchFamily="2" charset="2"/>
              </a:rPr>
              <a:t>有替代方法</a:t>
            </a:r>
            <a:r>
              <a:rPr lang="en-US" altLang="zh-CN" sz="2800" dirty="0" smtClean="0">
                <a:ea typeface="宋体" pitchFamily="2" charset="-122"/>
                <a:cs typeface="Times New Roman" pitchFamily="18" charset="0"/>
                <a:sym typeface="Wingdings" pitchFamily="2" charset="2"/>
              </a:rPr>
              <a:t>,</a:t>
            </a:r>
            <a:r>
              <a:rPr lang="zh-CN" altLang="en-US" sz="2800" smtClean="0">
                <a:ea typeface="宋体" pitchFamily="2" charset="-122"/>
                <a:cs typeface="Times New Roman" pitchFamily="18" charset="0"/>
                <a:sym typeface="Wingdings" pitchFamily="2" charset="2"/>
              </a:rPr>
              <a:t>了解即可 </a:t>
            </a:r>
            <a:r>
              <a:rPr lang="en-US" altLang="zh-CN" sz="2800" smtClean="0">
                <a:ea typeface="宋体" pitchFamily="2" charset="-122"/>
                <a:cs typeface="Times New Roman" pitchFamily="18" charset="0"/>
                <a:sym typeface="Wingdings" pitchFamily="2" charset="2"/>
              </a:rPr>
              <a:t>)</a:t>
            </a:r>
            <a:endParaRPr lang="en-US" altLang="zh-CN" sz="2800" dirty="0" smtClean="0">
              <a:ea typeface="宋体" pitchFamily="2" charset="-122"/>
              <a:cs typeface="Times New Roman" pitchFamily="18" charset="0"/>
            </a:endParaRPr>
          </a:p>
          <a:p>
            <a:pPr marL="914400" lvl="1" indent="-457200">
              <a:buFont typeface="Wingdings" pitchFamily="2" charset="2"/>
              <a:buChar char="Ø"/>
            </a:pPr>
            <a:r>
              <a:rPr lang="en-US" altLang="zh-CN" sz="2400" b="1" dirty="0">
                <a:solidFill>
                  <a:srgbClr val="C00000"/>
                </a:solidFill>
                <a:ea typeface="宋体" pitchFamily="2" charset="-122"/>
                <a:cs typeface="Times New Roman" pitchFamily="18" charset="0"/>
              </a:rPr>
              <a:t>v</a:t>
            </a:r>
            <a:r>
              <a:rPr lang="en-US" altLang="zh-CN" sz="2400" b="1" dirty="0" smtClean="0">
                <a:solidFill>
                  <a:srgbClr val="C00000"/>
                </a:solidFill>
                <a:ea typeface="宋体" pitchFamily="2" charset="-122"/>
                <a:cs typeface="Times New Roman" pitchFamily="18" charset="0"/>
              </a:rPr>
              <a:t>oid </a:t>
            </a:r>
            <a:r>
              <a:rPr lang="en-US" altLang="zh-CN" sz="2400" b="1" dirty="0" err="1" smtClean="0">
                <a:solidFill>
                  <a:srgbClr val="C00000"/>
                </a:solidFill>
                <a:ea typeface="宋体" pitchFamily="2" charset="-122"/>
                <a:cs typeface="Times New Roman" pitchFamily="18" charset="0"/>
              </a:rPr>
              <a:t>addElement</a:t>
            </a:r>
            <a:r>
              <a:rPr lang="en-US" altLang="zh-CN" sz="2400" b="1" dirty="0" smtClean="0">
                <a:solidFill>
                  <a:srgbClr val="C00000"/>
                </a:solidFill>
                <a:ea typeface="宋体" pitchFamily="2" charset="-122"/>
                <a:cs typeface="Times New Roman" pitchFamily="18" charset="0"/>
              </a:rPr>
              <a:t>(Object </a:t>
            </a:r>
            <a:r>
              <a:rPr lang="en-US" altLang="zh-CN" sz="2400" b="1" dirty="0" err="1" smtClean="0">
                <a:solidFill>
                  <a:srgbClr val="C00000"/>
                </a:solidFill>
                <a:ea typeface="宋体" pitchFamily="2" charset="-122"/>
                <a:cs typeface="Times New Roman" pitchFamily="18" charset="0"/>
              </a:rPr>
              <a:t>obj</a:t>
            </a:r>
            <a:r>
              <a:rPr lang="en-US" altLang="zh-CN" sz="2400" b="1" dirty="0" smtClean="0">
                <a:solidFill>
                  <a:srgbClr val="C00000"/>
                </a:solidFill>
                <a:ea typeface="宋体" pitchFamily="2" charset="-122"/>
                <a:cs typeface="Times New Roman" pitchFamily="18" charset="0"/>
              </a:rPr>
              <a:t>)</a:t>
            </a:r>
          </a:p>
          <a:p>
            <a:pPr marL="914400" lvl="1" indent="-457200">
              <a:lnSpc>
                <a:spcPts val="3900"/>
              </a:lnSpc>
              <a:buFont typeface="Wingdings" pitchFamily="2" charset="2"/>
              <a:buChar char="Ø"/>
            </a:pPr>
            <a:r>
              <a:rPr lang="en-US" altLang="zh-CN" sz="2400" b="1" dirty="0">
                <a:solidFill>
                  <a:srgbClr val="C00000"/>
                </a:solidFill>
                <a:ea typeface="宋体" pitchFamily="2" charset="-122"/>
                <a:cs typeface="Times New Roman" pitchFamily="18" charset="0"/>
              </a:rPr>
              <a:t>v</a:t>
            </a:r>
            <a:r>
              <a:rPr lang="en-US" altLang="zh-CN" sz="2400" b="1" dirty="0" smtClean="0">
                <a:solidFill>
                  <a:srgbClr val="C00000"/>
                </a:solidFill>
                <a:ea typeface="宋体" pitchFamily="2" charset="-122"/>
                <a:cs typeface="Times New Roman" pitchFamily="18" charset="0"/>
              </a:rPr>
              <a:t>oid </a:t>
            </a:r>
            <a:r>
              <a:rPr lang="en-US" altLang="zh-CN" sz="2400" b="1" dirty="0" err="1" smtClean="0">
                <a:solidFill>
                  <a:srgbClr val="C00000"/>
                </a:solidFill>
                <a:ea typeface="宋体" pitchFamily="2" charset="-122"/>
                <a:cs typeface="Times New Roman" pitchFamily="18" charset="0"/>
              </a:rPr>
              <a:t>insertElementAt</a:t>
            </a:r>
            <a:r>
              <a:rPr lang="en-US" altLang="zh-CN" sz="2400" b="1" dirty="0" smtClean="0">
                <a:solidFill>
                  <a:srgbClr val="C00000"/>
                </a:solidFill>
                <a:ea typeface="宋体" pitchFamily="2" charset="-122"/>
                <a:cs typeface="Times New Roman" pitchFamily="18" charset="0"/>
              </a:rPr>
              <a:t>(Object </a:t>
            </a:r>
            <a:r>
              <a:rPr lang="en-US" altLang="zh-CN" sz="2400" b="1" dirty="0" err="1" smtClean="0">
                <a:solidFill>
                  <a:srgbClr val="C00000"/>
                </a:solidFill>
                <a:ea typeface="宋体" pitchFamily="2" charset="-122"/>
                <a:cs typeface="Times New Roman" pitchFamily="18" charset="0"/>
              </a:rPr>
              <a:t>obj,int</a:t>
            </a:r>
            <a:r>
              <a:rPr lang="en-US" altLang="zh-CN" sz="2400" b="1" dirty="0" smtClean="0">
                <a:solidFill>
                  <a:srgbClr val="C00000"/>
                </a:solidFill>
                <a:ea typeface="宋体" pitchFamily="2" charset="-122"/>
                <a:cs typeface="Times New Roman" pitchFamily="18" charset="0"/>
              </a:rPr>
              <a:t> index)</a:t>
            </a:r>
          </a:p>
          <a:p>
            <a:pPr marL="914400" lvl="1" indent="-457200">
              <a:lnSpc>
                <a:spcPts val="3900"/>
              </a:lnSpc>
              <a:buFont typeface="Wingdings" pitchFamily="2" charset="2"/>
              <a:buChar char="Ø"/>
            </a:pPr>
            <a:r>
              <a:rPr lang="en-US" altLang="zh-CN" sz="2400" b="1" dirty="0">
                <a:solidFill>
                  <a:srgbClr val="C00000"/>
                </a:solidFill>
                <a:ea typeface="宋体" pitchFamily="2" charset="-122"/>
                <a:cs typeface="Times New Roman" pitchFamily="18" charset="0"/>
              </a:rPr>
              <a:t>v</a:t>
            </a:r>
            <a:r>
              <a:rPr lang="en-US" altLang="zh-CN" sz="2400" b="1" dirty="0" smtClean="0">
                <a:solidFill>
                  <a:srgbClr val="C00000"/>
                </a:solidFill>
                <a:ea typeface="宋体" pitchFamily="2" charset="-122"/>
                <a:cs typeface="Times New Roman" pitchFamily="18" charset="0"/>
              </a:rPr>
              <a:t>oid </a:t>
            </a:r>
            <a:r>
              <a:rPr lang="en-US" altLang="zh-CN" sz="2400" b="1" dirty="0" err="1" smtClean="0">
                <a:solidFill>
                  <a:srgbClr val="C00000"/>
                </a:solidFill>
                <a:ea typeface="宋体" pitchFamily="2" charset="-122"/>
                <a:cs typeface="Times New Roman" pitchFamily="18" charset="0"/>
              </a:rPr>
              <a:t>setElementAt</a:t>
            </a:r>
            <a:r>
              <a:rPr lang="en-US" altLang="zh-CN" sz="2400" b="1" dirty="0" smtClean="0">
                <a:solidFill>
                  <a:srgbClr val="C00000"/>
                </a:solidFill>
                <a:ea typeface="宋体" pitchFamily="2" charset="-122"/>
                <a:cs typeface="Times New Roman" pitchFamily="18" charset="0"/>
              </a:rPr>
              <a:t>(Object </a:t>
            </a:r>
            <a:r>
              <a:rPr lang="en-US" altLang="zh-CN" sz="2400" b="1" dirty="0" err="1" smtClean="0">
                <a:solidFill>
                  <a:srgbClr val="C00000"/>
                </a:solidFill>
                <a:ea typeface="宋体" pitchFamily="2" charset="-122"/>
                <a:cs typeface="Times New Roman" pitchFamily="18" charset="0"/>
              </a:rPr>
              <a:t>obj,int</a:t>
            </a:r>
            <a:r>
              <a:rPr lang="en-US" altLang="zh-CN" sz="2400" b="1" dirty="0" smtClean="0">
                <a:solidFill>
                  <a:srgbClr val="C00000"/>
                </a:solidFill>
                <a:ea typeface="宋体" pitchFamily="2" charset="-122"/>
                <a:cs typeface="Times New Roman" pitchFamily="18" charset="0"/>
              </a:rPr>
              <a:t> index)</a:t>
            </a:r>
          </a:p>
          <a:p>
            <a:pPr marL="914400" lvl="1" indent="-457200">
              <a:lnSpc>
                <a:spcPts val="3900"/>
              </a:lnSpc>
              <a:buFont typeface="Wingdings" pitchFamily="2" charset="2"/>
              <a:buChar char="Ø"/>
            </a:pPr>
            <a:r>
              <a:rPr lang="en-US" altLang="zh-CN" sz="2400" b="1" dirty="0">
                <a:solidFill>
                  <a:srgbClr val="C00000"/>
                </a:solidFill>
                <a:ea typeface="宋体" pitchFamily="2" charset="-122"/>
                <a:cs typeface="Times New Roman" pitchFamily="18" charset="0"/>
              </a:rPr>
              <a:t>v</a:t>
            </a:r>
            <a:r>
              <a:rPr lang="en-US" altLang="zh-CN" sz="2400" b="1" dirty="0" smtClean="0">
                <a:solidFill>
                  <a:srgbClr val="C00000"/>
                </a:solidFill>
                <a:ea typeface="宋体" pitchFamily="2" charset="-122"/>
                <a:cs typeface="Times New Roman" pitchFamily="18" charset="0"/>
              </a:rPr>
              <a:t>oid </a:t>
            </a:r>
            <a:r>
              <a:rPr lang="en-US" altLang="zh-CN" sz="2400" b="1" dirty="0" err="1" smtClean="0">
                <a:solidFill>
                  <a:srgbClr val="C00000"/>
                </a:solidFill>
                <a:ea typeface="宋体" pitchFamily="2" charset="-122"/>
                <a:cs typeface="Times New Roman" pitchFamily="18" charset="0"/>
              </a:rPr>
              <a:t>removeElement</a:t>
            </a:r>
            <a:r>
              <a:rPr lang="en-US" altLang="zh-CN" sz="2400" b="1" dirty="0" smtClean="0">
                <a:solidFill>
                  <a:srgbClr val="C00000"/>
                </a:solidFill>
                <a:ea typeface="宋体" pitchFamily="2" charset="-122"/>
                <a:cs typeface="Times New Roman" pitchFamily="18" charset="0"/>
              </a:rPr>
              <a:t>(Object </a:t>
            </a:r>
            <a:r>
              <a:rPr lang="en-US" altLang="zh-CN" sz="2400" b="1" dirty="0" err="1" smtClean="0">
                <a:solidFill>
                  <a:srgbClr val="C00000"/>
                </a:solidFill>
                <a:ea typeface="宋体" pitchFamily="2" charset="-122"/>
                <a:cs typeface="Times New Roman" pitchFamily="18" charset="0"/>
              </a:rPr>
              <a:t>obj</a:t>
            </a:r>
            <a:r>
              <a:rPr lang="en-US" altLang="zh-CN" sz="2400" b="1" dirty="0" smtClean="0">
                <a:solidFill>
                  <a:srgbClr val="C00000"/>
                </a:solidFill>
                <a:ea typeface="宋体" pitchFamily="2" charset="-122"/>
                <a:cs typeface="Times New Roman" pitchFamily="18" charset="0"/>
              </a:rPr>
              <a:t>)</a:t>
            </a:r>
          </a:p>
          <a:p>
            <a:pPr marL="914400" lvl="1" indent="-457200">
              <a:lnSpc>
                <a:spcPts val="3900"/>
              </a:lnSpc>
              <a:buFont typeface="Wingdings" pitchFamily="2" charset="2"/>
              <a:buChar char="Ø"/>
            </a:pPr>
            <a:r>
              <a:rPr lang="en-US" altLang="zh-CN" sz="2400" b="1" dirty="0">
                <a:solidFill>
                  <a:srgbClr val="C00000"/>
                </a:solidFill>
                <a:ea typeface="宋体" pitchFamily="2" charset="-122"/>
                <a:cs typeface="Times New Roman" pitchFamily="18" charset="0"/>
              </a:rPr>
              <a:t>v</a:t>
            </a:r>
            <a:r>
              <a:rPr lang="en-US" altLang="zh-CN" sz="2400" b="1" dirty="0" smtClean="0">
                <a:solidFill>
                  <a:srgbClr val="C00000"/>
                </a:solidFill>
                <a:ea typeface="宋体" pitchFamily="2" charset="-122"/>
                <a:cs typeface="Times New Roman" pitchFamily="18" charset="0"/>
              </a:rPr>
              <a:t>oid </a:t>
            </a:r>
            <a:r>
              <a:rPr lang="en-US" altLang="zh-CN" sz="2400" b="1" dirty="0" err="1" smtClean="0">
                <a:solidFill>
                  <a:srgbClr val="C00000"/>
                </a:solidFill>
                <a:ea typeface="宋体" pitchFamily="2" charset="-122"/>
                <a:cs typeface="Times New Roman" pitchFamily="18" charset="0"/>
              </a:rPr>
              <a:t>removeAllElements</a:t>
            </a:r>
            <a:r>
              <a:rPr lang="en-US" altLang="zh-CN" sz="2400" b="1" dirty="0" smtClean="0">
                <a:solidFill>
                  <a:srgbClr val="C00000"/>
                </a:solidFill>
                <a:ea typeface="宋体" pitchFamily="2" charset="-122"/>
                <a:cs typeface="Times New Roman" pitchFamily="18" charset="0"/>
              </a:rPr>
              <a:t>()</a:t>
            </a:r>
            <a:endParaRPr lang="zh-CN" altLang="en-US" sz="2400" b="1" dirty="0">
              <a:solidFill>
                <a:srgbClr val="C00000"/>
              </a:solidFill>
              <a:ea typeface="宋体" pitchFamily="2" charset="-122"/>
              <a:cs typeface="Times New Roman" pitchFamily="18" charset="0"/>
            </a:endParaRPr>
          </a:p>
        </p:txBody>
      </p:sp>
    </p:spTree>
    <p:extLst>
      <p:ext uri="{BB962C8B-B14F-4D97-AF65-F5344CB8AC3E}">
        <p14:creationId xmlns="" xmlns:p14="http://schemas.microsoft.com/office/powerpoint/2010/main" val="3155238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圆角矩形 150"/>
          <p:cNvSpPr/>
          <p:nvPr/>
        </p:nvSpPr>
        <p:spPr>
          <a:xfrm>
            <a:off x="2098124" y="4149661"/>
            <a:ext cx="621799" cy="95017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5" name="TextBox 4"/>
          <p:cNvSpPr txBox="1"/>
          <p:nvPr/>
        </p:nvSpPr>
        <p:spPr>
          <a:xfrm>
            <a:off x="3352008" y="89909"/>
            <a:ext cx="4316336" cy="646331"/>
          </a:xfrm>
          <a:prstGeom prst="rect">
            <a:avLst/>
          </a:prstGeom>
          <a:noFill/>
        </p:spPr>
        <p:txBody>
          <a:bodyPr wrap="square" rtlCol="0">
            <a:spAutoFit/>
          </a:bodyPr>
          <a:lstStyle/>
          <a:p>
            <a:r>
              <a:rPr lang="en-US" altLang="zh-CN" sz="3600" b="1" dirty="0" smtClean="0">
                <a:solidFill>
                  <a:srgbClr val="FFFF00"/>
                </a:solidFill>
                <a:latin typeface="Courier New" panose="02070309020205020404" pitchFamily="49" charset="0"/>
                <a:ea typeface="宋体" pitchFamily="2" charset="-122"/>
                <a:cs typeface="Courier New" panose="02070309020205020404" pitchFamily="49" charset="0"/>
              </a:rPr>
              <a:t>Java</a:t>
            </a:r>
            <a:r>
              <a:rPr lang="zh-CN" altLang="en-US" sz="3600" b="1" dirty="0" smtClean="0">
                <a:solidFill>
                  <a:srgbClr val="FFFF00"/>
                </a:solidFill>
                <a:latin typeface="Courier New" panose="02070309020205020404" pitchFamily="49" charset="0"/>
                <a:ea typeface="宋体" pitchFamily="2" charset="-122"/>
                <a:cs typeface="Courier New" panose="02070309020205020404" pitchFamily="49" charset="0"/>
              </a:rPr>
              <a:t>基础知识图解</a:t>
            </a:r>
            <a:endParaRPr lang="zh-CN" altLang="en-US" sz="3600" b="1" dirty="0">
              <a:solidFill>
                <a:srgbClr val="FFFF00"/>
              </a:solidFill>
              <a:latin typeface="Courier New" panose="02070309020205020404" pitchFamily="49" charset="0"/>
              <a:ea typeface="宋体" pitchFamily="2" charset="-122"/>
              <a:cs typeface="Courier New" panose="02070309020205020404" pitchFamily="49" charset="0"/>
            </a:endParaRPr>
          </a:p>
        </p:txBody>
      </p:sp>
      <p:sp>
        <p:nvSpPr>
          <p:cNvPr id="101" name="圆角矩形 100"/>
          <p:cNvSpPr/>
          <p:nvPr/>
        </p:nvSpPr>
        <p:spPr>
          <a:xfrm>
            <a:off x="183802" y="1412776"/>
            <a:ext cx="1440160"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2" name="圆角矩形 101"/>
          <p:cNvSpPr/>
          <p:nvPr/>
        </p:nvSpPr>
        <p:spPr>
          <a:xfrm>
            <a:off x="2056010" y="1424608"/>
            <a:ext cx="145536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3" name="圆角矩形 102"/>
          <p:cNvSpPr/>
          <p:nvPr/>
        </p:nvSpPr>
        <p:spPr>
          <a:xfrm>
            <a:off x="5584402" y="1412776"/>
            <a:ext cx="1440160"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4" name="圆角矩形 103"/>
          <p:cNvSpPr/>
          <p:nvPr/>
        </p:nvSpPr>
        <p:spPr>
          <a:xfrm>
            <a:off x="4704257" y="2420888"/>
            <a:ext cx="899829"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5" name="圆角矩形 104"/>
          <p:cNvSpPr/>
          <p:nvPr/>
        </p:nvSpPr>
        <p:spPr>
          <a:xfrm>
            <a:off x="6723289" y="2420888"/>
            <a:ext cx="9361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6" name="圆角矩形 105"/>
          <p:cNvSpPr/>
          <p:nvPr/>
        </p:nvSpPr>
        <p:spPr>
          <a:xfrm>
            <a:off x="5755193" y="2420888"/>
            <a:ext cx="852903"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7" name="圆角矩形 106"/>
          <p:cNvSpPr/>
          <p:nvPr/>
        </p:nvSpPr>
        <p:spPr>
          <a:xfrm>
            <a:off x="7837449" y="2420888"/>
            <a:ext cx="73501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8" name="圆角矩形 107"/>
          <p:cNvSpPr/>
          <p:nvPr/>
        </p:nvSpPr>
        <p:spPr>
          <a:xfrm>
            <a:off x="5548670" y="3212976"/>
            <a:ext cx="1800562" cy="43204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9" name="圆角矩形 108"/>
          <p:cNvSpPr/>
          <p:nvPr/>
        </p:nvSpPr>
        <p:spPr>
          <a:xfrm>
            <a:off x="7954801" y="4027903"/>
            <a:ext cx="917966"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0" name="圆角矩形 109"/>
          <p:cNvSpPr/>
          <p:nvPr/>
        </p:nvSpPr>
        <p:spPr>
          <a:xfrm>
            <a:off x="4009150" y="3990539"/>
            <a:ext cx="705802" cy="57462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1" name="圆角矩形 110"/>
          <p:cNvSpPr/>
          <p:nvPr/>
        </p:nvSpPr>
        <p:spPr>
          <a:xfrm>
            <a:off x="7143489" y="4012941"/>
            <a:ext cx="524855"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2" name="圆角矩形 111"/>
          <p:cNvSpPr/>
          <p:nvPr/>
        </p:nvSpPr>
        <p:spPr>
          <a:xfrm>
            <a:off x="6278876" y="3990539"/>
            <a:ext cx="669388" cy="55221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3" name="圆角矩形 112"/>
          <p:cNvSpPr/>
          <p:nvPr/>
        </p:nvSpPr>
        <p:spPr>
          <a:xfrm>
            <a:off x="4891710" y="4020432"/>
            <a:ext cx="544386"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4" name="圆角矩形 113"/>
          <p:cNvSpPr/>
          <p:nvPr/>
        </p:nvSpPr>
        <p:spPr>
          <a:xfrm>
            <a:off x="5553867" y="4037286"/>
            <a:ext cx="533705"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5" name="圆角矩形 114"/>
          <p:cNvSpPr/>
          <p:nvPr/>
        </p:nvSpPr>
        <p:spPr>
          <a:xfrm>
            <a:off x="5240809" y="4862046"/>
            <a:ext cx="1440160"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6" name="圆角矩形 115"/>
          <p:cNvSpPr/>
          <p:nvPr/>
        </p:nvSpPr>
        <p:spPr>
          <a:xfrm>
            <a:off x="7982531" y="587727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7" name="圆角矩形 116"/>
          <p:cNvSpPr/>
          <p:nvPr/>
        </p:nvSpPr>
        <p:spPr>
          <a:xfrm>
            <a:off x="7258452" y="587727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8" name="圆角矩形 117"/>
          <p:cNvSpPr/>
          <p:nvPr/>
        </p:nvSpPr>
        <p:spPr>
          <a:xfrm>
            <a:off x="6759743" y="5877272"/>
            <a:ext cx="391239"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9" name="圆角矩形 118"/>
          <p:cNvSpPr/>
          <p:nvPr/>
        </p:nvSpPr>
        <p:spPr>
          <a:xfrm>
            <a:off x="5842785" y="5877272"/>
            <a:ext cx="81054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0" name="圆角矩形 119"/>
          <p:cNvSpPr/>
          <p:nvPr/>
        </p:nvSpPr>
        <p:spPr>
          <a:xfrm>
            <a:off x="5080346" y="587727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2" name="圆角矩形 121"/>
          <p:cNvSpPr/>
          <p:nvPr/>
        </p:nvSpPr>
        <p:spPr>
          <a:xfrm>
            <a:off x="3910353" y="5863217"/>
            <a:ext cx="1028513"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3" name="圆角矩形 122"/>
          <p:cNvSpPr/>
          <p:nvPr/>
        </p:nvSpPr>
        <p:spPr>
          <a:xfrm>
            <a:off x="3110738" y="587727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4" name="圆角矩形 123"/>
          <p:cNvSpPr/>
          <p:nvPr/>
        </p:nvSpPr>
        <p:spPr>
          <a:xfrm>
            <a:off x="2273302" y="5877272"/>
            <a:ext cx="646804" cy="43204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ea typeface="宋体" pitchFamily="2" charset="-122"/>
              <a:cs typeface="Times New Roman" pitchFamily="18" charset="0"/>
            </a:endParaRPr>
          </a:p>
        </p:txBody>
      </p:sp>
      <p:sp>
        <p:nvSpPr>
          <p:cNvPr id="125" name="圆角矩形 124"/>
          <p:cNvSpPr/>
          <p:nvPr/>
        </p:nvSpPr>
        <p:spPr>
          <a:xfrm>
            <a:off x="35496" y="5877272"/>
            <a:ext cx="1354123" cy="43204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ea typeface="宋体" pitchFamily="2" charset="-122"/>
              <a:cs typeface="Times New Roman" pitchFamily="18" charset="0"/>
            </a:endParaRPr>
          </a:p>
        </p:txBody>
      </p:sp>
      <p:sp>
        <p:nvSpPr>
          <p:cNvPr id="126" name="圆角矩形 125"/>
          <p:cNvSpPr/>
          <p:nvPr/>
        </p:nvSpPr>
        <p:spPr>
          <a:xfrm>
            <a:off x="2098124" y="2222160"/>
            <a:ext cx="1190599"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33" name="TextBox 132"/>
          <p:cNvSpPr txBox="1"/>
          <p:nvPr/>
        </p:nvSpPr>
        <p:spPr>
          <a:xfrm>
            <a:off x="183802" y="1459523"/>
            <a:ext cx="1584176"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JAVA</a:t>
            </a:r>
            <a:r>
              <a:rPr lang="zh-CN" altLang="en-US" sz="1600" dirty="0" smtClean="0">
                <a:ea typeface="宋体" pitchFamily="2" charset="-122"/>
                <a:cs typeface="Times New Roman" pitchFamily="18" charset="0"/>
              </a:rPr>
              <a:t>发展历程</a:t>
            </a:r>
            <a:endParaRPr lang="zh-CN" altLang="en-US" sz="1600" dirty="0">
              <a:ea typeface="宋体" pitchFamily="2" charset="-122"/>
              <a:cs typeface="Times New Roman" pitchFamily="18" charset="0"/>
            </a:endParaRPr>
          </a:p>
        </p:txBody>
      </p:sp>
      <p:sp>
        <p:nvSpPr>
          <p:cNvPr id="134" name="TextBox 133"/>
          <p:cNvSpPr txBox="1"/>
          <p:nvPr/>
        </p:nvSpPr>
        <p:spPr>
          <a:xfrm>
            <a:off x="2072520" y="1477000"/>
            <a:ext cx="1491368"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JAVA</a:t>
            </a:r>
            <a:r>
              <a:rPr lang="zh-CN" altLang="en-US" sz="1600" dirty="0" smtClean="0">
                <a:ea typeface="宋体" pitchFamily="2" charset="-122"/>
                <a:cs typeface="Times New Roman" pitchFamily="18" charset="0"/>
              </a:rPr>
              <a:t>环境搭建</a:t>
            </a:r>
            <a:endParaRPr lang="zh-CN" altLang="en-US" sz="1600" dirty="0">
              <a:ea typeface="宋体" pitchFamily="2" charset="-122"/>
              <a:cs typeface="Times New Roman" pitchFamily="18" charset="0"/>
            </a:endParaRPr>
          </a:p>
        </p:txBody>
      </p:sp>
      <p:sp>
        <p:nvSpPr>
          <p:cNvPr id="135" name="TextBox 134"/>
          <p:cNvSpPr txBox="1"/>
          <p:nvPr/>
        </p:nvSpPr>
        <p:spPr>
          <a:xfrm>
            <a:off x="5638543" y="1445421"/>
            <a:ext cx="1440160"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基础程序设计</a:t>
            </a:r>
            <a:endParaRPr lang="zh-CN" altLang="en-US" sz="1600" dirty="0">
              <a:ea typeface="宋体" pitchFamily="2" charset="-122"/>
              <a:cs typeface="Times New Roman" pitchFamily="18" charset="0"/>
            </a:endParaRPr>
          </a:p>
        </p:txBody>
      </p:sp>
      <p:sp>
        <p:nvSpPr>
          <p:cNvPr id="136" name="TextBox 135"/>
          <p:cNvSpPr txBox="1"/>
          <p:nvPr/>
        </p:nvSpPr>
        <p:spPr>
          <a:xfrm>
            <a:off x="4629519" y="2492896"/>
            <a:ext cx="1098899"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数据类型</a:t>
            </a:r>
            <a:endParaRPr lang="zh-CN" altLang="en-US" sz="1600" dirty="0">
              <a:ea typeface="宋体" pitchFamily="2" charset="-122"/>
              <a:cs typeface="Times New Roman" pitchFamily="18" charset="0"/>
            </a:endParaRPr>
          </a:p>
        </p:txBody>
      </p:sp>
      <p:sp>
        <p:nvSpPr>
          <p:cNvPr id="137" name="TextBox 136"/>
          <p:cNvSpPr txBox="1"/>
          <p:nvPr/>
        </p:nvSpPr>
        <p:spPr>
          <a:xfrm>
            <a:off x="6706881" y="2442374"/>
            <a:ext cx="1109769" cy="338554"/>
          </a:xfrm>
          <a:prstGeom prst="rect">
            <a:avLst/>
          </a:prstGeom>
          <a:noFill/>
        </p:spPr>
        <p:txBody>
          <a:bodyPr wrap="square" rtlCol="0">
            <a:spAutoFit/>
          </a:bodyPr>
          <a:lstStyle/>
          <a:p>
            <a:r>
              <a:rPr lang="zh-CN" altLang="en-US" sz="1600" dirty="0">
                <a:ea typeface="宋体" pitchFamily="2" charset="-122"/>
                <a:cs typeface="Times New Roman" pitchFamily="18" charset="0"/>
              </a:rPr>
              <a:t>流程</a:t>
            </a:r>
            <a:r>
              <a:rPr lang="zh-CN" altLang="en-US" sz="1600" dirty="0" smtClean="0">
                <a:ea typeface="宋体" pitchFamily="2" charset="-122"/>
                <a:cs typeface="Times New Roman" pitchFamily="18" charset="0"/>
              </a:rPr>
              <a:t>控制</a:t>
            </a:r>
            <a:endParaRPr lang="zh-CN" altLang="en-US" sz="1600" dirty="0">
              <a:ea typeface="宋体" pitchFamily="2" charset="-122"/>
              <a:cs typeface="Times New Roman" pitchFamily="18" charset="0"/>
            </a:endParaRPr>
          </a:p>
        </p:txBody>
      </p:sp>
      <p:sp>
        <p:nvSpPr>
          <p:cNvPr id="138" name="TextBox 137"/>
          <p:cNvSpPr txBox="1"/>
          <p:nvPr/>
        </p:nvSpPr>
        <p:spPr>
          <a:xfrm>
            <a:off x="5766372" y="2438184"/>
            <a:ext cx="913069" cy="338554"/>
          </a:xfrm>
          <a:prstGeom prst="rect">
            <a:avLst/>
          </a:prstGeom>
          <a:noFill/>
        </p:spPr>
        <p:txBody>
          <a:bodyPr wrap="square" rtlCol="0">
            <a:spAutoFit/>
          </a:bodyPr>
          <a:lstStyle/>
          <a:p>
            <a:r>
              <a:rPr lang="zh-CN" altLang="en-US" sz="1600" dirty="0">
                <a:ea typeface="宋体" pitchFamily="2" charset="-122"/>
                <a:cs typeface="Times New Roman" pitchFamily="18" charset="0"/>
              </a:rPr>
              <a:t>运算符</a:t>
            </a:r>
          </a:p>
        </p:txBody>
      </p:sp>
      <p:sp>
        <p:nvSpPr>
          <p:cNvPr id="139" name="TextBox 138"/>
          <p:cNvSpPr txBox="1"/>
          <p:nvPr/>
        </p:nvSpPr>
        <p:spPr>
          <a:xfrm>
            <a:off x="7873723" y="2442374"/>
            <a:ext cx="698739"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方法</a:t>
            </a:r>
            <a:endParaRPr lang="zh-CN" altLang="en-US" sz="1600" dirty="0">
              <a:ea typeface="宋体" pitchFamily="2" charset="-122"/>
              <a:cs typeface="Times New Roman" pitchFamily="18" charset="0"/>
            </a:endParaRPr>
          </a:p>
        </p:txBody>
      </p:sp>
      <p:sp>
        <p:nvSpPr>
          <p:cNvPr id="140" name="TextBox 139"/>
          <p:cNvSpPr txBox="1"/>
          <p:nvPr/>
        </p:nvSpPr>
        <p:spPr>
          <a:xfrm>
            <a:off x="5652120" y="3288443"/>
            <a:ext cx="1711778" cy="369332"/>
          </a:xfrm>
          <a:prstGeom prst="rect">
            <a:avLst/>
          </a:prstGeom>
          <a:noFill/>
        </p:spPr>
        <p:txBody>
          <a:bodyPr wrap="square" rtlCol="0">
            <a:spAutoFit/>
          </a:bodyPr>
          <a:lstStyle/>
          <a:p>
            <a:r>
              <a:rPr lang="zh-CN" altLang="en-US" dirty="0" smtClean="0">
                <a:ea typeface="宋体" pitchFamily="2" charset="-122"/>
                <a:cs typeface="Times New Roman" pitchFamily="18" charset="0"/>
              </a:rPr>
              <a:t>面向对象</a:t>
            </a:r>
            <a:r>
              <a:rPr lang="zh-CN" altLang="en-US" dirty="0">
                <a:ea typeface="宋体" pitchFamily="2" charset="-122"/>
                <a:cs typeface="Times New Roman" pitchFamily="18" charset="0"/>
              </a:rPr>
              <a:t>编程</a:t>
            </a:r>
          </a:p>
        </p:txBody>
      </p:sp>
      <p:sp>
        <p:nvSpPr>
          <p:cNvPr id="141" name="TextBox 140"/>
          <p:cNvSpPr txBox="1"/>
          <p:nvPr/>
        </p:nvSpPr>
        <p:spPr>
          <a:xfrm>
            <a:off x="4075855" y="3980384"/>
            <a:ext cx="617662" cy="584775"/>
          </a:xfrm>
          <a:prstGeom prst="rect">
            <a:avLst/>
          </a:prstGeom>
          <a:noFill/>
        </p:spPr>
        <p:txBody>
          <a:bodyPr wrap="square" rtlCol="0">
            <a:spAutoFit/>
          </a:bodyPr>
          <a:lstStyle/>
          <a:p>
            <a:r>
              <a:rPr lang="zh-CN" altLang="en-US" sz="1600" dirty="0" smtClean="0">
                <a:ea typeface="宋体" pitchFamily="2" charset="-122"/>
                <a:cs typeface="Times New Roman" pitchFamily="18" charset="0"/>
              </a:rPr>
              <a:t>类和对象</a:t>
            </a:r>
            <a:endParaRPr lang="zh-CN" altLang="en-US" sz="1600" dirty="0">
              <a:ea typeface="宋体" pitchFamily="2" charset="-122"/>
              <a:cs typeface="Times New Roman" pitchFamily="18" charset="0"/>
            </a:endParaRPr>
          </a:p>
        </p:txBody>
      </p:sp>
      <p:sp>
        <p:nvSpPr>
          <p:cNvPr id="142" name="TextBox 141"/>
          <p:cNvSpPr txBox="1"/>
          <p:nvPr/>
        </p:nvSpPr>
        <p:spPr>
          <a:xfrm>
            <a:off x="4870137" y="4074650"/>
            <a:ext cx="617662"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属性</a:t>
            </a:r>
            <a:endParaRPr lang="zh-CN" altLang="en-US" sz="1600" dirty="0">
              <a:ea typeface="宋体" pitchFamily="2" charset="-122"/>
              <a:cs typeface="Times New Roman" pitchFamily="18" charset="0"/>
            </a:endParaRPr>
          </a:p>
        </p:txBody>
      </p:sp>
      <p:sp>
        <p:nvSpPr>
          <p:cNvPr id="143" name="TextBox 142"/>
          <p:cNvSpPr txBox="1"/>
          <p:nvPr/>
        </p:nvSpPr>
        <p:spPr>
          <a:xfrm>
            <a:off x="5553867" y="4098558"/>
            <a:ext cx="617662"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数组</a:t>
            </a:r>
            <a:endParaRPr lang="zh-CN" altLang="en-US" sz="1600" dirty="0">
              <a:ea typeface="宋体" pitchFamily="2" charset="-122"/>
              <a:cs typeface="Times New Roman" pitchFamily="18" charset="0"/>
            </a:endParaRPr>
          </a:p>
        </p:txBody>
      </p:sp>
      <p:sp>
        <p:nvSpPr>
          <p:cNvPr id="144" name="TextBox 143"/>
          <p:cNvSpPr txBox="1"/>
          <p:nvPr/>
        </p:nvSpPr>
        <p:spPr>
          <a:xfrm>
            <a:off x="7943309" y="4106435"/>
            <a:ext cx="1008745"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设计模式</a:t>
            </a:r>
            <a:endParaRPr lang="zh-CN" altLang="en-US" sz="1600" dirty="0">
              <a:ea typeface="宋体" pitchFamily="2" charset="-122"/>
              <a:cs typeface="Times New Roman" pitchFamily="18" charset="0"/>
            </a:endParaRPr>
          </a:p>
        </p:txBody>
      </p:sp>
      <p:sp>
        <p:nvSpPr>
          <p:cNvPr id="145" name="TextBox 144"/>
          <p:cNvSpPr txBox="1"/>
          <p:nvPr/>
        </p:nvSpPr>
        <p:spPr>
          <a:xfrm>
            <a:off x="7122690" y="4077072"/>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接口</a:t>
            </a:r>
          </a:p>
        </p:txBody>
      </p:sp>
      <p:sp>
        <p:nvSpPr>
          <p:cNvPr id="146" name="TextBox 145"/>
          <p:cNvSpPr txBox="1"/>
          <p:nvPr/>
        </p:nvSpPr>
        <p:spPr>
          <a:xfrm>
            <a:off x="6366877" y="3996353"/>
            <a:ext cx="653395" cy="584775"/>
          </a:xfrm>
          <a:prstGeom prst="rect">
            <a:avLst/>
          </a:prstGeom>
          <a:noFill/>
        </p:spPr>
        <p:txBody>
          <a:bodyPr wrap="square" rtlCol="0">
            <a:spAutoFit/>
          </a:bodyPr>
          <a:lstStyle/>
          <a:p>
            <a:r>
              <a:rPr lang="zh-CN" altLang="en-US" sz="1600" dirty="0">
                <a:ea typeface="宋体" pitchFamily="2" charset="-122"/>
                <a:cs typeface="Times New Roman" pitchFamily="18" charset="0"/>
              </a:rPr>
              <a:t>三</a:t>
            </a:r>
            <a:r>
              <a:rPr lang="zh-CN" altLang="en-US" sz="1600" dirty="0" smtClean="0">
                <a:ea typeface="宋体" pitchFamily="2" charset="-122"/>
                <a:cs typeface="Times New Roman" pitchFamily="18" charset="0"/>
              </a:rPr>
              <a:t>大特性</a:t>
            </a:r>
            <a:endParaRPr lang="zh-CN" altLang="en-US" sz="1600" dirty="0">
              <a:ea typeface="宋体" pitchFamily="2" charset="-122"/>
              <a:cs typeface="Times New Roman" pitchFamily="18" charset="0"/>
            </a:endParaRPr>
          </a:p>
        </p:txBody>
      </p:sp>
      <p:sp>
        <p:nvSpPr>
          <p:cNvPr id="147" name="TextBox 146"/>
          <p:cNvSpPr txBox="1"/>
          <p:nvPr/>
        </p:nvSpPr>
        <p:spPr>
          <a:xfrm>
            <a:off x="5267263" y="4908793"/>
            <a:ext cx="1413706"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应用程序开发</a:t>
            </a:r>
            <a:endParaRPr lang="zh-CN" altLang="en-US" sz="1600" dirty="0">
              <a:ea typeface="宋体" pitchFamily="2" charset="-122"/>
              <a:cs typeface="Times New Roman" pitchFamily="18" charset="0"/>
            </a:endParaRPr>
          </a:p>
        </p:txBody>
      </p:sp>
      <p:sp>
        <p:nvSpPr>
          <p:cNvPr id="148" name="TextBox 147"/>
          <p:cNvSpPr txBox="1"/>
          <p:nvPr/>
        </p:nvSpPr>
        <p:spPr>
          <a:xfrm>
            <a:off x="2273302" y="5926560"/>
            <a:ext cx="812219"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JDBC</a:t>
            </a:r>
            <a:endParaRPr lang="zh-CN" altLang="en-US" sz="1600" dirty="0">
              <a:ea typeface="宋体" pitchFamily="2" charset="-122"/>
              <a:cs typeface="Times New Roman" pitchFamily="18" charset="0"/>
            </a:endParaRPr>
          </a:p>
        </p:txBody>
      </p:sp>
      <p:sp>
        <p:nvSpPr>
          <p:cNvPr id="149" name="TextBox 148"/>
          <p:cNvSpPr txBox="1"/>
          <p:nvPr/>
        </p:nvSpPr>
        <p:spPr>
          <a:xfrm>
            <a:off x="3166540" y="5924019"/>
            <a:ext cx="617662"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集合</a:t>
            </a:r>
            <a:endParaRPr lang="zh-CN" altLang="en-US" sz="1600" dirty="0">
              <a:ea typeface="宋体" pitchFamily="2" charset="-122"/>
              <a:cs typeface="Times New Roman" pitchFamily="18" charset="0"/>
            </a:endParaRPr>
          </a:p>
        </p:txBody>
      </p:sp>
      <p:sp>
        <p:nvSpPr>
          <p:cNvPr id="150" name="TextBox 149"/>
          <p:cNvSpPr txBox="1"/>
          <p:nvPr/>
        </p:nvSpPr>
        <p:spPr>
          <a:xfrm>
            <a:off x="3982360" y="5901292"/>
            <a:ext cx="1025978"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异常处理</a:t>
            </a:r>
            <a:endParaRPr lang="zh-CN" altLang="en-US" sz="1600" dirty="0">
              <a:ea typeface="宋体" pitchFamily="2" charset="-122"/>
              <a:cs typeface="Times New Roman" pitchFamily="18" charset="0"/>
            </a:endParaRPr>
          </a:p>
        </p:txBody>
      </p:sp>
      <p:sp>
        <p:nvSpPr>
          <p:cNvPr id="152" name="TextBox 151"/>
          <p:cNvSpPr txBox="1"/>
          <p:nvPr/>
        </p:nvSpPr>
        <p:spPr>
          <a:xfrm>
            <a:off x="5110756" y="5949280"/>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类库</a:t>
            </a:r>
          </a:p>
        </p:txBody>
      </p:sp>
      <p:sp>
        <p:nvSpPr>
          <p:cNvPr id="153" name="TextBox 152"/>
          <p:cNvSpPr txBox="1"/>
          <p:nvPr/>
        </p:nvSpPr>
        <p:spPr>
          <a:xfrm>
            <a:off x="5905505" y="5901292"/>
            <a:ext cx="810226" cy="338554"/>
          </a:xfrm>
          <a:prstGeom prst="rect">
            <a:avLst/>
          </a:prstGeom>
          <a:noFill/>
        </p:spPr>
        <p:txBody>
          <a:bodyPr wrap="square" rtlCol="0">
            <a:spAutoFit/>
          </a:bodyPr>
          <a:lstStyle/>
          <a:p>
            <a:r>
              <a:rPr lang="zh-CN" altLang="en-US" sz="1600" dirty="0">
                <a:ea typeface="宋体" pitchFamily="2" charset="-122"/>
                <a:cs typeface="Times New Roman" pitchFamily="18" charset="0"/>
              </a:rPr>
              <a:t>多线程</a:t>
            </a:r>
          </a:p>
        </p:txBody>
      </p:sp>
      <p:sp>
        <p:nvSpPr>
          <p:cNvPr id="154" name="TextBox 153"/>
          <p:cNvSpPr txBox="1"/>
          <p:nvPr/>
        </p:nvSpPr>
        <p:spPr>
          <a:xfrm>
            <a:off x="6715731" y="5909963"/>
            <a:ext cx="452847" cy="346771"/>
          </a:xfrm>
          <a:prstGeom prst="rect">
            <a:avLst/>
          </a:prstGeom>
          <a:noFill/>
        </p:spPr>
        <p:txBody>
          <a:bodyPr wrap="square" rtlCol="0">
            <a:spAutoFit/>
          </a:bodyPr>
          <a:lstStyle/>
          <a:p>
            <a:r>
              <a:rPr lang="en-US" altLang="zh-CN" sz="1600" dirty="0" smtClean="0">
                <a:ea typeface="宋体" pitchFamily="2" charset="-122"/>
                <a:cs typeface="Times New Roman" pitchFamily="18" charset="0"/>
              </a:rPr>
              <a:t>IO</a:t>
            </a:r>
            <a:endParaRPr lang="zh-CN" altLang="en-US" sz="1600" dirty="0">
              <a:ea typeface="宋体" pitchFamily="2" charset="-122"/>
              <a:cs typeface="Times New Roman" pitchFamily="18" charset="0"/>
            </a:endParaRPr>
          </a:p>
        </p:txBody>
      </p:sp>
      <p:sp>
        <p:nvSpPr>
          <p:cNvPr id="155" name="TextBox 154"/>
          <p:cNvSpPr txBox="1"/>
          <p:nvPr/>
        </p:nvSpPr>
        <p:spPr>
          <a:xfrm>
            <a:off x="7270996" y="5918181"/>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反射</a:t>
            </a:r>
          </a:p>
        </p:txBody>
      </p:sp>
      <p:sp>
        <p:nvSpPr>
          <p:cNvPr id="156" name="TextBox 155"/>
          <p:cNvSpPr txBox="1"/>
          <p:nvPr/>
        </p:nvSpPr>
        <p:spPr>
          <a:xfrm>
            <a:off x="7954801" y="5924019"/>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网络</a:t>
            </a:r>
          </a:p>
        </p:txBody>
      </p:sp>
      <p:sp>
        <p:nvSpPr>
          <p:cNvPr id="157" name="TextBox 156"/>
          <p:cNvSpPr txBox="1"/>
          <p:nvPr/>
        </p:nvSpPr>
        <p:spPr>
          <a:xfrm>
            <a:off x="-36512" y="5949280"/>
            <a:ext cx="1395437"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Oracle/MySQL</a:t>
            </a:r>
            <a:endParaRPr lang="zh-CN" altLang="en-US" sz="1600" dirty="0">
              <a:ea typeface="宋体" pitchFamily="2" charset="-122"/>
              <a:cs typeface="Times New Roman" pitchFamily="18" charset="0"/>
            </a:endParaRPr>
          </a:p>
        </p:txBody>
      </p:sp>
      <p:sp>
        <p:nvSpPr>
          <p:cNvPr id="159" name="TextBox 158"/>
          <p:cNvSpPr txBox="1"/>
          <p:nvPr/>
        </p:nvSpPr>
        <p:spPr>
          <a:xfrm>
            <a:off x="2123729" y="4221088"/>
            <a:ext cx="648071" cy="830997"/>
          </a:xfrm>
          <a:prstGeom prst="rect">
            <a:avLst/>
          </a:prstGeom>
          <a:noFill/>
        </p:spPr>
        <p:txBody>
          <a:bodyPr wrap="square" rtlCol="0">
            <a:spAutoFit/>
          </a:bodyPr>
          <a:lstStyle/>
          <a:p>
            <a:r>
              <a:rPr lang="en-US" altLang="zh-CN" sz="1600" dirty="0" smtClean="0">
                <a:ea typeface="宋体" pitchFamily="2" charset="-122"/>
                <a:cs typeface="Times New Roman" pitchFamily="18" charset="0"/>
              </a:rPr>
              <a:t>JAVA</a:t>
            </a:r>
            <a:r>
              <a:rPr lang="zh-CN" altLang="en-US" sz="1600" dirty="0" smtClean="0">
                <a:ea typeface="宋体" pitchFamily="2" charset="-122"/>
                <a:cs typeface="Times New Roman" pitchFamily="18" charset="0"/>
              </a:rPr>
              <a:t>新特性</a:t>
            </a:r>
            <a:endParaRPr lang="zh-CN" altLang="en-US" sz="1600" dirty="0">
              <a:ea typeface="宋体" pitchFamily="2" charset="-122"/>
              <a:cs typeface="Times New Roman" pitchFamily="18" charset="0"/>
            </a:endParaRPr>
          </a:p>
        </p:txBody>
      </p:sp>
      <p:cxnSp>
        <p:nvCxnSpPr>
          <p:cNvPr id="165" name="直接箭头连接符 164"/>
          <p:cNvCxnSpPr>
            <a:stCxn id="101" idx="3"/>
            <a:endCxn id="102" idx="1"/>
          </p:cNvCxnSpPr>
          <p:nvPr/>
        </p:nvCxnSpPr>
        <p:spPr>
          <a:xfrm>
            <a:off x="1623962" y="1628800"/>
            <a:ext cx="432048" cy="11832"/>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a:stCxn id="134" idx="3"/>
            <a:endCxn id="103" idx="1"/>
          </p:cNvCxnSpPr>
          <p:nvPr/>
        </p:nvCxnSpPr>
        <p:spPr>
          <a:xfrm flipV="1">
            <a:off x="3563888" y="1628800"/>
            <a:ext cx="2020514" cy="17477"/>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7" name="直接箭头连接符 166"/>
          <p:cNvCxnSpPr>
            <a:stCxn id="103" idx="2"/>
          </p:cNvCxnSpPr>
          <p:nvPr/>
        </p:nvCxnSpPr>
        <p:spPr>
          <a:xfrm>
            <a:off x="6304482" y="1844824"/>
            <a:ext cx="0" cy="576064"/>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8" name="肘形连接符 167"/>
          <p:cNvCxnSpPr>
            <a:endCxn id="104" idx="0"/>
          </p:cNvCxnSpPr>
          <p:nvPr/>
        </p:nvCxnSpPr>
        <p:spPr>
          <a:xfrm rot="10800000" flipV="1">
            <a:off x="5154173" y="2132854"/>
            <a:ext cx="1422293" cy="288033"/>
          </a:xfrm>
          <a:prstGeom prst="bentConnector2">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0" name="肘形连接符 169"/>
          <p:cNvCxnSpPr>
            <a:endCxn id="107" idx="0"/>
          </p:cNvCxnSpPr>
          <p:nvPr/>
        </p:nvCxnSpPr>
        <p:spPr>
          <a:xfrm>
            <a:off x="6340486" y="2132855"/>
            <a:ext cx="1864470" cy="288033"/>
          </a:xfrm>
          <a:prstGeom prst="bentConnector2">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1" name="肘形连接符 170"/>
          <p:cNvCxnSpPr/>
          <p:nvPr/>
        </p:nvCxnSpPr>
        <p:spPr>
          <a:xfrm rot="16200000" flipH="1">
            <a:off x="2827273" y="2686303"/>
            <a:ext cx="3462300" cy="1364771"/>
          </a:xfrm>
          <a:prstGeom prst="bentConnector2">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2" name="直接箭头连接符 171"/>
          <p:cNvCxnSpPr/>
          <p:nvPr/>
        </p:nvCxnSpPr>
        <p:spPr>
          <a:xfrm>
            <a:off x="3876037" y="3413760"/>
            <a:ext cx="1677830"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3" name="肘形连接符 172"/>
          <p:cNvCxnSpPr>
            <a:stCxn id="108" idx="2"/>
            <a:endCxn id="114" idx="0"/>
          </p:cNvCxnSpPr>
          <p:nvPr/>
        </p:nvCxnSpPr>
        <p:spPr>
          <a:xfrm rot="5400000">
            <a:off x="5938705" y="3527040"/>
            <a:ext cx="392262" cy="628231"/>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4" name="肘形连接符 173"/>
          <p:cNvCxnSpPr>
            <a:stCxn id="108" idx="2"/>
            <a:endCxn id="109" idx="0"/>
          </p:cNvCxnSpPr>
          <p:nvPr/>
        </p:nvCxnSpPr>
        <p:spPr>
          <a:xfrm rot="16200000" flipH="1">
            <a:off x="7239928" y="2854046"/>
            <a:ext cx="382879" cy="1964833"/>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5" name="肘形连接符 174"/>
          <p:cNvCxnSpPr>
            <a:stCxn id="108" idx="2"/>
            <a:endCxn id="113" idx="0"/>
          </p:cNvCxnSpPr>
          <p:nvPr/>
        </p:nvCxnSpPr>
        <p:spPr>
          <a:xfrm rot="5400000">
            <a:off x="5618723" y="3190204"/>
            <a:ext cx="375408" cy="1285048"/>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6" name="肘形连接符 175"/>
          <p:cNvCxnSpPr>
            <a:stCxn id="108" idx="2"/>
            <a:endCxn id="110" idx="0"/>
          </p:cNvCxnSpPr>
          <p:nvPr/>
        </p:nvCxnSpPr>
        <p:spPr>
          <a:xfrm rot="5400000">
            <a:off x="5232744" y="2774331"/>
            <a:ext cx="345515" cy="2086900"/>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7" name="肘形连接符 176"/>
          <p:cNvCxnSpPr>
            <a:stCxn id="108" idx="2"/>
            <a:endCxn id="111" idx="0"/>
          </p:cNvCxnSpPr>
          <p:nvPr/>
        </p:nvCxnSpPr>
        <p:spPr>
          <a:xfrm rot="16200000" flipH="1">
            <a:off x="6743476" y="3350499"/>
            <a:ext cx="367917" cy="956966"/>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8" name="肘形连接符 177"/>
          <p:cNvCxnSpPr>
            <a:stCxn id="108" idx="2"/>
            <a:endCxn id="112" idx="0"/>
          </p:cNvCxnSpPr>
          <p:nvPr/>
        </p:nvCxnSpPr>
        <p:spPr>
          <a:xfrm rot="16200000" flipH="1">
            <a:off x="6358503" y="3735471"/>
            <a:ext cx="345515" cy="164619"/>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9" name="肘形连接符 178"/>
          <p:cNvCxnSpPr>
            <a:stCxn id="115" idx="2"/>
            <a:endCxn id="124" idx="0"/>
          </p:cNvCxnSpPr>
          <p:nvPr/>
        </p:nvCxnSpPr>
        <p:spPr>
          <a:xfrm rot="5400000">
            <a:off x="3987208" y="3903591"/>
            <a:ext cx="583178" cy="3364185"/>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0" name="肘形连接符 179"/>
          <p:cNvCxnSpPr>
            <a:stCxn id="115" idx="2"/>
            <a:endCxn id="123" idx="0"/>
          </p:cNvCxnSpPr>
          <p:nvPr/>
        </p:nvCxnSpPr>
        <p:spPr>
          <a:xfrm rot="5400000">
            <a:off x="4405926" y="4322309"/>
            <a:ext cx="583178" cy="2526749"/>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1" name="肘形连接符 180"/>
          <p:cNvCxnSpPr>
            <a:stCxn id="115" idx="2"/>
            <a:endCxn id="122" idx="0"/>
          </p:cNvCxnSpPr>
          <p:nvPr/>
        </p:nvCxnSpPr>
        <p:spPr>
          <a:xfrm rot="5400000">
            <a:off x="4908189" y="4810516"/>
            <a:ext cx="569123" cy="1536279"/>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3" name="肘形连接符 182"/>
          <p:cNvCxnSpPr>
            <a:stCxn id="115" idx="2"/>
            <a:endCxn id="120" idx="0"/>
          </p:cNvCxnSpPr>
          <p:nvPr/>
        </p:nvCxnSpPr>
        <p:spPr>
          <a:xfrm rot="5400000">
            <a:off x="5390730" y="5307113"/>
            <a:ext cx="583178" cy="557141"/>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4" name="肘形连接符 183"/>
          <p:cNvCxnSpPr>
            <a:stCxn id="115" idx="2"/>
            <a:endCxn id="119" idx="0"/>
          </p:cNvCxnSpPr>
          <p:nvPr/>
        </p:nvCxnSpPr>
        <p:spPr>
          <a:xfrm rot="16200000" flipH="1">
            <a:off x="5812884" y="5442099"/>
            <a:ext cx="583178" cy="287168"/>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5" name="肘形连接符 184"/>
          <p:cNvCxnSpPr>
            <a:stCxn id="115" idx="2"/>
            <a:endCxn id="118" idx="0"/>
          </p:cNvCxnSpPr>
          <p:nvPr/>
        </p:nvCxnSpPr>
        <p:spPr>
          <a:xfrm rot="16200000" flipH="1">
            <a:off x="6166537" y="5088446"/>
            <a:ext cx="583178" cy="994474"/>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6" name="肘形连接符 185"/>
          <p:cNvCxnSpPr>
            <a:stCxn id="115" idx="2"/>
            <a:endCxn id="155" idx="0"/>
          </p:cNvCxnSpPr>
          <p:nvPr/>
        </p:nvCxnSpPr>
        <p:spPr>
          <a:xfrm rot="16200000" flipH="1">
            <a:off x="6458315" y="4796668"/>
            <a:ext cx="624087" cy="1618938"/>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7" name="肘形连接符 186"/>
          <p:cNvCxnSpPr>
            <a:stCxn id="115" idx="2"/>
            <a:endCxn id="116" idx="0"/>
          </p:cNvCxnSpPr>
          <p:nvPr/>
        </p:nvCxnSpPr>
        <p:spPr>
          <a:xfrm rot="16200000" flipH="1">
            <a:off x="6841822" y="4413161"/>
            <a:ext cx="583178" cy="2345044"/>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p:nvPr/>
        </p:nvCxnSpPr>
        <p:spPr>
          <a:xfrm flipH="1">
            <a:off x="1389619" y="6068035"/>
            <a:ext cx="883684"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 name="直接箭头连接符 2"/>
          <p:cNvCxnSpPr/>
          <p:nvPr/>
        </p:nvCxnSpPr>
        <p:spPr>
          <a:xfrm flipH="1">
            <a:off x="2702746" y="4581128"/>
            <a:ext cx="1171955"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endCxn id="105" idx="0"/>
          </p:cNvCxnSpPr>
          <p:nvPr/>
        </p:nvCxnSpPr>
        <p:spPr>
          <a:xfrm>
            <a:off x="7168578" y="2132856"/>
            <a:ext cx="22763" cy="28803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2123728" y="2268907"/>
            <a:ext cx="1192390"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Eclipse</a:t>
            </a:r>
            <a:r>
              <a:rPr lang="zh-CN" altLang="en-US" sz="1600" dirty="0" smtClean="0">
                <a:ea typeface="宋体" pitchFamily="2" charset="-122"/>
                <a:cs typeface="Times New Roman" pitchFamily="18" charset="0"/>
              </a:rPr>
              <a:t>使用</a:t>
            </a:r>
            <a:endParaRPr lang="zh-CN" altLang="en-US" sz="1600" dirty="0">
              <a:ea typeface="宋体" pitchFamily="2" charset="-122"/>
              <a:cs typeface="Times New Roman" pitchFamily="18" charset="0"/>
            </a:endParaRPr>
          </a:p>
        </p:txBody>
      </p:sp>
      <p:cxnSp>
        <p:nvCxnSpPr>
          <p:cNvPr id="98" name="直接箭头连接符 97"/>
          <p:cNvCxnSpPr>
            <a:endCxn id="169" idx="3"/>
          </p:cNvCxnSpPr>
          <p:nvPr/>
        </p:nvCxnSpPr>
        <p:spPr>
          <a:xfrm flipH="1">
            <a:off x="3316118" y="2420888"/>
            <a:ext cx="558583" cy="1729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2" name="圆角矩形 181"/>
          <p:cNvSpPr/>
          <p:nvPr/>
        </p:nvSpPr>
        <p:spPr>
          <a:xfrm>
            <a:off x="683568" y="263691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6" name="圆角矩形 195"/>
          <p:cNvSpPr/>
          <p:nvPr/>
        </p:nvSpPr>
        <p:spPr>
          <a:xfrm>
            <a:off x="684836" y="335699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7" name="圆角矩形 196"/>
          <p:cNvSpPr/>
          <p:nvPr/>
        </p:nvSpPr>
        <p:spPr>
          <a:xfrm>
            <a:off x="269065" y="3898802"/>
            <a:ext cx="1134583"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8" name="圆角矩形 197"/>
          <p:cNvSpPr/>
          <p:nvPr/>
        </p:nvSpPr>
        <p:spPr>
          <a:xfrm>
            <a:off x="683568" y="4504306"/>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9" name="圆角矩形 198"/>
          <p:cNvSpPr/>
          <p:nvPr/>
        </p:nvSpPr>
        <p:spPr>
          <a:xfrm>
            <a:off x="323528" y="5146607"/>
            <a:ext cx="1009380"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200" name="TextBox 199"/>
          <p:cNvSpPr txBox="1"/>
          <p:nvPr/>
        </p:nvSpPr>
        <p:spPr>
          <a:xfrm>
            <a:off x="683568" y="2656926"/>
            <a:ext cx="656931" cy="338554"/>
          </a:xfrm>
          <a:prstGeom prst="rect">
            <a:avLst/>
          </a:prstGeom>
          <a:noFill/>
        </p:spPr>
        <p:txBody>
          <a:bodyPr wrap="square" rtlCol="0">
            <a:spAutoFit/>
          </a:bodyPr>
          <a:lstStyle/>
          <a:p>
            <a:r>
              <a:rPr lang="zh-CN" altLang="en-US" sz="1600" dirty="0">
                <a:ea typeface="宋体" pitchFamily="2" charset="-122"/>
                <a:cs typeface="Times New Roman" pitchFamily="18" charset="0"/>
              </a:rPr>
              <a:t>泛型</a:t>
            </a:r>
          </a:p>
        </p:txBody>
      </p:sp>
      <p:sp>
        <p:nvSpPr>
          <p:cNvPr id="201" name="TextBox 200"/>
          <p:cNvSpPr txBox="1"/>
          <p:nvPr/>
        </p:nvSpPr>
        <p:spPr>
          <a:xfrm>
            <a:off x="683568" y="3429000"/>
            <a:ext cx="656931" cy="338554"/>
          </a:xfrm>
          <a:prstGeom prst="rect">
            <a:avLst/>
          </a:prstGeom>
          <a:noFill/>
        </p:spPr>
        <p:txBody>
          <a:bodyPr wrap="square" rtlCol="0">
            <a:spAutoFit/>
          </a:bodyPr>
          <a:lstStyle/>
          <a:p>
            <a:r>
              <a:rPr lang="zh-CN" altLang="en-US" sz="1600" dirty="0">
                <a:ea typeface="宋体" pitchFamily="2" charset="-122"/>
                <a:cs typeface="Times New Roman" pitchFamily="18" charset="0"/>
              </a:rPr>
              <a:t>枚举</a:t>
            </a:r>
          </a:p>
        </p:txBody>
      </p:sp>
      <p:sp>
        <p:nvSpPr>
          <p:cNvPr id="202" name="TextBox 201"/>
          <p:cNvSpPr txBox="1"/>
          <p:nvPr/>
        </p:nvSpPr>
        <p:spPr>
          <a:xfrm>
            <a:off x="269065" y="3954542"/>
            <a:ext cx="1206591"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装箱</a:t>
            </a:r>
            <a:r>
              <a:rPr lang="en-US" altLang="zh-CN" sz="1600" dirty="0" smtClean="0">
                <a:ea typeface="宋体" pitchFamily="2" charset="-122"/>
                <a:cs typeface="Times New Roman" pitchFamily="18" charset="0"/>
              </a:rPr>
              <a:t>/</a:t>
            </a:r>
            <a:r>
              <a:rPr lang="zh-CN" altLang="en-US" sz="1600" dirty="0" smtClean="0">
                <a:ea typeface="宋体" pitchFamily="2" charset="-122"/>
                <a:cs typeface="Times New Roman" pitchFamily="18" charset="0"/>
              </a:rPr>
              <a:t>拆箱</a:t>
            </a:r>
            <a:endParaRPr lang="zh-CN" altLang="en-US" sz="1600" dirty="0">
              <a:ea typeface="宋体" pitchFamily="2" charset="-122"/>
              <a:cs typeface="Times New Roman" pitchFamily="18" charset="0"/>
            </a:endParaRPr>
          </a:p>
        </p:txBody>
      </p:sp>
      <p:sp>
        <p:nvSpPr>
          <p:cNvPr id="203" name="TextBox 202"/>
          <p:cNvSpPr txBox="1"/>
          <p:nvPr/>
        </p:nvSpPr>
        <p:spPr>
          <a:xfrm>
            <a:off x="674709" y="4427942"/>
            <a:ext cx="656931" cy="584775"/>
          </a:xfrm>
          <a:prstGeom prst="rect">
            <a:avLst/>
          </a:prstGeom>
          <a:noFill/>
        </p:spPr>
        <p:txBody>
          <a:bodyPr wrap="square" rtlCol="0">
            <a:spAutoFit/>
          </a:bodyPr>
          <a:lstStyle/>
          <a:p>
            <a:r>
              <a:rPr lang="zh-CN" altLang="en-US" sz="1600" dirty="0" smtClean="0">
                <a:ea typeface="宋体" pitchFamily="2" charset="-122"/>
                <a:cs typeface="Times New Roman" pitchFamily="18" charset="0"/>
              </a:rPr>
              <a:t>可变参数</a:t>
            </a:r>
            <a:endParaRPr lang="zh-CN" altLang="en-US" sz="1600" dirty="0">
              <a:ea typeface="宋体" pitchFamily="2" charset="-122"/>
              <a:cs typeface="Times New Roman" pitchFamily="18" charset="0"/>
            </a:endParaRPr>
          </a:p>
        </p:txBody>
      </p:sp>
      <p:sp>
        <p:nvSpPr>
          <p:cNvPr id="204" name="TextBox 203"/>
          <p:cNvSpPr txBox="1"/>
          <p:nvPr/>
        </p:nvSpPr>
        <p:spPr>
          <a:xfrm>
            <a:off x="269066" y="5193354"/>
            <a:ext cx="1120554"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Annota</a:t>
            </a:r>
            <a:r>
              <a:rPr lang="en-US" altLang="zh-CN" sz="1600" dirty="0">
                <a:ea typeface="宋体" pitchFamily="2" charset="-122"/>
                <a:cs typeface="Times New Roman" pitchFamily="18" charset="0"/>
              </a:rPr>
              <a:t>tion</a:t>
            </a:r>
            <a:endParaRPr lang="zh-CN" altLang="en-US" sz="1600" dirty="0">
              <a:ea typeface="宋体" pitchFamily="2" charset="-122"/>
              <a:cs typeface="Times New Roman" pitchFamily="18" charset="0"/>
            </a:endParaRPr>
          </a:p>
        </p:txBody>
      </p:sp>
      <p:cxnSp>
        <p:nvCxnSpPr>
          <p:cNvPr id="205" name="肘形连接符 204"/>
          <p:cNvCxnSpPr>
            <a:stCxn id="159" idx="1"/>
            <a:endCxn id="200" idx="3"/>
          </p:cNvCxnSpPr>
          <p:nvPr/>
        </p:nvCxnSpPr>
        <p:spPr>
          <a:xfrm rot="10800000">
            <a:off x="1340499" y="2826203"/>
            <a:ext cx="783230" cy="1810384"/>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7" name="肘形连接符 206"/>
          <p:cNvCxnSpPr>
            <a:stCxn id="159" idx="1"/>
            <a:endCxn id="201" idx="3"/>
          </p:cNvCxnSpPr>
          <p:nvPr/>
        </p:nvCxnSpPr>
        <p:spPr>
          <a:xfrm rot="10800000">
            <a:off x="1340499" y="3598277"/>
            <a:ext cx="783230" cy="1038310"/>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9" name="肘形连接符 208"/>
          <p:cNvCxnSpPr>
            <a:stCxn id="151" idx="1"/>
          </p:cNvCxnSpPr>
          <p:nvPr/>
        </p:nvCxnSpPr>
        <p:spPr>
          <a:xfrm rot="10800000">
            <a:off x="1340500" y="4149662"/>
            <a:ext cx="757625" cy="475089"/>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1" name="肘形连接符 210"/>
          <p:cNvCxnSpPr>
            <a:stCxn id="159" idx="1"/>
          </p:cNvCxnSpPr>
          <p:nvPr/>
        </p:nvCxnSpPr>
        <p:spPr>
          <a:xfrm rot="10800000" flipV="1">
            <a:off x="1312265" y="4636586"/>
            <a:ext cx="811465" cy="83743"/>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3" name="肘形连接符 212"/>
          <p:cNvCxnSpPr>
            <a:stCxn id="151" idx="1"/>
            <a:endCxn id="204" idx="3"/>
          </p:cNvCxnSpPr>
          <p:nvPr/>
        </p:nvCxnSpPr>
        <p:spPr>
          <a:xfrm rot="10800000" flipV="1">
            <a:off x="1389620" y="4624749"/>
            <a:ext cx="708504" cy="737881"/>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580050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616624"/>
          </a:xfrm>
        </p:spPr>
        <p:txBody>
          <a:bodyPr>
            <a:normAutofit fontScale="47500" lnSpcReduction="20000"/>
          </a:bodyPr>
          <a:lstStyle/>
          <a:p>
            <a:pPr>
              <a:buNone/>
            </a:pPr>
            <a:r>
              <a:rPr lang="en-US" altLang="zh-CN" dirty="0" smtClean="0"/>
              <a:t>import </a:t>
            </a:r>
            <a:r>
              <a:rPr lang="en-US" altLang="zh-CN" dirty="0" err="1" smtClean="0"/>
              <a:t>java.util.ArrayList</a:t>
            </a:r>
            <a:r>
              <a:rPr lang="en-US" altLang="zh-CN" dirty="0" smtClean="0"/>
              <a:t>;</a:t>
            </a:r>
          </a:p>
          <a:p>
            <a:pPr>
              <a:buNone/>
            </a:pPr>
            <a:r>
              <a:rPr lang="en-US" altLang="zh-CN" dirty="0" smtClean="0"/>
              <a:t>import </a:t>
            </a:r>
            <a:r>
              <a:rPr lang="en-US" altLang="zh-CN" dirty="0" err="1" smtClean="0"/>
              <a:t>java.util.List</a:t>
            </a:r>
            <a:r>
              <a:rPr lang="en-US" altLang="zh-CN" dirty="0" smtClean="0"/>
              <a:t>;</a:t>
            </a:r>
          </a:p>
          <a:p>
            <a:endParaRPr lang="en-US" altLang="zh-CN" dirty="0" smtClean="0"/>
          </a:p>
          <a:p>
            <a:pPr>
              <a:buNone/>
            </a:pPr>
            <a:r>
              <a:rPr lang="en-US" altLang="zh-CN" dirty="0" smtClean="0"/>
              <a:t>public class </a:t>
            </a:r>
            <a:r>
              <a:rPr lang="en-US" altLang="zh-CN" dirty="0" err="1" smtClean="0"/>
              <a:t>ListTest</a:t>
            </a:r>
            <a:r>
              <a:rPr lang="en-US" altLang="zh-CN" dirty="0" smtClean="0"/>
              <a:t> {</a:t>
            </a:r>
          </a:p>
          <a:p>
            <a:pPr>
              <a:buNone/>
            </a:pPr>
            <a:r>
              <a:rPr lang="en-US" altLang="zh-CN" dirty="0" smtClean="0"/>
              <a:t>	</a:t>
            </a:r>
          </a:p>
          <a:p>
            <a:pPr>
              <a:buNone/>
            </a:pPr>
            <a:r>
              <a:rPr lang="en-US" altLang="zh-CN" dirty="0" smtClean="0"/>
              <a:t>    public static void main(String[] </a:t>
            </a:r>
            <a:r>
              <a:rPr lang="en-US" altLang="zh-CN" dirty="0" err="1" smtClean="0"/>
              <a:t>args</a:t>
            </a:r>
            <a:r>
              <a:rPr lang="en-US" altLang="zh-CN" dirty="0" smtClean="0"/>
              <a:t>) {</a:t>
            </a:r>
          </a:p>
          <a:p>
            <a:pPr>
              <a:buNone/>
            </a:pPr>
            <a:r>
              <a:rPr lang="en-US" altLang="zh-CN" dirty="0" smtClean="0"/>
              <a:t>        List </a:t>
            </a:r>
            <a:r>
              <a:rPr lang="en-US" altLang="zh-CN" dirty="0" err="1" smtClean="0"/>
              <a:t>list</a:t>
            </a:r>
            <a:r>
              <a:rPr lang="en-US" altLang="zh-CN" dirty="0" smtClean="0"/>
              <a:t> = new </a:t>
            </a:r>
            <a:r>
              <a:rPr lang="en-US" altLang="zh-CN" dirty="0" err="1" smtClean="0"/>
              <a:t>ArrayList</a:t>
            </a:r>
            <a:r>
              <a:rPr lang="en-US" altLang="zh-CN" dirty="0" smtClean="0"/>
              <a:t>();</a:t>
            </a:r>
          </a:p>
          <a:p>
            <a:pPr>
              <a:buNone/>
            </a:pPr>
            <a:r>
              <a:rPr lang="en-US" altLang="zh-CN" dirty="0" smtClean="0"/>
              <a:t>        </a:t>
            </a:r>
            <a:r>
              <a:rPr lang="en-US" altLang="zh-CN" dirty="0" err="1" smtClean="0"/>
              <a:t>list.add</a:t>
            </a:r>
            <a:r>
              <a:rPr lang="en-US" altLang="zh-CN" dirty="0" smtClean="0"/>
              <a:t>(new Integer(123));</a:t>
            </a:r>
          </a:p>
          <a:p>
            <a:pPr>
              <a:buNone/>
            </a:pPr>
            <a:r>
              <a:rPr lang="en-US" altLang="zh-CN" dirty="0" smtClean="0"/>
              <a:t>        </a:t>
            </a:r>
            <a:r>
              <a:rPr lang="en-US" altLang="zh-CN" dirty="0" err="1" smtClean="0"/>
              <a:t>System.out.println</a:t>
            </a:r>
            <a:r>
              <a:rPr lang="en-US" altLang="zh-CN" dirty="0" smtClean="0"/>
              <a:t>("</a:t>
            </a:r>
            <a:r>
              <a:rPr lang="zh-CN" altLang="en-US" dirty="0" smtClean="0"/>
              <a:t>添加</a:t>
            </a:r>
            <a:r>
              <a:rPr lang="en-US" altLang="zh-CN" dirty="0" smtClean="0"/>
              <a:t>Integer125</a:t>
            </a:r>
            <a:r>
              <a:rPr lang="zh-CN" altLang="en-US" dirty="0" smtClean="0"/>
              <a:t>：</a:t>
            </a:r>
            <a:r>
              <a:rPr lang="en-US" altLang="zh-CN" dirty="0" smtClean="0"/>
              <a:t>" + </a:t>
            </a:r>
            <a:r>
              <a:rPr lang="en-US" altLang="zh-CN" dirty="0" err="1" smtClean="0"/>
              <a:t>list.add</a:t>
            </a:r>
            <a:r>
              <a:rPr lang="en-US" altLang="zh-CN" dirty="0" smtClean="0"/>
              <a:t>(125));</a:t>
            </a:r>
          </a:p>
          <a:p>
            <a:pPr>
              <a:buNone/>
            </a:pPr>
            <a:r>
              <a:rPr lang="en-US" altLang="zh-CN" dirty="0" smtClean="0"/>
              <a:t>        </a:t>
            </a:r>
            <a:r>
              <a:rPr lang="en-US" altLang="zh-CN" dirty="0" err="1" smtClean="0"/>
              <a:t>System.out.println</a:t>
            </a:r>
            <a:r>
              <a:rPr lang="en-US" altLang="zh-CN" dirty="0" smtClean="0"/>
              <a:t>("</a:t>
            </a:r>
            <a:r>
              <a:rPr lang="zh-CN" altLang="en-US" dirty="0" smtClean="0"/>
              <a:t>添加</a:t>
            </a:r>
            <a:r>
              <a:rPr lang="en-US" altLang="zh-CN" dirty="0" smtClean="0"/>
              <a:t>Integer125</a:t>
            </a:r>
            <a:r>
              <a:rPr lang="zh-CN" altLang="en-US" dirty="0" smtClean="0"/>
              <a:t>：</a:t>
            </a:r>
            <a:r>
              <a:rPr lang="en-US" altLang="zh-CN" dirty="0" smtClean="0"/>
              <a:t>" + </a:t>
            </a:r>
            <a:r>
              <a:rPr lang="en-US" altLang="zh-CN" dirty="0" err="1" smtClean="0"/>
              <a:t>list.add</a:t>
            </a:r>
            <a:r>
              <a:rPr lang="en-US" altLang="zh-CN" dirty="0" smtClean="0"/>
              <a:t>(125));</a:t>
            </a:r>
          </a:p>
          <a:p>
            <a:pPr>
              <a:buNone/>
            </a:pPr>
            <a:r>
              <a:rPr lang="en-US" altLang="zh-CN" dirty="0" smtClean="0"/>
              <a:t>        </a:t>
            </a:r>
            <a:r>
              <a:rPr lang="en-US" altLang="zh-CN" dirty="0" err="1" smtClean="0"/>
              <a:t>list.add</a:t>
            </a:r>
            <a:r>
              <a:rPr lang="en-US" altLang="zh-CN" dirty="0" smtClean="0"/>
              <a:t>("</a:t>
            </a:r>
            <a:r>
              <a:rPr lang="en-US" altLang="zh-CN" dirty="0" err="1" smtClean="0"/>
              <a:t>abcdf</a:t>
            </a:r>
            <a:r>
              <a:rPr lang="en-US" altLang="zh-CN" dirty="0" smtClean="0"/>
              <a:t>");</a:t>
            </a:r>
          </a:p>
          <a:p>
            <a:endParaRPr lang="en-US" altLang="zh-CN" dirty="0" smtClean="0"/>
          </a:p>
          <a:p>
            <a:pPr>
              <a:buNone/>
            </a:pPr>
            <a:r>
              <a:rPr lang="en-US" altLang="zh-CN" dirty="0" smtClean="0"/>
              <a:t>        </a:t>
            </a:r>
            <a:r>
              <a:rPr lang="en-US" altLang="zh-CN" dirty="0" err="1" smtClean="0"/>
              <a:t>list.add</a:t>
            </a:r>
            <a:r>
              <a:rPr lang="en-US" altLang="zh-CN" dirty="0" smtClean="0"/>
              <a:t>(new String("</a:t>
            </a:r>
            <a:r>
              <a:rPr lang="en-US" altLang="zh-CN" dirty="0" err="1" smtClean="0"/>
              <a:t>abcdfghi</a:t>
            </a:r>
            <a:r>
              <a:rPr lang="en-US" altLang="zh-CN" dirty="0" smtClean="0"/>
              <a:t>"));</a:t>
            </a:r>
          </a:p>
          <a:p>
            <a:pPr>
              <a:buNone/>
            </a:pPr>
            <a:r>
              <a:rPr lang="en-US" altLang="zh-CN" dirty="0" smtClean="0"/>
              <a:t>        </a:t>
            </a:r>
            <a:r>
              <a:rPr lang="en-US" altLang="zh-CN" dirty="0" err="1" smtClean="0"/>
              <a:t>list.add</a:t>
            </a:r>
            <a:r>
              <a:rPr lang="en-US" altLang="zh-CN" dirty="0" smtClean="0"/>
              <a:t>(new Student());</a:t>
            </a:r>
          </a:p>
          <a:p>
            <a:pPr>
              <a:buNone/>
            </a:pPr>
            <a:r>
              <a:rPr lang="en-US" altLang="zh-CN" dirty="0" smtClean="0"/>
              <a:t>        //</a:t>
            </a:r>
            <a:r>
              <a:rPr lang="zh-CN" altLang="en-US" dirty="0" smtClean="0"/>
              <a:t>已完成</a:t>
            </a:r>
            <a:r>
              <a:rPr lang="en-US" altLang="zh-CN" dirty="0" smtClean="0"/>
              <a:t>List</a:t>
            </a:r>
            <a:r>
              <a:rPr lang="zh-CN" altLang="en-US" dirty="0" smtClean="0"/>
              <a:t>集合的存储</a:t>
            </a:r>
          </a:p>
          <a:p>
            <a:pPr>
              <a:buNone/>
            </a:pPr>
            <a:endParaRPr lang="zh-CN" altLang="en-US" dirty="0" smtClean="0"/>
          </a:p>
          <a:p>
            <a:pPr>
              <a:buNone/>
            </a:pPr>
            <a:r>
              <a:rPr lang="zh-CN" altLang="en-US" dirty="0" smtClean="0"/>
              <a:t>        </a:t>
            </a:r>
            <a:r>
              <a:rPr lang="en-US" altLang="zh-CN" dirty="0" err="1" smtClean="0"/>
              <a:t>System.out.println</a:t>
            </a:r>
            <a:r>
              <a:rPr lang="en-US" altLang="zh-CN" dirty="0" smtClean="0"/>
              <a:t>("</a:t>
            </a:r>
            <a:r>
              <a:rPr lang="zh-CN" altLang="en-US" dirty="0" smtClean="0"/>
              <a:t>获取第</a:t>
            </a:r>
            <a:r>
              <a:rPr lang="en-US" altLang="zh-CN" dirty="0" smtClean="0"/>
              <a:t>5</a:t>
            </a:r>
            <a:r>
              <a:rPr lang="zh-CN" altLang="en-US" dirty="0" smtClean="0"/>
              <a:t>个元素：</a:t>
            </a:r>
            <a:r>
              <a:rPr lang="en-US" altLang="zh-CN" dirty="0" smtClean="0"/>
              <a:t>" + </a:t>
            </a:r>
            <a:r>
              <a:rPr lang="en-US" altLang="zh-CN" dirty="0" err="1" smtClean="0"/>
              <a:t>list.get</a:t>
            </a:r>
            <a:r>
              <a:rPr lang="en-US" altLang="zh-CN" dirty="0" smtClean="0"/>
              <a:t>(4));</a:t>
            </a:r>
          </a:p>
          <a:p>
            <a:pPr>
              <a:buNone/>
            </a:pPr>
            <a:r>
              <a:rPr lang="en-US" altLang="zh-CN" dirty="0" smtClean="0"/>
              <a:t>        </a:t>
            </a:r>
            <a:r>
              <a:rPr lang="en-US" altLang="zh-CN" dirty="0" err="1" smtClean="0"/>
              <a:t>System.out.println</a:t>
            </a:r>
            <a:r>
              <a:rPr lang="en-US" altLang="zh-CN" dirty="0" smtClean="0"/>
              <a:t>("</a:t>
            </a:r>
            <a:r>
              <a:rPr lang="zh-CN" altLang="en-US" dirty="0" smtClean="0"/>
              <a:t>检索元素</a:t>
            </a:r>
            <a:r>
              <a:rPr lang="en-US" altLang="zh-CN" dirty="0" err="1" smtClean="0"/>
              <a:t>abcdf</a:t>
            </a:r>
            <a:r>
              <a:rPr lang="zh-CN" altLang="en-US" dirty="0" smtClean="0"/>
              <a:t>位置：</a:t>
            </a:r>
            <a:r>
              <a:rPr lang="en-US" altLang="zh-CN" dirty="0" smtClean="0"/>
              <a:t>" + </a:t>
            </a:r>
            <a:r>
              <a:rPr lang="en-US" altLang="zh-CN" dirty="0" err="1" smtClean="0"/>
              <a:t>list.indexOf</a:t>
            </a:r>
            <a:r>
              <a:rPr lang="en-US" altLang="zh-CN" dirty="0" smtClean="0"/>
              <a:t>("</a:t>
            </a:r>
            <a:r>
              <a:rPr lang="en-US" altLang="zh-CN" dirty="0" err="1" smtClean="0"/>
              <a:t>abcdf</a:t>
            </a:r>
            <a:r>
              <a:rPr lang="en-US" altLang="zh-CN" dirty="0" smtClean="0"/>
              <a:t>"));</a:t>
            </a:r>
          </a:p>
          <a:p>
            <a:pPr>
              <a:buNone/>
            </a:pPr>
            <a:r>
              <a:rPr lang="en-US" altLang="zh-CN" dirty="0" smtClean="0"/>
              <a:t>        </a:t>
            </a:r>
            <a:r>
              <a:rPr lang="en-US" altLang="zh-CN" dirty="0" err="1" smtClean="0"/>
              <a:t>System.out.println</a:t>
            </a:r>
            <a:r>
              <a:rPr lang="en-US" altLang="zh-CN" dirty="0" smtClean="0"/>
              <a:t>("</a:t>
            </a:r>
            <a:r>
              <a:rPr lang="zh-CN" altLang="en-US" dirty="0" smtClean="0"/>
              <a:t>检索元素</a:t>
            </a:r>
            <a:r>
              <a:rPr lang="en-US" altLang="zh-CN" dirty="0" smtClean="0"/>
              <a:t>120</a:t>
            </a:r>
            <a:r>
              <a:rPr lang="zh-CN" altLang="en-US" dirty="0" smtClean="0"/>
              <a:t>的位置：</a:t>
            </a:r>
            <a:r>
              <a:rPr lang="en-US" altLang="zh-CN" dirty="0" smtClean="0"/>
              <a:t>" + </a:t>
            </a:r>
            <a:r>
              <a:rPr lang="en-US" altLang="zh-CN" dirty="0" err="1" smtClean="0"/>
              <a:t>list.indexOf</a:t>
            </a:r>
            <a:r>
              <a:rPr lang="en-US" altLang="zh-CN" dirty="0" smtClean="0"/>
              <a:t>(120));</a:t>
            </a:r>
          </a:p>
          <a:p>
            <a:pPr>
              <a:buNone/>
            </a:pPr>
            <a:r>
              <a:rPr lang="en-US" altLang="zh-CN" dirty="0" smtClean="0"/>
              <a:t>        </a:t>
            </a:r>
            <a:r>
              <a:rPr lang="en-US" altLang="zh-CN" dirty="0" err="1" smtClean="0"/>
              <a:t>System.out.println</a:t>
            </a:r>
            <a:r>
              <a:rPr lang="en-US" altLang="zh-CN" dirty="0" smtClean="0"/>
              <a:t>("List</a:t>
            </a:r>
            <a:r>
              <a:rPr lang="zh-CN" altLang="en-US" dirty="0" smtClean="0"/>
              <a:t>集合中的元素个数：</a:t>
            </a:r>
            <a:r>
              <a:rPr lang="en-US" altLang="zh-CN" dirty="0" smtClean="0"/>
              <a:t>" + </a:t>
            </a:r>
            <a:r>
              <a:rPr lang="en-US" altLang="zh-CN" dirty="0" err="1" smtClean="0"/>
              <a:t>list.size</a:t>
            </a:r>
            <a:r>
              <a:rPr lang="en-US" altLang="zh-CN" dirty="0" smtClean="0"/>
              <a:t>());</a:t>
            </a:r>
          </a:p>
          <a:p>
            <a:pPr>
              <a:buNone/>
            </a:pPr>
            <a:r>
              <a:rPr lang="en-US" altLang="zh-CN" dirty="0" smtClean="0"/>
              <a:t>        </a:t>
            </a:r>
            <a:r>
              <a:rPr lang="en-US" altLang="zh-CN" dirty="0" err="1" smtClean="0"/>
              <a:t>System.out.println</a:t>
            </a:r>
            <a:r>
              <a:rPr lang="en-US" altLang="zh-CN" dirty="0" smtClean="0"/>
              <a:t>(list);</a:t>
            </a:r>
          </a:p>
          <a:p>
            <a:pPr>
              <a:buNone/>
            </a:pPr>
            <a:r>
              <a:rPr lang="en-US" altLang="zh-CN" dirty="0" smtClean="0"/>
              <a:t>        for (Object o: list) {</a:t>
            </a:r>
          </a:p>
          <a:p>
            <a:pPr>
              <a:buNone/>
            </a:pPr>
            <a:r>
              <a:rPr lang="en-US" altLang="zh-CN" dirty="0" smtClean="0"/>
              <a:t>            </a:t>
            </a:r>
            <a:r>
              <a:rPr lang="en-US" altLang="zh-CN" dirty="0" err="1" smtClean="0"/>
              <a:t>System.out.println</a:t>
            </a:r>
            <a:r>
              <a:rPr lang="en-US" altLang="zh-CN" dirty="0" smtClean="0"/>
              <a:t>("List</a:t>
            </a:r>
            <a:r>
              <a:rPr lang="zh-CN" altLang="en-US" dirty="0" smtClean="0"/>
              <a:t>集合中的元素：</a:t>
            </a:r>
            <a:r>
              <a:rPr lang="en-US" altLang="zh-CN" dirty="0" smtClean="0"/>
              <a:t>" + o);</a:t>
            </a:r>
          </a:p>
          <a:p>
            <a:pPr>
              <a:buNone/>
            </a:pPr>
            <a:r>
              <a:rPr lang="en-US" altLang="zh-CN" dirty="0" smtClean="0"/>
              <a:t>        }</a:t>
            </a:r>
          </a:p>
          <a:p>
            <a:pPr>
              <a:buNone/>
            </a:pPr>
            <a:r>
              <a:rPr lang="en-US" altLang="zh-CN" dirty="0" smtClean="0"/>
              <a:t>    }</a:t>
            </a:r>
          </a:p>
          <a:p>
            <a:pPr>
              <a:buNone/>
            </a:pPr>
            <a:endParaRPr lang="en-US" altLang="zh-CN" dirty="0" smtClean="0"/>
          </a:p>
          <a:p>
            <a:pPr>
              <a:buNone/>
            </a:pPr>
            <a:r>
              <a:rPr lang="en-US" altLang="zh-CN" dirty="0" smtClean="0"/>
              <a:t>}</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63688" y="620688"/>
            <a:ext cx="6361674" cy="853822"/>
          </a:xfrm>
        </p:spPr>
        <p:txBody>
          <a:bodyPr>
            <a:normAutofit fontScale="90000"/>
          </a:bodyPr>
          <a:lstStyle/>
          <a:p>
            <a:r>
              <a:rPr lang="zh-CN" altLang="en-US" b="1" dirty="0" smtClean="0">
                <a:latin typeface="+mn-lt"/>
                <a:ea typeface="宋体" pitchFamily="2" charset="-122"/>
                <a:cs typeface="Times New Roman" pitchFamily="18" charset="0"/>
              </a:rPr>
              <a:t>使用 </a:t>
            </a:r>
            <a:r>
              <a:rPr lang="en-US" altLang="zh-CN" b="1" dirty="0" err="1" smtClean="0">
                <a:latin typeface="+mn-lt"/>
                <a:ea typeface="宋体" pitchFamily="2" charset="-122"/>
                <a:cs typeface="Times New Roman" pitchFamily="18" charset="0"/>
              </a:rPr>
              <a:t>Iterator</a:t>
            </a:r>
            <a:r>
              <a:rPr lang="en-US" altLang="zh-CN" b="1" dirty="0" smtClean="0">
                <a:latin typeface="+mn-lt"/>
                <a:ea typeface="宋体" pitchFamily="2" charset="-122"/>
                <a:cs typeface="Times New Roman" pitchFamily="18" charset="0"/>
              </a:rPr>
              <a:t> </a:t>
            </a:r>
            <a:r>
              <a:rPr lang="zh-CN" altLang="en-US" b="1" dirty="0" smtClean="0">
                <a:latin typeface="+mn-lt"/>
                <a:ea typeface="宋体" pitchFamily="2" charset="-122"/>
                <a:cs typeface="Times New Roman" pitchFamily="18" charset="0"/>
              </a:rPr>
              <a:t>接口遍历集合元素</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p:txBody>
          <a:bodyPr>
            <a:normAutofit/>
          </a:bodyPr>
          <a:lstStyle/>
          <a:p>
            <a:pPr>
              <a:buFont typeface="Wingdings" pitchFamily="2" charset="2"/>
              <a:buChar char="l"/>
            </a:pPr>
            <a:r>
              <a:rPr lang="en-US" altLang="zh-CN" sz="2400" dirty="0" smtClean="0">
                <a:ea typeface="宋体" pitchFamily="2" charset="-122"/>
                <a:cs typeface="Times New Roman" pitchFamily="18" charset="0"/>
              </a:rPr>
              <a:t>Iterator</a:t>
            </a:r>
            <a:r>
              <a:rPr lang="zh-CN" altLang="en-US" sz="2400" dirty="0" smtClean="0">
                <a:ea typeface="宋体" pitchFamily="2" charset="-122"/>
                <a:cs typeface="Times New Roman" pitchFamily="18" charset="0"/>
              </a:rPr>
              <a:t>对象称为</a:t>
            </a:r>
            <a:r>
              <a:rPr lang="zh-CN" altLang="en-US" sz="2400" dirty="0">
                <a:ea typeface="宋体" pitchFamily="2" charset="-122"/>
                <a:cs typeface="Times New Roman" pitchFamily="18" charset="0"/>
              </a:rPr>
              <a:t>迭代</a:t>
            </a:r>
            <a:r>
              <a:rPr lang="zh-CN" altLang="en-US" sz="2400" dirty="0" smtClean="0">
                <a:ea typeface="宋体" pitchFamily="2" charset="-122"/>
                <a:cs typeface="Times New Roman" pitchFamily="18" charset="0"/>
              </a:rPr>
              <a:t>器</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设计模式的一种</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a:t>
            </a:r>
            <a:r>
              <a:rPr lang="zh-CN" altLang="en-US" sz="2400" dirty="0">
                <a:ea typeface="宋体" pitchFamily="2" charset="-122"/>
                <a:cs typeface="Times New Roman" pitchFamily="18" charset="0"/>
              </a:rPr>
              <a:t>主要用于遍历 </a:t>
            </a:r>
            <a:r>
              <a:rPr lang="en-US" altLang="zh-CN" sz="2400" dirty="0">
                <a:ea typeface="宋体" pitchFamily="2" charset="-122"/>
                <a:cs typeface="Times New Roman" pitchFamily="18" charset="0"/>
              </a:rPr>
              <a:t>Collection </a:t>
            </a:r>
            <a:r>
              <a:rPr lang="zh-CN" altLang="en-US" sz="2400" dirty="0">
                <a:ea typeface="宋体" pitchFamily="2" charset="-122"/>
                <a:cs typeface="Times New Roman" pitchFamily="18" charset="0"/>
              </a:rPr>
              <a:t>集合中</a:t>
            </a:r>
            <a:r>
              <a:rPr lang="zh-CN" altLang="en-US" sz="2400">
                <a:ea typeface="宋体" pitchFamily="2" charset="-122"/>
                <a:cs typeface="Times New Roman" pitchFamily="18" charset="0"/>
              </a:rPr>
              <a:t>的</a:t>
            </a:r>
            <a:r>
              <a:rPr lang="zh-CN" altLang="en-US" sz="2400" smtClean="0">
                <a:ea typeface="宋体" pitchFamily="2" charset="-122"/>
                <a:cs typeface="Times New Roman" pitchFamily="18" charset="0"/>
              </a:rPr>
              <a:t>元素。</a:t>
            </a:r>
            <a:endParaRPr lang="en-US" altLang="zh-CN" sz="2400" dirty="0" smtClean="0">
              <a:ea typeface="宋体" pitchFamily="2" charset="-122"/>
              <a:cs typeface="Times New Roman" pitchFamily="18" charset="0"/>
            </a:endParaRPr>
          </a:p>
          <a:p>
            <a:pPr>
              <a:buFont typeface="Wingdings" pitchFamily="2" charset="2"/>
              <a:buChar char="l"/>
            </a:pPr>
            <a:endParaRPr lang="en-US" altLang="zh-CN" sz="2400" dirty="0">
              <a:ea typeface="宋体" pitchFamily="2" charset="-122"/>
              <a:cs typeface="Times New Roman" pitchFamily="18" charset="0"/>
            </a:endParaRPr>
          </a:p>
          <a:p>
            <a:pPr>
              <a:buFont typeface="Wingdings" pitchFamily="2" charset="2"/>
              <a:buChar char="l"/>
            </a:pPr>
            <a:r>
              <a:rPr lang="zh-CN" altLang="en-US" sz="2400" dirty="0">
                <a:ea typeface="宋体" pitchFamily="2" charset="-122"/>
                <a:cs typeface="Times New Roman" pitchFamily="18" charset="0"/>
              </a:rPr>
              <a:t>所有实现了Collection接口的集合类都有一个</a:t>
            </a:r>
            <a:r>
              <a:rPr lang="zh-CN" altLang="en-US" sz="2400" dirty="0" smtClean="0">
                <a:ea typeface="宋体" pitchFamily="2" charset="-122"/>
                <a:cs typeface="Times New Roman" pitchFamily="18" charset="0"/>
              </a:rPr>
              <a:t>iterator</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方法，用以</a:t>
            </a:r>
            <a:r>
              <a:rPr lang="zh-CN" altLang="en-US" sz="2400" dirty="0">
                <a:ea typeface="宋体" pitchFamily="2" charset="-122"/>
                <a:cs typeface="Times New Roman" pitchFamily="18" charset="0"/>
              </a:rPr>
              <a:t>返回一个实现了Iterator接口的对象</a:t>
            </a:r>
            <a:r>
              <a:rPr lang="zh-CN" altLang="en-US" sz="2400" dirty="0" smtClean="0">
                <a:ea typeface="宋体" pitchFamily="2" charset="-122"/>
                <a:cs typeface="Times New Roman" pitchFamily="18" charset="0"/>
              </a:rPr>
              <a:t>。</a:t>
            </a:r>
            <a:endParaRPr lang="en-US" altLang="zh-CN" sz="2400" dirty="0" smtClean="0">
              <a:ea typeface="宋体" pitchFamily="2" charset="-122"/>
              <a:cs typeface="Times New Roman" pitchFamily="18" charset="0"/>
            </a:endParaRPr>
          </a:p>
          <a:p>
            <a:pPr>
              <a:buFont typeface="Wingdings" pitchFamily="2" charset="2"/>
              <a:buChar char="l"/>
            </a:pPr>
            <a:endParaRPr lang="zh-CN" altLang="en-US" sz="2400" dirty="0">
              <a:ea typeface="宋体" pitchFamily="2" charset="-122"/>
              <a:cs typeface="Times New Roman" pitchFamily="18" charset="0"/>
            </a:endParaRPr>
          </a:p>
          <a:p>
            <a:pPr>
              <a:buFont typeface="Wingdings" pitchFamily="2" charset="2"/>
              <a:buChar char="l"/>
            </a:pPr>
            <a:r>
              <a:rPr lang="en-US" altLang="zh-CN" sz="2400" b="1" dirty="0" smtClean="0">
                <a:ea typeface="宋体" pitchFamily="2" charset="-122"/>
                <a:cs typeface="Times New Roman" pitchFamily="18" charset="0"/>
              </a:rPr>
              <a:t>Iterator </a:t>
            </a:r>
            <a:r>
              <a:rPr lang="zh-CN" altLang="en-US" sz="2400" b="1" dirty="0" smtClean="0">
                <a:ea typeface="宋体" pitchFamily="2" charset="-122"/>
                <a:cs typeface="Times New Roman" pitchFamily="18" charset="0"/>
              </a:rPr>
              <a:t>仅用于遍历集合</a:t>
            </a:r>
            <a:r>
              <a:rPr lang="zh-CN" altLang="en-US" sz="2400" dirty="0" smtClean="0">
                <a:ea typeface="宋体" pitchFamily="2" charset="-122"/>
                <a:cs typeface="Times New Roman" pitchFamily="18" charset="0"/>
              </a:rPr>
              <a:t>，</a:t>
            </a:r>
            <a:r>
              <a:rPr lang="en-US" altLang="zh-CN" sz="2400" dirty="0" err="1" smtClean="0">
                <a:ea typeface="宋体" pitchFamily="2" charset="-122"/>
                <a:cs typeface="Times New Roman" pitchFamily="18" charset="0"/>
              </a:rPr>
              <a:t>Iterator</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本身并不提供承装对象的能力。如果需要创建 </a:t>
            </a:r>
            <a:r>
              <a:rPr lang="en-US" altLang="zh-CN" sz="2400" dirty="0" err="1" smtClean="0">
                <a:ea typeface="宋体" pitchFamily="2" charset="-122"/>
                <a:cs typeface="Times New Roman" pitchFamily="18" charset="0"/>
              </a:rPr>
              <a:t>Iterator</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对象，则必须有一个被迭代的集合。</a:t>
            </a:r>
            <a:endParaRPr lang="zh-CN" altLang="en-US" sz="2400" dirty="0">
              <a:ea typeface="宋体" pitchFamily="2" charset="-122"/>
              <a:cs typeface="Times New Roman" pitchFamily="18" charset="0"/>
            </a:endParaRPr>
          </a:p>
        </p:txBody>
      </p:sp>
    </p:spTree>
    <p:extLst>
      <p:ext uri="{BB962C8B-B14F-4D97-AF65-F5344CB8AC3E}">
        <p14:creationId xmlns="" xmlns:p14="http://schemas.microsoft.com/office/powerpoint/2010/main" val="2269738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611560" y="5114005"/>
            <a:ext cx="7704855" cy="1200329"/>
          </a:xfrm>
          <a:prstGeom prst="rect">
            <a:avLst/>
          </a:prstGeom>
          <a:noFill/>
        </p:spPr>
        <p:txBody>
          <a:bodyPr wrap="square" rtlCol="0">
            <a:spAutoFit/>
          </a:bodyPr>
          <a:lstStyle/>
          <a:p>
            <a:r>
              <a:rPr lang="zh-CN" altLang="zh-CN" sz="2400" dirty="0">
                <a:ea typeface="宋体" pitchFamily="2" charset="-122"/>
                <a:cs typeface="Times New Roman" pitchFamily="18" charset="0"/>
              </a:rPr>
              <a:t>在调用</a:t>
            </a:r>
            <a:r>
              <a:rPr lang="en-US" altLang="zh-CN" sz="2400" dirty="0" err="1">
                <a:ea typeface="宋体" pitchFamily="2" charset="-122"/>
                <a:cs typeface="Times New Roman" pitchFamily="18" charset="0"/>
              </a:rPr>
              <a:t>it.next</a:t>
            </a:r>
            <a:r>
              <a:rPr lang="en-US" altLang="zh-CN" sz="2400" dirty="0">
                <a:ea typeface="宋体" pitchFamily="2" charset="-122"/>
                <a:cs typeface="Times New Roman" pitchFamily="18" charset="0"/>
              </a:rPr>
              <a:t>()</a:t>
            </a:r>
            <a:r>
              <a:rPr lang="zh-CN" altLang="zh-CN" sz="2400" dirty="0">
                <a:ea typeface="宋体" pitchFamily="2" charset="-122"/>
                <a:cs typeface="Times New Roman" pitchFamily="18" charset="0"/>
              </a:rPr>
              <a:t>方法之前必须要调用</a:t>
            </a:r>
            <a:r>
              <a:rPr lang="en-US" altLang="zh-CN" sz="2400" dirty="0" err="1">
                <a:ea typeface="宋体" pitchFamily="2" charset="-122"/>
                <a:cs typeface="Times New Roman" pitchFamily="18" charset="0"/>
              </a:rPr>
              <a:t>it.hasNext</a:t>
            </a:r>
            <a:r>
              <a:rPr lang="en-US" altLang="zh-CN" sz="2400" dirty="0">
                <a:ea typeface="宋体" pitchFamily="2" charset="-122"/>
                <a:cs typeface="Times New Roman" pitchFamily="18" charset="0"/>
              </a:rPr>
              <a:t>()</a:t>
            </a:r>
            <a:r>
              <a:rPr lang="zh-CN" altLang="zh-CN" sz="2400" dirty="0">
                <a:ea typeface="宋体" pitchFamily="2" charset="-122"/>
                <a:cs typeface="Times New Roman" pitchFamily="18" charset="0"/>
              </a:rPr>
              <a:t>进行检测。若不调用，且下一条记录无效，直接调用</a:t>
            </a:r>
            <a:r>
              <a:rPr lang="en-US" altLang="zh-CN" sz="2400" dirty="0" err="1">
                <a:ea typeface="宋体" pitchFamily="2" charset="-122"/>
                <a:cs typeface="Times New Roman" pitchFamily="18" charset="0"/>
              </a:rPr>
              <a:t>it.next</a:t>
            </a:r>
            <a:r>
              <a:rPr lang="en-US" altLang="zh-CN" sz="2400" dirty="0">
                <a:ea typeface="宋体" pitchFamily="2" charset="-122"/>
                <a:cs typeface="Times New Roman" pitchFamily="18" charset="0"/>
              </a:rPr>
              <a:t>()</a:t>
            </a:r>
            <a:r>
              <a:rPr lang="zh-CN" altLang="zh-CN" sz="2400" dirty="0">
                <a:ea typeface="宋体" pitchFamily="2" charset="-122"/>
                <a:cs typeface="Times New Roman" pitchFamily="18" charset="0"/>
              </a:rPr>
              <a:t>会抛出</a:t>
            </a:r>
            <a:r>
              <a:rPr lang="en-US" altLang="zh-CN" sz="2400" dirty="0" err="1">
                <a:ea typeface="宋体" pitchFamily="2" charset="-122"/>
                <a:cs typeface="Times New Roman" pitchFamily="18" charset="0"/>
              </a:rPr>
              <a:t>NoSuchElementException</a:t>
            </a:r>
            <a:r>
              <a:rPr lang="zh-CN" altLang="zh-CN" sz="2400" dirty="0">
                <a:ea typeface="宋体" pitchFamily="2" charset="-122"/>
                <a:cs typeface="Times New Roman" pitchFamily="18" charset="0"/>
              </a:rPr>
              <a:t>异常。</a:t>
            </a:r>
            <a:endParaRPr lang="en-US" altLang="zh-CN" sz="2400" dirty="0" smtClean="0">
              <a:ea typeface="宋体" pitchFamily="2" charset="-122"/>
              <a:cs typeface="Times New Roman" pitchFamily="18" charset="0"/>
            </a:endParaRPr>
          </a:p>
        </p:txBody>
      </p:sp>
      <p:pic>
        <p:nvPicPr>
          <p:cNvPr id="24" name="Picture 3"/>
          <p:cNvPicPr>
            <a:picLocks noChangeAspect="1" noChangeArrowheads="1"/>
          </p:cNvPicPr>
          <p:nvPr/>
        </p:nvPicPr>
        <p:blipFill>
          <a:blip r:embed="rId2" cstate="print"/>
          <a:srcRect/>
          <a:stretch>
            <a:fillRect/>
          </a:stretch>
        </p:blipFill>
        <p:spPr bwMode="auto">
          <a:xfrm>
            <a:off x="323528" y="1484784"/>
            <a:ext cx="8649405" cy="2088232"/>
          </a:xfrm>
          <a:prstGeom prst="rect">
            <a:avLst/>
          </a:prstGeom>
          <a:noFill/>
          <a:ln w="9525">
            <a:noFill/>
            <a:miter lim="800000"/>
            <a:headEnd/>
            <a:tailEnd/>
          </a:ln>
          <a:effectLst/>
        </p:spPr>
      </p:pic>
      <p:sp>
        <p:nvSpPr>
          <p:cNvPr id="3" name="TextBox 2"/>
          <p:cNvSpPr txBox="1"/>
          <p:nvPr/>
        </p:nvSpPr>
        <p:spPr>
          <a:xfrm>
            <a:off x="3347864" y="771592"/>
            <a:ext cx="4032448" cy="584775"/>
          </a:xfrm>
          <a:prstGeom prst="rect">
            <a:avLst/>
          </a:prstGeom>
          <a:noFill/>
        </p:spPr>
        <p:txBody>
          <a:bodyPr wrap="square" rtlCol="0">
            <a:spAutoFit/>
          </a:bodyPr>
          <a:lstStyle/>
          <a:p>
            <a:r>
              <a:rPr lang="en-US" altLang="zh-CN" sz="3200" b="1" dirty="0" smtClean="0">
                <a:ea typeface="宋体" pitchFamily="2" charset="-122"/>
                <a:cs typeface="Times New Roman" pitchFamily="18" charset="0"/>
              </a:rPr>
              <a:t>Iterator</a:t>
            </a:r>
            <a:r>
              <a:rPr lang="zh-CN" altLang="en-US" sz="3200" b="1" dirty="0" smtClean="0">
                <a:ea typeface="宋体" pitchFamily="2" charset="-122"/>
                <a:cs typeface="Times New Roman" pitchFamily="18" charset="0"/>
              </a:rPr>
              <a:t>接口的方法</a:t>
            </a:r>
            <a:endParaRPr lang="zh-CN" altLang="en-US" sz="3200" b="1" dirty="0">
              <a:ea typeface="宋体" pitchFamily="2" charset="-122"/>
              <a:cs typeface="Times New Roman" pitchFamily="18" charset="0"/>
            </a:endParaRPr>
          </a:p>
        </p:txBody>
      </p:sp>
      <p:pic>
        <p:nvPicPr>
          <p:cNvPr id="25" name="Picture 7" descr="捕获"/>
          <p:cNvPicPr>
            <a:picLocks noChangeAspect="1" noChangeArrowheads="1"/>
          </p:cNvPicPr>
          <p:nvPr/>
        </p:nvPicPr>
        <p:blipFill>
          <a:blip r:embed="rId3" cstate="print">
            <a:grayscl/>
            <a:extLst>
              <a:ext uri="{28A0092B-C50C-407E-A947-70E740481C1C}">
                <a14:useLocalDpi xmlns="" xmlns:a14="http://schemas.microsoft.com/office/drawing/2010/main" val="0"/>
              </a:ext>
            </a:extLst>
          </a:blip>
          <a:srcRect/>
          <a:stretch>
            <a:fillRect/>
          </a:stretch>
        </p:blipFill>
        <p:spPr bwMode="auto">
          <a:xfrm>
            <a:off x="611560" y="3956050"/>
            <a:ext cx="6338887" cy="1057275"/>
          </a:xfrm>
          <a:prstGeom prst="rect">
            <a:avLst/>
          </a:prstGeom>
          <a:solidFill>
            <a:srgbClr val="FF0000">
              <a:alpha val="34901"/>
            </a:srgbClr>
          </a:solidFill>
          <a:ln w="9525">
            <a:solidFill>
              <a:srgbClr val="0000FF"/>
            </a:solidFill>
            <a:miter lim="800000"/>
            <a:headEnd/>
            <a:tailEnd/>
          </a:ln>
        </p:spPr>
      </p:pic>
    </p:spTree>
    <p:extLst>
      <p:ext uri="{BB962C8B-B14F-4D97-AF65-F5344CB8AC3E}">
        <p14:creationId xmlns="" xmlns:p14="http://schemas.microsoft.com/office/powerpoint/2010/main" val="2058630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 xmlns:p14="http://schemas.microsoft.com/office/powerpoint/2010/main" val="2200314331"/>
              </p:ext>
            </p:extLst>
          </p:nvPr>
        </p:nvGraphicFramePr>
        <p:xfrm>
          <a:off x="6732240" y="1700808"/>
          <a:ext cx="1319808" cy="4048224"/>
        </p:xfrm>
        <a:graphic>
          <a:graphicData uri="http://schemas.openxmlformats.org/drawingml/2006/table">
            <a:tbl>
              <a:tblPr firstRow="1" bandRow="1">
                <a:tableStyleId>{5C22544A-7EE6-4342-B048-85BDC9FD1C3A}</a:tableStyleId>
              </a:tblPr>
              <a:tblGrid>
                <a:gridCol w="1319808"/>
              </a:tblGrid>
              <a:tr h="674704">
                <a:tc>
                  <a:txBody>
                    <a:bodyPr/>
                    <a:lstStyle/>
                    <a:p>
                      <a:r>
                        <a:rPr lang="en-US" altLang="zh-CN" dirty="0" smtClean="0"/>
                        <a:t>123</a:t>
                      </a:r>
                      <a:endParaRPr lang="zh-CN" altLang="en-US" dirty="0"/>
                    </a:p>
                  </a:txBody>
                  <a:tcPr/>
                </a:tc>
              </a:tr>
              <a:tr h="674704">
                <a:tc>
                  <a:txBody>
                    <a:bodyPr/>
                    <a:lstStyle/>
                    <a:p>
                      <a:r>
                        <a:rPr lang="en-US" altLang="zh-CN" dirty="0" smtClean="0"/>
                        <a:t>AA</a:t>
                      </a:r>
                      <a:endParaRPr lang="zh-CN" altLang="en-US" dirty="0"/>
                    </a:p>
                  </a:txBody>
                  <a:tcPr/>
                </a:tc>
              </a:tr>
              <a:tr h="674704">
                <a:tc>
                  <a:txBody>
                    <a:bodyPr/>
                    <a:lstStyle/>
                    <a:p>
                      <a:r>
                        <a:rPr lang="en-US" altLang="zh-CN" dirty="0" smtClean="0"/>
                        <a:t>new</a:t>
                      </a:r>
                      <a:r>
                        <a:rPr lang="en-US" altLang="zh-CN" baseline="0" dirty="0" smtClean="0"/>
                        <a:t> Date()</a:t>
                      </a:r>
                      <a:endParaRPr lang="zh-CN" altLang="en-US" dirty="0"/>
                    </a:p>
                  </a:txBody>
                  <a:tcPr/>
                </a:tc>
              </a:tr>
              <a:tr h="674704">
                <a:tc>
                  <a:txBody>
                    <a:bodyPr/>
                    <a:lstStyle/>
                    <a:p>
                      <a:r>
                        <a:rPr lang="en-US" altLang="zh-CN" dirty="0" smtClean="0"/>
                        <a:t>1</a:t>
                      </a:r>
                      <a:endParaRPr lang="zh-CN" altLang="en-US" dirty="0"/>
                    </a:p>
                  </a:txBody>
                  <a:tcPr/>
                </a:tc>
              </a:tr>
              <a:tr h="674704">
                <a:tc>
                  <a:txBody>
                    <a:bodyPr/>
                    <a:lstStyle/>
                    <a:p>
                      <a:r>
                        <a:rPr lang="en-US" altLang="zh-CN" dirty="0" smtClean="0"/>
                        <a:t>2</a:t>
                      </a:r>
                      <a:endParaRPr lang="zh-CN" altLang="en-US" dirty="0"/>
                    </a:p>
                  </a:txBody>
                  <a:tcPr/>
                </a:tc>
              </a:tr>
              <a:tr h="674704">
                <a:tc>
                  <a:txBody>
                    <a:bodyPr/>
                    <a:lstStyle/>
                    <a:p>
                      <a:r>
                        <a:rPr lang="en-US" altLang="zh-CN" dirty="0" smtClean="0"/>
                        <a:t>new</a:t>
                      </a:r>
                      <a:r>
                        <a:rPr lang="en-US" altLang="zh-CN" baseline="0" dirty="0" smtClean="0"/>
                        <a:t> Customer()</a:t>
                      </a:r>
                      <a:endParaRPr lang="zh-CN" altLang="en-US" dirty="0"/>
                    </a:p>
                  </a:txBody>
                  <a:tcPr/>
                </a:tc>
              </a:tr>
            </a:tbl>
          </a:graphicData>
        </a:graphic>
      </p:graphicFrame>
      <p:sp>
        <p:nvSpPr>
          <p:cNvPr id="5" name="矩形 4"/>
          <p:cNvSpPr/>
          <p:nvPr/>
        </p:nvSpPr>
        <p:spPr>
          <a:xfrm>
            <a:off x="543262" y="2708920"/>
            <a:ext cx="4532794" cy="1938992"/>
          </a:xfrm>
          <a:prstGeom prst="rect">
            <a:avLst/>
          </a:prstGeom>
        </p:spPr>
        <p:txBody>
          <a:bodyPr wrap="square">
            <a:spAutoFit/>
          </a:bodyPr>
          <a:lstStyle/>
          <a:p>
            <a:r>
              <a:rPr lang="en-US" altLang="zh-CN" sz="2400" u="sng" dirty="0"/>
              <a:t>Iterator </a:t>
            </a:r>
            <a:r>
              <a:rPr lang="en-US" altLang="zh-CN" sz="2400" u="sng" dirty="0" err="1"/>
              <a:t>iterator</a:t>
            </a:r>
            <a:r>
              <a:rPr lang="en-US" altLang="zh-CN" sz="2400" u="sng" dirty="0"/>
              <a:t> = </a:t>
            </a:r>
            <a:r>
              <a:rPr lang="en-US" altLang="zh-CN" sz="2400" u="sng" dirty="0" err="1"/>
              <a:t>coll.iterator</a:t>
            </a:r>
            <a:r>
              <a:rPr lang="en-US" altLang="zh-CN" sz="2400" u="sng" dirty="0"/>
              <a:t>();</a:t>
            </a:r>
          </a:p>
          <a:p>
            <a:r>
              <a:rPr lang="en-US" altLang="zh-CN" sz="2400" b="1" dirty="0" smtClean="0"/>
              <a:t>while (</a:t>
            </a:r>
            <a:r>
              <a:rPr lang="en-US" altLang="zh-CN" sz="2400" b="1" dirty="0" err="1"/>
              <a:t>iterator.hasNext</a:t>
            </a:r>
            <a:r>
              <a:rPr lang="en-US" altLang="zh-CN" sz="2400" b="1" dirty="0" smtClean="0"/>
              <a:t>()) {</a:t>
            </a:r>
            <a:endParaRPr lang="en-US" altLang="zh-CN" sz="2400" b="1" dirty="0"/>
          </a:p>
          <a:p>
            <a:r>
              <a:rPr lang="en-US" altLang="zh-CN" sz="2400" dirty="0" smtClean="0"/>
              <a:t>	Object </a:t>
            </a:r>
            <a:r>
              <a:rPr lang="en-US" altLang="zh-CN" sz="2400" dirty="0" err="1" smtClean="0"/>
              <a:t>obj</a:t>
            </a:r>
            <a:r>
              <a:rPr lang="en-US" altLang="zh-CN" sz="2400" dirty="0" smtClean="0"/>
              <a:t> = </a:t>
            </a:r>
            <a:r>
              <a:rPr lang="en-US" altLang="zh-CN" sz="2400" dirty="0" err="1" smtClean="0"/>
              <a:t>iterator.next</a:t>
            </a:r>
            <a:r>
              <a:rPr lang="en-US" altLang="zh-CN" sz="2400" dirty="0" smtClean="0"/>
              <a:t>();</a:t>
            </a:r>
          </a:p>
          <a:p>
            <a:r>
              <a:rPr lang="en-US" altLang="zh-CN" sz="2400" dirty="0" smtClean="0"/>
              <a:t>	</a:t>
            </a:r>
            <a:r>
              <a:rPr lang="en-US" altLang="zh-CN" sz="2400" dirty="0" err="1" smtClean="0"/>
              <a:t>System.</a:t>
            </a:r>
            <a:r>
              <a:rPr lang="en-US" altLang="zh-CN" sz="2400" i="1" dirty="0" err="1" smtClean="0"/>
              <a:t>out.println</a:t>
            </a:r>
            <a:r>
              <a:rPr lang="en-US" altLang="zh-CN" sz="2400" i="1" dirty="0" smtClean="0"/>
              <a:t>(</a:t>
            </a:r>
            <a:r>
              <a:rPr lang="en-US" altLang="zh-CN" sz="2400" i="1" dirty="0" err="1" smtClean="0"/>
              <a:t>obj</a:t>
            </a:r>
            <a:r>
              <a:rPr lang="en-US" altLang="zh-CN" sz="2400" i="1" dirty="0" smtClean="0"/>
              <a:t>);</a:t>
            </a:r>
            <a:endParaRPr lang="en-US" altLang="zh-CN" sz="2400" i="1" dirty="0"/>
          </a:p>
          <a:p>
            <a:r>
              <a:rPr lang="en-US" altLang="zh-CN" sz="2400" dirty="0"/>
              <a:t>}</a:t>
            </a:r>
            <a:endParaRPr lang="zh-CN" altLang="en-US" sz="2400" dirty="0"/>
          </a:p>
        </p:txBody>
      </p:sp>
      <p:cxnSp>
        <p:nvCxnSpPr>
          <p:cNvPr id="7" name="直接箭头连接符 6"/>
          <p:cNvCxnSpPr/>
          <p:nvPr/>
        </p:nvCxnSpPr>
        <p:spPr>
          <a:xfrm>
            <a:off x="5480652" y="1998622"/>
            <a:ext cx="1224136"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771800" y="836712"/>
            <a:ext cx="1800200" cy="369332"/>
          </a:xfrm>
          <a:prstGeom prst="rect">
            <a:avLst/>
          </a:prstGeom>
          <a:noFill/>
        </p:spPr>
        <p:txBody>
          <a:bodyPr wrap="square" rtlCol="0">
            <a:spAutoFit/>
          </a:bodyPr>
          <a:lstStyle/>
          <a:p>
            <a:r>
              <a:rPr lang="en-US" altLang="zh-CN" dirty="0" smtClean="0"/>
              <a:t>iterator</a:t>
            </a:r>
            <a:endParaRPr lang="zh-CN" altLang="en-US" dirty="0"/>
          </a:p>
        </p:txBody>
      </p:sp>
      <p:sp>
        <p:nvSpPr>
          <p:cNvPr id="9" name="矩形 8"/>
          <p:cNvSpPr/>
          <p:nvPr/>
        </p:nvSpPr>
        <p:spPr>
          <a:xfrm>
            <a:off x="4267776" y="1206044"/>
            <a:ext cx="1868588" cy="369332"/>
          </a:xfrm>
          <a:prstGeom prst="rect">
            <a:avLst/>
          </a:prstGeom>
        </p:spPr>
        <p:txBody>
          <a:bodyPr wrap="none">
            <a:spAutoFit/>
          </a:bodyPr>
          <a:lstStyle/>
          <a:p>
            <a:r>
              <a:rPr lang="en-US" altLang="zh-CN" b="1" dirty="0" err="1"/>
              <a:t>iterator.hasNext</a:t>
            </a:r>
            <a:r>
              <a:rPr lang="en-US" altLang="zh-CN" b="1" dirty="0"/>
              <a:t>()</a:t>
            </a:r>
            <a:endParaRPr lang="zh-CN" altLang="en-US" dirty="0"/>
          </a:p>
        </p:txBody>
      </p:sp>
      <p:cxnSp>
        <p:nvCxnSpPr>
          <p:cNvPr id="11" name="直接箭头连接符 10"/>
          <p:cNvCxnSpPr/>
          <p:nvPr/>
        </p:nvCxnSpPr>
        <p:spPr>
          <a:xfrm>
            <a:off x="4644008" y="5548064"/>
            <a:ext cx="1800200"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071654" y="1813956"/>
            <a:ext cx="1472454" cy="369332"/>
          </a:xfrm>
          <a:prstGeom prst="rect">
            <a:avLst/>
          </a:prstGeom>
        </p:spPr>
        <p:txBody>
          <a:bodyPr wrap="none">
            <a:spAutoFit/>
          </a:bodyPr>
          <a:lstStyle/>
          <a:p>
            <a:r>
              <a:rPr lang="en-US" altLang="zh-CN" i="1" dirty="0" err="1"/>
              <a:t>iterator.next</a:t>
            </a:r>
            <a:r>
              <a:rPr lang="en-US" altLang="zh-CN" i="1" dirty="0"/>
              <a:t>()</a:t>
            </a:r>
            <a:endParaRPr lang="zh-CN" altLang="en-US" dirty="0"/>
          </a:p>
        </p:txBody>
      </p:sp>
      <p:cxnSp>
        <p:nvCxnSpPr>
          <p:cNvPr id="10" name="直接箭头连接符 9"/>
          <p:cNvCxnSpPr/>
          <p:nvPr/>
        </p:nvCxnSpPr>
        <p:spPr>
          <a:xfrm>
            <a:off x="6136364" y="1390710"/>
            <a:ext cx="1224136"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1035095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2132856"/>
            <a:ext cx="4572000" cy="1200329"/>
          </a:xfrm>
          <a:prstGeom prst="rect">
            <a:avLst/>
          </a:prstGeom>
        </p:spPr>
        <p:txBody>
          <a:bodyPr>
            <a:spAutoFit/>
          </a:bodyPr>
          <a:lstStyle/>
          <a:p>
            <a:r>
              <a:rPr lang="en-US" altLang="zh-CN" u="sng" dirty="0"/>
              <a:t>Iterator </a:t>
            </a:r>
            <a:r>
              <a:rPr lang="en-US" altLang="zh-CN" u="sng" dirty="0" err="1"/>
              <a:t>iterator</a:t>
            </a:r>
            <a:r>
              <a:rPr lang="en-US" altLang="zh-CN" u="sng" dirty="0"/>
              <a:t> = </a:t>
            </a:r>
            <a:r>
              <a:rPr lang="en-US" altLang="zh-CN" u="sng" dirty="0" err="1"/>
              <a:t>coll.iterator</a:t>
            </a:r>
            <a:r>
              <a:rPr lang="en-US" altLang="zh-CN" u="sng" dirty="0"/>
              <a:t>();</a:t>
            </a:r>
          </a:p>
          <a:p>
            <a:r>
              <a:rPr lang="en-US" altLang="zh-CN" b="1" dirty="0"/>
              <a:t>while(</a:t>
            </a:r>
            <a:r>
              <a:rPr lang="en-US" altLang="zh-CN" b="1" dirty="0" err="1"/>
              <a:t>iterator.hasNext</a:t>
            </a:r>
            <a:r>
              <a:rPr lang="en-US" altLang="zh-CN" b="1" dirty="0"/>
              <a:t>()){</a:t>
            </a:r>
          </a:p>
          <a:p>
            <a:r>
              <a:rPr lang="en-US" altLang="zh-CN" dirty="0" smtClean="0"/>
              <a:t>       </a:t>
            </a:r>
            <a:r>
              <a:rPr lang="en-US" altLang="zh-CN" dirty="0" err="1" smtClean="0"/>
              <a:t>System.</a:t>
            </a:r>
            <a:r>
              <a:rPr lang="en-US" altLang="zh-CN" i="1" dirty="0" err="1" smtClean="0"/>
              <a:t>out.println</a:t>
            </a:r>
            <a:r>
              <a:rPr lang="en-US" altLang="zh-CN" i="1" dirty="0" smtClean="0"/>
              <a:t>(</a:t>
            </a:r>
            <a:r>
              <a:rPr lang="en-US" altLang="zh-CN" i="1" dirty="0" err="1" smtClean="0"/>
              <a:t>iterator.next</a:t>
            </a:r>
            <a:r>
              <a:rPr lang="en-US" altLang="zh-CN" i="1" dirty="0"/>
              <a:t>());</a:t>
            </a:r>
          </a:p>
          <a:p>
            <a:r>
              <a:rPr lang="en-US" altLang="zh-CN" dirty="0"/>
              <a:t>}</a:t>
            </a:r>
            <a:endParaRPr lang="zh-CN" altLang="en-US" dirty="0"/>
          </a:p>
        </p:txBody>
      </p:sp>
      <p:graphicFrame>
        <p:nvGraphicFramePr>
          <p:cNvPr id="5" name="表格 4"/>
          <p:cNvGraphicFramePr>
            <a:graphicFrameLocks noGrp="1"/>
          </p:cNvGraphicFramePr>
          <p:nvPr>
            <p:extLst>
              <p:ext uri="{D42A27DB-BD31-4B8C-83A1-F6EECF244321}">
                <p14:modId xmlns="" xmlns:p14="http://schemas.microsoft.com/office/powerpoint/2010/main" val="2953277511"/>
              </p:ext>
            </p:extLst>
          </p:nvPr>
        </p:nvGraphicFramePr>
        <p:xfrm>
          <a:off x="6228184" y="1916832"/>
          <a:ext cx="1373560" cy="3328144"/>
        </p:xfrm>
        <a:graphic>
          <a:graphicData uri="http://schemas.openxmlformats.org/drawingml/2006/table">
            <a:tbl>
              <a:tblPr firstRow="1" bandRow="1">
                <a:tableStyleId>{5940675A-B579-460E-94D1-54222C63F5DA}</a:tableStyleId>
              </a:tblPr>
              <a:tblGrid>
                <a:gridCol w="1373560"/>
              </a:tblGrid>
              <a:tr h="832036">
                <a:tc>
                  <a:txBody>
                    <a:bodyPr/>
                    <a:lstStyle/>
                    <a:p>
                      <a:r>
                        <a:rPr lang="en-US" altLang="zh-CN" dirty="0" smtClean="0"/>
                        <a:t>123</a:t>
                      </a:r>
                      <a:endParaRPr lang="zh-CN" altLang="en-US" dirty="0"/>
                    </a:p>
                  </a:txBody>
                  <a:tcPr/>
                </a:tc>
              </a:tr>
              <a:tr h="832036">
                <a:tc>
                  <a:txBody>
                    <a:bodyPr/>
                    <a:lstStyle/>
                    <a:p>
                      <a:r>
                        <a:rPr lang="en-US" altLang="zh-CN" dirty="0" smtClean="0"/>
                        <a:t>new Date()</a:t>
                      </a:r>
                      <a:endParaRPr lang="zh-CN" altLang="en-US" dirty="0"/>
                    </a:p>
                  </a:txBody>
                  <a:tcPr/>
                </a:tc>
              </a:tr>
              <a:tr h="832036">
                <a:tc>
                  <a:txBody>
                    <a:bodyPr/>
                    <a:lstStyle/>
                    <a:p>
                      <a:r>
                        <a:rPr lang="en-US" altLang="zh-CN" dirty="0" err="1" smtClean="0"/>
                        <a:t>abc</a:t>
                      </a:r>
                      <a:endParaRPr lang="zh-CN" altLang="en-US" dirty="0"/>
                    </a:p>
                  </a:txBody>
                  <a:tcPr/>
                </a:tc>
              </a:tr>
              <a:tr h="832036">
                <a:tc>
                  <a:txBody>
                    <a:bodyPr/>
                    <a:lstStyle/>
                    <a:p>
                      <a:r>
                        <a:rPr lang="en-US" altLang="zh-CN" dirty="0" smtClean="0"/>
                        <a:t>new</a:t>
                      </a:r>
                      <a:r>
                        <a:rPr lang="en-US" altLang="zh-CN" baseline="0" dirty="0" smtClean="0"/>
                        <a:t> Person()</a:t>
                      </a:r>
                      <a:endParaRPr lang="zh-CN" altLang="en-US" dirty="0"/>
                    </a:p>
                  </a:txBody>
                  <a:tcPr/>
                </a:tc>
              </a:tr>
            </a:tbl>
          </a:graphicData>
        </a:graphic>
      </p:graphicFrame>
      <p:cxnSp>
        <p:nvCxnSpPr>
          <p:cNvPr id="7" name="直接箭头连接符 6"/>
          <p:cNvCxnSpPr/>
          <p:nvPr/>
        </p:nvCxnSpPr>
        <p:spPr>
          <a:xfrm>
            <a:off x="5183560" y="1484784"/>
            <a:ext cx="972616"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735574" y="1003793"/>
            <a:ext cx="1868588" cy="369332"/>
          </a:xfrm>
          <a:prstGeom prst="rect">
            <a:avLst/>
          </a:prstGeom>
        </p:spPr>
        <p:txBody>
          <a:bodyPr wrap="none">
            <a:spAutoFit/>
          </a:bodyPr>
          <a:lstStyle/>
          <a:p>
            <a:r>
              <a:rPr lang="en-US" altLang="zh-CN" b="1" dirty="0" err="1"/>
              <a:t>iterator.hasNext</a:t>
            </a:r>
            <a:r>
              <a:rPr lang="en-US" altLang="zh-CN" b="1" dirty="0"/>
              <a:t>()</a:t>
            </a:r>
            <a:endParaRPr lang="zh-CN" altLang="en-US" dirty="0"/>
          </a:p>
        </p:txBody>
      </p:sp>
      <p:sp>
        <p:nvSpPr>
          <p:cNvPr id="9" name="矩形 8"/>
          <p:cNvSpPr/>
          <p:nvPr/>
        </p:nvSpPr>
        <p:spPr>
          <a:xfrm>
            <a:off x="4683722" y="2133527"/>
            <a:ext cx="1472454" cy="369332"/>
          </a:xfrm>
          <a:prstGeom prst="rect">
            <a:avLst/>
          </a:prstGeom>
        </p:spPr>
        <p:txBody>
          <a:bodyPr wrap="none">
            <a:spAutoFit/>
          </a:bodyPr>
          <a:lstStyle/>
          <a:p>
            <a:r>
              <a:rPr lang="en-US" altLang="zh-CN" i="1" dirty="0" err="1"/>
              <a:t>iterator.next</a:t>
            </a:r>
            <a:r>
              <a:rPr lang="en-US" altLang="zh-CN" i="1" dirty="0"/>
              <a:t>()</a:t>
            </a:r>
            <a:endParaRPr lang="zh-CN" altLang="en-US" dirty="0"/>
          </a:p>
        </p:txBody>
      </p:sp>
      <p:cxnSp>
        <p:nvCxnSpPr>
          <p:cNvPr id="10" name="直接箭头连接符 9"/>
          <p:cNvCxnSpPr/>
          <p:nvPr/>
        </p:nvCxnSpPr>
        <p:spPr>
          <a:xfrm>
            <a:off x="5183560" y="4797152"/>
            <a:ext cx="972616"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6781615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548680"/>
            <a:ext cx="8229600" cy="857256"/>
          </a:xfrm>
        </p:spPr>
        <p:txBody>
          <a:bodyPr/>
          <a:lstStyle/>
          <a:p>
            <a:r>
              <a:rPr lang="zh-CN" altLang="en-US" dirty="0" smtClean="0"/>
              <a:t>使用泛型</a:t>
            </a:r>
            <a:r>
              <a:rPr lang="en-US" altLang="zh-CN" dirty="0" smtClean="0"/>
              <a:t>(Generic)</a:t>
            </a:r>
            <a:endParaRPr lang="zh-CN" altLang="en-US" dirty="0"/>
          </a:p>
        </p:txBody>
      </p:sp>
      <p:sp>
        <p:nvSpPr>
          <p:cNvPr id="3" name="内容占位符 2"/>
          <p:cNvSpPr>
            <a:spLocks noGrp="1"/>
          </p:cNvSpPr>
          <p:nvPr>
            <p:ph idx="1"/>
          </p:nvPr>
        </p:nvSpPr>
        <p:spPr/>
        <p:txBody>
          <a:bodyPr/>
          <a:lstStyle/>
          <a:p>
            <a:pPr marL="357188" indent="-357188">
              <a:defRPr/>
            </a:pPr>
            <a:r>
              <a:rPr lang="zh-CN" altLang="en-US" dirty="0" smtClean="0">
                <a:ea typeface="宋体" pitchFamily="2" charset="-122"/>
              </a:rPr>
              <a:t>集合类中的元素使用</a:t>
            </a:r>
            <a:r>
              <a:rPr lang="en-US" altLang="zh-CN" dirty="0" smtClean="0">
                <a:ea typeface="宋体" pitchFamily="2" charset="-122"/>
              </a:rPr>
              <a:t>Object</a:t>
            </a:r>
            <a:r>
              <a:rPr lang="zh-CN" altLang="en-US" dirty="0" smtClean="0">
                <a:ea typeface="宋体" pitchFamily="2" charset="-122"/>
              </a:rPr>
              <a:t>类型，以允许不同的添加和获取类型。当获取集合中所需对象时，必须进行强制类型转型。</a:t>
            </a:r>
            <a:endParaRPr lang="en-US" altLang="zh-CN" dirty="0" smtClean="0">
              <a:ea typeface="宋体" pitchFamily="2" charset="-122"/>
            </a:endParaRPr>
          </a:p>
          <a:p>
            <a:pPr marL="357188" indent="-357188">
              <a:defRPr/>
            </a:pPr>
            <a:r>
              <a:rPr lang="zh-CN" altLang="en-US" dirty="0" smtClean="0">
                <a:ea typeface="宋体" pitchFamily="2" charset="-122"/>
              </a:rPr>
              <a:t>例如：</a:t>
            </a:r>
            <a:endParaRPr lang="en-US" altLang="zh-CN" dirty="0" smtClean="0">
              <a:ea typeface="宋体" pitchFamily="2" charset="-122"/>
            </a:endParaRPr>
          </a:p>
          <a:p>
            <a:pPr lvl="1" indent="-206375">
              <a:buNone/>
            </a:pPr>
            <a:r>
              <a:rPr lang="en-US" altLang="zh-CN" dirty="0" smtClean="0"/>
              <a:t>List </a:t>
            </a:r>
            <a:r>
              <a:rPr lang="en-US" altLang="zh-CN" dirty="0" err="1" smtClean="0"/>
              <a:t>list</a:t>
            </a:r>
            <a:r>
              <a:rPr lang="en-US" altLang="zh-CN" dirty="0" smtClean="0"/>
              <a:t> = new </a:t>
            </a:r>
            <a:r>
              <a:rPr lang="en-US" altLang="zh-CN" dirty="0" err="1" smtClean="0"/>
              <a:t>ArrayList</a:t>
            </a:r>
            <a:r>
              <a:rPr lang="en-US" altLang="zh-CN" dirty="0" smtClean="0"/>
              <a:t>();</a:t>
            </a:r>
            <a:endParaRPr lang="zh-CN" altLang="zh-CN" dirty="0" smtClean="0"/>
          </a:p>
          <a:p>
            <a:pPr lvl="1" indent="-206375">
              <a:buNone/>
            </a:pPr>
            <a:r>
              <a:rPr lang="en-US" altLang="zh-CN" dirty="0" err="1" smtClean="0"/>
              <a:t>list.add</a:t>
            </a:r>
            <a:r>
              <a:rPr lang="en-US" altLang="zh-CN" dirty="0" smtClean="0"/>
              <a:t>(“Hello world”);</a:t>
            </a:r>
            <a:endParaRPr lang="zh-CN" altLang="zh-CN" dirty="0" smtClean="0"/>
          </a:p>
          <a:p>
            <a:pPr lvl="1" indent="-206375">
              <a:buNone/>
            </a:pPr>
            <a:r>
              <a:rPr lang="en-US" altLang="zh-CN" dirty="0" err="1" smtClean="0"/>
              <a:t>list.add</a:t>
            </a:r>
            <a:r>
              <a:rPr lang="en-US" altLang="zh-CN" dirty="0" smtClean="0"/>
              <a:t>(123);</a:t>
            </a:r>
            <a:endParaRPr lang="zh-CN" altLang="zh-CN" dirty="0" smtClean="0"/>
          </a:p>
          <a:p>
            <a:pPr lvl="1" indent="-206375">
              <a:buNone/>
            </a:pPr>
            <a:r>
              <a:rPr lang="en-US" altLang="zh-CN" dirty="0" smtClean="0"/>
              <a:t>String str1 = </a:t>
            </a:r>
            <a:r>
              <a:rPr lang="en-US" altLang="zh-CN" b="1" dirty="0" smtClean="0"/>
              <a:t>(String)</a:t>
            </a:r>
            <a:r>
              <a:rPr lang="en-US" altLang="zh-CN" dirty="0" err="1" smtClean="0"/>
              <a:t>list.get</a:t>
            </a:r>
            <a:r>
              <a:rPr lang="en-US" altLang="zh-CN" dirty="0" smtClean="0"/>
              <a:t>(0);</a:t>
            </a:r>
            <a:endParaRPr lang="zh-CN" altLang="zh-CN" dirty="0" smtClean="0"/>
          </a:p>
          <a:p>
            <a:pPr lvl="1" indent="-206375">
              <a:buNone/>
            </a:pPr>
            <a:r>
              <a:rPr lang="en-US" altLang="zh-CN" dirty="0" smtClean="0"/>
              <a:t>String str2 = </a:t>
            </a:r>
            <a:r>
              <a:rPr lang="en-US" altLang="zh-CN" b="1" dirty="0" smtClean="0"/>
              <a:t>(String)</a:t>
            </a:r>
            <a:r>
              <a:rPr lang="en-US" altLang="zh-CN" dirty="0" err="1" smtClean="0"/>
              <a:t>list.get</a:t>
            </a:r>
            <a:r>
              <a:rPr lang="en-US" altLang="zh-CN" dirty="0" smtClean="0"/>
              <a:t>(1);    //</a:t>
            </a:r>
            <a:r>
              <a:rPr lang="zh-CN" altLang="zh-CN" dirty="0" smtClean="0"/>
              <a:t>产生异常</a:t>
            </a:r>
          </a:p>
          <a:p>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620688"/>
            <a:ext cx="8229600" cy="857256"/>
          </a:xfrm>
        </p:spPr>
        <p:txBody>
          <a:bodyPr/>
          <a:lstStyle/>
          <a:p>
            <a:r>
              <a:rPr lang="zh-CN" altLang="en-US" dirty="0" smtClean="0"/>
              <a:t>泛型机制</a:t>
            </a:r>
            <a:endParaRPr lang="zh-CN" altLang="en-US" dirty="0"/>
          </a:p>
        </p:txBody>
      </p:sp>
      <p:sp>
        <p:nvSpPr>
          <p:cNvPr id="3" name="内容占位符 2"/>
          <p:cNvSpPr>
            <a:spLocks noGrp="1"/>
          </p:cNvSpPr>
          <p:nvPr>
            <p:ph idx="1"/>
          </p:nvPr>
        </p:nvSpPr>
        <p:spPr/>
        <p:txBody>
          <a:bodyPr>
            <a:normAutofit lnSpcReduction="10000"/>
          </a:bodyPr>
          <a:lstStyle/>
          <a:p>
            <a:pPr marL="357188" indent="-357188">
              <a:defRPr/>
            </a:pPr>
            <a:r>
              <a:rPr lang="zh-CN" altLang="en-US" dirty="0" smtClean="0">
                <a:ea typeface="宋体" pitchFamily="2" charset="-122"/>
              </a:rPr>
              <a:t>泛型机制为编写代码提供了便利，同时提供了编译时的类型安全检查。</a:t>
            </a:r>
            <a:endParaRPr lang="en-US" altLang="zh-CN" dirty="0" smtClean="0">
              <a:ea typeface="宋体" pitchFamily="2" charset="-122"/>
            </a:endParaRPr>
          </a:p>
          <a:p>
            <a:pPr marL="357188" indent="-357188">
              <a:defRPr/>
            </a:pPr>
            <a:r>
              <a:rPr lang="zh-CN" altLang="en-US" dirty="0" smtClean="0">
                <a:ea typeface="宋体" pitchFamily="2" charset="-122"/>
              </a:rPr>
              <a:t>使用集合编程时，应结合使用泛型。例如：</a:t>
            </a:r>
            <a:endParaRPr lang="en-US" altLang="zh-CN" dirty="0" smtClean="0">
              <a:ea typeface="宋体" pitchFamily="2" charset="-122"/>
            </a:endParaRPr>
          </a:p>
          <a:p>
            <a:pPr marL="700088" lvl="1" indent="-357188">
              <a:buNone/>
              <a:defRPr/>
            </a:pPr>
            <a:r>
              <a:rPr lang="en-US" altLang="zh-CN" dirty="0" err="1" smtClean="0">
                <a:ea typeface="宋体" pitchFamily="2" charset="-122"/>
              </a:rPr>
              <a:t>ArrayList</a:t>
            </a:r>
            <a:r>
              <a:rPr lang="en-US" altLang="zh-CN" dirty="0" smtClean="0">
                <a:ea typeface="宋体" pitchFamily="2" charset="-122"/>
              </a:rPr>
              <a:t>&lt;String&gt; list = new </a:t>
            </a:r>
            <a:r>
              <a:rPr lang="en-US" altLang="zh-CN" dirty="0" err="1" smtClean="0">
                <a:ea typeface="宋体" pitchFamily="2" charset="-122"/>
              </a:rPr>
              <a:t>ArrayList</a:t>
            </a:r>
            <a:r>
              <a:rPr lang="en-US" altLang="zh-CN" dirty="0" smtClean="0">
                <a:ea typeface="宋体" pitchFamily="2" charset="-122"/>
              </a:rPr>
              <a:t>&lt;String&gt;();</a:t>
            </a:r>
          </a:p>
          <a:p>
            <a:pPr marL="700088" lvl="1" indent="-357188">
              <a:buNone/>
              <a:defRPr/>
            </a:pPr>
            <a:r>
              <a:rPr lang="en-US" altLang="zh-CN" dirty="0" err="1" smtClean="0">
                <a:ea typeface="宋体" pitchFamily="2" charset="-122"/>
              </a:rPr>
              <a:t>list.add</a:t>
            </a:r>
            <a:r>
              <a:rPr lang="en-US" altLang="zh-CN" dirty="0" smtClean="0">
                <a:ea typeface="宋体" pitchFamily="2" charset="-122"/>
              </a:rPr>
              <a:t>(“Hello world”);</a:t>
            </a:r>
          </a:p>
          <a:p>
            <a:pPr marL="700088" lvl="1" indent="-357188">
              <a:buNone/>
              <a:defRPr/>
            </a:pPr>
            <a:r>
              <a:rPr lang="en-US" altLang="zh-CN" dirty="0" smtClean="0">
                <a:ea typeface="宋体" pitchFamily="2" charset="-122"/>
              </a:rPr>
              <a:t>String </a:t>
            </a:r>
            <a:r>
              <a:rPr lang="en-US" altLang="zh-CN" dirty="0" err="1" smtClean="0">
                <a:ea typeface="宋体" pitchFamily="2" charset="-122"/>
              </a:rPr>
              <a:t>str</a:t>
            </a:r>
            <a:r>
              <a:rPr lang="en-US" altLang="zh-CN" dirty="0" smtClean="0">
                <a:ea typeface="宋体" pitchFamily="2" charset="-122"/>
              </a:rPr>
              <a:t> = </a:t>
            </a:r>
            <a:r>
              <a:rPr lang="en-US" altLang="zh-CN" dirty="0" err="1" smtClean="0">
                <a:ea typeface="宋体" pitchFamily="2" charset="-122"/>
              </a:rPr>
              <a:t>list.get</a:t>
            </a:r>
            <a:r>
              <a:rPr lang="en-US" altLang="zh-CN" dirty="0" smtClean="0">
                <a:ea typeface="宋体" pitchFamily="2" charset="-122"/>
              </a:rPr>
              <a:t>(0);</a:t>
            </a:r>
          </a:p>
          <a:p>
            <a:pPr marL="357188" indent="-357188">
              <a:defRPr/>
            </a:pPr>
            <a:r>
              <a:rPr lang="zh-CN" altLang="en-US" dirty="0" smtClean="0">
                <a:ea typeface="宋体" pitchFamily="2" charset="-122"/>
              </a:rPr>
              <a:t>泛型以</a:t>
            </a:r>
            <a:r>
              <a:rPr lang="en-US" altLang="zh-CN" dirty="0" smtClean="0">
                <a:ea typeface="宋体" pitchFamily="2" charset="-122"/>
              </a:rPr>
              <a:t>&lt; &gt;</a:t>
            </a:r>
            <a:r>
              <a:rPr lang="zh-CN" altLang="en-US" dirty="0" smtClean="0">
                <a:ea typeface="宋体" pitchFamily="2" charset="-122"/>
              </a:rPr>
              <a:t>形式呈现，</a:t>
            </a:r>
            <a:r>
              <a:rPr lang="en-US" altLang="zh-CN" dirty="0" smtClean="0">
                <a:ea typeface="宋体" pitchFamily="2" charset="-122"/>
              </a:rPr>
              <a:t> &lt; &gt;</a:t>
            </a:r>
            <a:r>
              <a:rPr lang="zh-CN" altLang="en-US" dirty="0" smtClean="0">
                <a:ea typeface="宋体" pitchFamily="2" charset="-122"/>
              </a:rPr>
              <a:t>中的类型约束了集合所能存储的对象类型。这样在获取集合中对象时，不必再进行强制类型转型。</a:t>
            </a:r>
            <a:endParaRPr lang="en-US" altLang="zh-CN" dirty="0" smtClean="0">
              <a:ea typeface="宋体" pitchFamily="2" charset="-122"/>
            </a:endParaRPr>
          </a:p>
          <a:p>
            <a:pPr marL="357188" indent="-357188">
              <a:defRPr/>
            </a:pPr>
            <a:r>
              <a:rPr lang="en-US" altLang="zh-CN" dirty="0" smtClean="0">
                <a:ea typeface="宋体" pitchFamily="2" charset="-122"/>
              </a:rPr>
              <a:t>&lt; &gt;</a:t>
            </a:r>
            <a:r>
              <a:rPr lang="zh-CN" altLang="en-US" dirty="0" smtClean="0">
                <a:ea typeface="宋体" pitchFamily="2" charset="-122"/>
              </a:rPr>
              <a:t>中的类称为泛型的类型参数</a:t>
            </a:r>
            <a:endParaRPr lang="en-US" altLang="zh-CN" dirty="0" smtClean="0">
              <a:ea typeface="宋体" pitchFamily="2" charset="-122"/>
            </a:endParaRPr>
          </a:p>
          <a:p>
            <a:pPr marL="357188" indent="-357188">
              <a:defRPr/>
            </a:pP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331640" y="983413"/>
            <a:ext cx="6480720" cy="5109883"/>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876300" y="980728"/>
            <a:ext cx="7537450" cy="5256584"/>
          </a:xfrm>
        </p:spPr>
        <p:txBody>
          <a:bodyPr>
            <a:normAutofit fontScale="55000" lnSpcReduction="20000"/>
          </a:bodyPr>
          <a:lstStyle/>
          <a:p>
            <a:pPr>
              <a:buNone/>
            </a:pPr>
            <a:r>
              <a:rPr lang="en-US" altLang="zh-CN" dirty="0" smtClean="0"/>
              <a:t>1  import </a:t>
            </a:r>
            <a:r>
              <a:rPr lang="en-US" altLang="zh-CN" dirty="0" err="1" smtClean="0"/>
              <a:t>java.util</a:t>
            </a:r>
            <a:r>
              <a:rPr lang="en-US" altLang="zh-CN" dirty="0" smtClean="0"/>
              <a:t>.*;</a:t>
            </a:r>
            <a:endParaRPr lang="zh-CN" altLang="zh-CN" dirty="0" smtClean="0"/>
          </a:p>
          <a:p>
            <a:pPr>
              <a:buNone/>
            </a:pPr>
            <a:r>
              <a:rPr lang="en-US" altLang="zh-CN" dirty="0" smtClean="0"/>
              <a:t>2  </a:t>
            </a:r>
            <a:endParaRPr lang="zh-CN" altLang="zh-CN" dirty="0" smtClean="0"/>
          </a:p>
          <a:p>
            <a:pPr>
              <a:buNone/>
            </a:pPr>
            <a:r>
              <a:rPr lang="en-US" altLang="zh-CN" dirty="0" smtClean="0"/>
              <a:t>3  public class </a:t>
            </a:r>
            <a:r>
              <a:rPr lang="en-US" altLang="zh-CN" dirty="0" err="1" smtClean="0"/>
              <a:t>GenericTest</a:t>
            </a:r>
            <a:r>
              <a:rPr lang="en-US" altLang="zh-CN" dirty="0" smtClean="0"/>
              <a:t> {</a:t>
            </a:r>
            <a:endParaRPr lang="zh-CN" altLang="zh-CN" dirty="0" smtClean="0"/>
          </a:p>
          <a:p>
            <a:pPr>
              <a:buNone/>
            </a:pPr>
            <a:r>
              <a:rPr lang="en-US" altLang="zh-CN" dirty="0" smtClean="0"/>
              <a:t>4      public static void main(String[] </a:t>
            </a:r>
            <a:r>
              <a:rPr lang="en-US" altLang="zh-CN" dirty="0" err="1" smtClean="0"/>
              <a:t>args</a:t>
            </a:r>
            <a:r>
              <a:rPr lang="en-US" altLang="zh-CN" dirty="0" smtClean="0"/>
              <a:t>) {</a:t>
            </a:r>
            <a:endParaRPr lang="zh-CN" altLang="zh-CN" dirty="0" smtClean="0"/>
          </a:p>
          <a:p>
            <a:pPr>
              <a:buNone/>
            </a:pPr>
            <a:r>
              <a:rPr lang="en-US" altLang="zh-CN" dirty="0" smtClean="0"/>
              <a:t>5          Set</a:t>
            </a:r>
            <a:r>
              <a:rPr lang="en-US" altLang="zh-CN" b="1" dirty="0" smtClean="0"/>
              <a:t>&lt;String&gt;</a:t>
            </a:r>
            <a:r>
              <a:rPr lang="en-US" altLang="zh-CN" dirty="0" smtClean="0"/>
              <a:t> set = new </a:t>
            </a:r>
            <a:r>
              <a:rPr lang="en-US" altLang="zh-CN" dirty="0" err="1" smtClean="0"/>
              <a:t>HashSet</a:t>
            </a:r>
            <a:r>
              <a:rPr lang="en-US" altLang="zh-CN" b="1" dirty="0" smtClean="0"/>
              <a:t>&lt;String&gt;</a:t>
            </a:r>
            <a:r>
              <a:rPr lang="en-US" altLang="zh-CN" dirty="0" smtClean="0"/>
              <a:t>();</a:t>
            </a:r>
            <a:endParaRPr lang="zh-CN" altLang="zh-CN" dirty="0" smtClean="0"/>
          </a:p>
          <a:p>
            <a:pPr>
              <a:buNone/>
            </a:pPr>
            <a:r>
              <a:rPr lang="en-US" altLang="zh-CN" dirty="0" smtClean="0"/>
              <a:t>6          //</a:t>
            </a:r>
            <a:r>
              <a:rPr lang="en-US" altLang="zh-CN" dirty="0" err="1" smtClean="0"/>
              <a:t>set.add</a:t>
            </a:r>
            <a:r>
              <a:rPr lang="en-US" altLang="zh-CN" dirty="0" smtClean="0"/>
              <a:t>(new Integer(123));         </a:t>
            </a:r>
            <a:r>
              <a:rPr lang="zh-CN" altLang="zh-CN" dirty="0" smtClean="0"/>
              <a:t>非法类型，以下同</a:t>
            </a:r>
          </a:p>
          <a:p>
            <a:pPr>
              <a:buNone/>
            </a:pPr>
            <a:r>
              <a:rPr lang="en-US" altLang="zh-CN" dirty="0" smtClean="0"/>
              <a:t>7          //</a:t>
            </a:r>
            <a:r>
              <a:rPr lang="en-US" altLang="zh-CN" dirty="0" err="1" smtClean="0"/>
              <a:t>System.out.println</a:t>
            </a:r>
            <a:r>
              <a:rPr lang="en-US" altLang="zh-CN" dirty="0" smtClean="0"/>
              <a:t>("</a:t>
            </a:r>
            <a:r>
              <a:rPr lang="zh-CN" altLang="zh-CN" dirty="0" smtClean="0"/>
              <a:t>添加</a:t>
            </a:r>
            <a:r>
              <a:rPr lang="en-US" altLang="zh-CN" dirty="0" smtClean="0"/>
              <a:t>Integer125</a:t>
            </a:r>
            <a:r>
              <a:rPr lang="zh-CN" altLang="zh-CN" dirty="0" smtClean="0"/>
              <a:t>：</a:t>
            </a:r>
            <a:r>
              <a:rPr lang="en-US" altLang="zh-CN" dirty="0" smtClean="0"/>
              <a:t>" + </a:t>
            </a:r>
            <a:r>
              <a:rPr lang="en-US" altLang="zh-CN" dirty="0" err="1" smtClean="0"/>
              <a:t>set.add</a:t>
            </a:r>
            <a:r>
              <a:rPr lang="en-US" altLang="zh-CN" dirty="0" smtClean="0"/>
              <a:t>(125)); </a:t>
            </a:r>
            <a:endParaRPr lang="zh-CN" altLang="zh-CN" dirty="0" smtClean="0"/>
          </a:p>
          <a:p>
            <a:pPr>
              <a:buNone/>
            </a:pPr>
            <a:r>
              <a:rPr lang="en-US" altLang="zh-CN" dirty="0" smtClean="0"/>
              <a:t>8          //</a:t>
            </a:r>
            <a:r>
              <a:rPr lang="en-US" altLang="zh-CN" dirty="0" err="1" smtClean="0"/>
              <a:t>System.out.println</a:t>
            </a:r>
            <a:r>
              <a:rPr lang="en-US" altLang="zh-CN" dirty="0" smtClean="0"/>
              <a:t>("</a:t>
            </a:r>
            <a:r>
              <a:rPr lang="zh-CN" altLang="zh-CN" dirty="0" smtClean="0"/>
              <a:t>添加</a:t>
            </a:r>
            <a:r>
              <a:rPr lang="en-US" altLang="zh-CN" dirty="0" smtClean="0"/>
              <a:t>Integer125</a:t>
            </a:r>
            <a:r>
              <a:rPr lang="zh-CN" altLang="zh-CN" dirty="0" smtClean="0"/>
              <a:t>：</a:t>
            </a:r>
            <a:r>
              <a:rPr lang="en-US" altLang="zh-CN" dirty="0" smtClean="0"/>
              <a:t>" + </a:t>
            </a:r>
            <a:r>
              <a:rPr lang="en-US" altLang="zh-CN" dirty="0" err="1" smtClean="0"/>
              <a:t>set.add</a:t>
            </a:r>
            <a:r>
              <a:rPr lang="en-US" altLang="zh-CN" dirty="0" smtClean="0"/>
              <a:t>(125)); </a:t>
            </a:r>
            <a:endParaRPr lang="zh-CN" altLang="zh-CN" dirty="0" smtClean="0"/>
          </a:p>
          <a:p>
            <a:pPr>
              <a:buNone/>
            </a:pPr>
            <a:r>
              <a:rPr lang="en-US" altLang="zh-CN" dirty="0" smtClean="0"/>
              <a:t>9          </a:t>
            </a:r>
            <a:r>
              <a:rPr lang="en-US" altLang="zh-CN" dirty="0" err="1" smtClean="0"/>
              <a:t>set.add</a:t>
            </a:r>
            <a:r>
              <a:rPr lang="en-US" altLang="zh-CN" dirty="0" smtClean="0"/>
              <a:t>(new String("public"));</a:t>
            </a:r>
            <a:endParaRPr lang="zh-CN" altLang="zh-CN" dirty="0" smtClean="0"/>
          </a:p>
          <a:p>
            <a:pPr>
              <a:buNone/>
            </a:pPr>
            <a:r>
              <a:rPr lang="en-US" altLang="zh-CN" dirty="0" smtClean="0"/>
              <a:t>10         </a:t>
            </a:r>
            <a:r>
              <a:rPr lang="en-US" altLang="zh-CN" dirty="0" err="1" smtClean="0"/>
              <a:t>set.add</a:t>
            </a:r>
            <a:r>
              <a:rPr lang="en-US" altLang="zh-CN" dirty="0" smtClean="0"/>
              <a:t>("class");</a:t>
            </a:r>
            <a:endParaRPr lang="zh-CN" altLang="zh-CN" dirty="0" smtClean="0"/>
          </a:p>
          <a:p>
            <a:pPr>
              <a:buNone/>
            </a:pPr>
            <a:r>
              <a:rPr lang="en-US" altLang="zh-CN" dirty="0" smtClean="0"/>
              <a:t>11         </a:t>
            </a:r>
            <a:r>
              <a:rPr lang="en-US" altLang="zh-CN" dirty="0" err="1" smtClean="0"/>
              <a:t>set.add</a:t>
            </a:r>
            <a:r>
              <a:rPr lang="en-US" altLang="zh-CN" dirty="0" smtClean="0"/>
              <a:t>("</a:t>
            </a:r>
            <a:r>
              <a:rPr lang="en-US" altLang="zh-CN" dirty="0" err="1" smtClean="0"/>
              <a:t>abcdf</a:t>
            </a:r>
            <a:r>
              <a:rPr lang="en-US" altLang="zh-CN" dirty="0" smtClean="0"/>
              <a:t>");</a:t>
            </a:r>
            <a:endParaRPr lang="zh-CN" altLang="zh-CN" dirty="0" smtClean="0"/>
          </a:p>
          <a:p>
            <a:pPr>
              <a:buNone/>
            </a:pPr>
            <a:r>
              <a:rPr lang="en-US" altLang="zh-CN" dirty="0" smtClean="0"/>
              <a:t>12         </a:t>
            </a:r>
            <a:r>
              <a:rPr lang="en-US" altLang="zh-CN" dirty="0" err="1" smtClean="0"/>
              <a:t>set.add</a:t>
            </a:r>
            <a:r>
              <a:rPr lang="en-US" altLang="zh-CN" dirty="0" smtClean="0"/>
              <a:t>(new String("</a:t>
            </a:r>
            <a:r>
              <a:rPr lang="en-US" altLang="zh-CN" dirty="0" err="1" smtClean="0"/>
              <a:t>abcdfghi</a:t>
            </a:r>
            <a:r>
              <a:rPr lang="en-US" altLang="zh-CN" dirty="0" smtClean="0"/>
              <a:t>"));</a:t>
            </a:r>
            <a:endParaRPr lang="zh-CN" altLang="zh-CN" dirty="0" smtClean="0"/>
          </a:p>
          <a:p>
            <a:pPr>
              <a:buNone/>
            </a:pPr>
            <a:r>
              <a:rPr lang="en-US" altLang="zh-CN" dirty="0" smtClean="0"/>
              <a:t>13         //</a:t>
            </a:r>
            <a:r>
              <a:rPr lang="en-US" altLang="zh-CN" dirty="0" err="1" smtClean="0"/>
              <a:t>set.add</a:t>
            </a:r>
            <a:r>
              <a:rPr lang="en-US" altLang="zh-CN" dirty="0" smtClean="0"/>
              <a:t>(new Student()); </a:t>
            </a:r>
            <a:endParaRPr lang="zh-CN" altLang="zh-CN" dirty="0" smtClean="0"/>
          </a:p>
          <a:p>
            <a:pPr>
              <a:buNone/>
            </a:pPr>
            <a:r>
              <a:rPr lang="en-US" altLang="zh-CN" dirty="0" smtClean="0"/>
              <a:t>14 </a:t>
            </a:r>
            <a:endParaRPr lang="zh-CN" altLang="zh-CN" dirty="0" smtClean="0"/>
          </a:p>
          <a:p>
            <a:pPr>
              <a:buNone/>
            </a:pPr>
            <a:r>
              <a:rPr lang="en-US" altLang="zh-CN" dirty="0" smtClean="0"/>
              <a:t>15         </a:t>
            </a:r>
            <a:r>
              <a:rPr lang="en-US" altLang="zh-CN" dirty="0" err="1" smtClean="0"/>
              <a:t>System.out.println</a:t>
            </a:r>
            <a:r>
              <a:rPr lang="en-US" altLang="zh-CN" dirty="0" smtClean="0"/>
              <a:t>("Set</a:t>
            </a:r>
            <a:r>
              <a:rPr lang="zh-CN" altLang="zh-CN" dirty="0" smtClean="0"/>
              <a:t>集合中的元素个数：</a:t>
            </a:r>
            <a:r>
              <a:rPr lang="en-US" altLang="zh-CN" dirty="0" smtClean="0"/>
              <a:t>" + </a:t>
            </a:r>
            <a:r>
              <a:rPr lang="en-US" altLang="zh-CN" dirty="0" err="1" smtClean="0"/>
              <a:t>set.size</a:t>
            </a:r>
            <a:r>
              <a:rPr lang="en-US" altLang="zh-CN" dirty="0" smtClean="0"/>
              <a:t>());</a:t>
            </a:r>
            <a:endParaRPr lang="zh-CN" altLang="zh-CN" dirty="0" smtClean="0"/>
          </a:p>
          <a:p>
            <a:pPr>
              <a:buNone/>
            </a:pPr>
            <a:r>
              <a:rPr lang="en-US" altLang="zh-CN" dirty="0" smtClean="0"/>
              <a:t>16         </a:t>
            </a:r>
            <a:r>
              <a:rPr lang="en-US" altLang="zh-CN" dirty="0" err="1" smtClean="0"/>
              <a:t>System.out.println</a:t>
            </a:r>
            <a:r>
              <a:rPr lang="en-US" altLang="zh-CN" dirty="0" smtClean="0"/>
              <a:t>(set);</a:t>
            </a:r>
            <a:endParaRPr lang="zh-CN" altLang="zh-CN" dirty="0" smtClean="0"/>
          </a:p>
          <a:p>
            <a:pPr>
              <a:buNone/>
            </a:pPr>
            <a:r>
              <a:rPr lang="en-US" altLang="zh-CN" dirty="0" smtClean="0"/>
              <a:t>17 </a:t>
            </a:r>
            <a:endParaRPr lang="zh-CN" altLang="zh-CN" dirty="0" smtClean="0"/>
          </a:p>
          <a:p>
            <a:pPr>
              <a:buNone/>
            </a:pPr>
            <a:r>
              <a:rPr lang="en-US" altLang="zh-CN" b="1" dirty="0" smtClean="0"/>
              <a:t>18         for (String s: set) {</a:t>
            </a:r>
            <a:endParaRPr lang="zh-CN" altLang="zh-CN" dirty="0" smtClean="0"/>
          </a:p>
          <a:p>
            <a:pPr>
              <a:buNone/>
            </a:pPr>
            <a:r>
              <a:rPr lang="en-US" altLang="zh-CN" dirty="0" smtClean="0"/>
              <a:t>19             </a:t>
            </a:r>
            <a:r>
              <a:rPr lang="en-US" altLang="zh-CN" dirty="0" err="1" smtClean="0"/>
              <a:t>System.out.println</a:t>
            </a:r>
            <a:r>
              <a:rPr lang="en-US" altLang="zh-CN" dirty="0" smtClean="0"/>
              <a:t>("Set</a:t>
            </a:r>
            <a:r>
              <a:rPr lang="zh-CN" altLang="zh-CN" dirty="0" smtClean="0"/>
              <a:t>集合中的元素：</a:t>
            </a:r>
            <a:r>
              <a:rPr lang="en-US" altLang="zh-CN" dirty="0" smtClean="0"/>
              <a:t>" + s);</a:t>
            </a:r>
          </a:p>
          <a:p>
            <a:pPr>
              <a:buNone/>
            </a:pPr>
            <a:r>
              <a:rPr lang="en-US" altLang="zh-CN" b="1" dirty="0" smtClean="0"/>
              <a:t>20             </a:t>
            </a:r>
            <a:r>
              <a:rPr lang="en-US" altLang="zh-CN" b="1" dirty="0" err="1" smtClean="0"/>
              <a:t>System.out.println</a:t>
            </a:r>
            <a:r>
              <a:rPr lang="en-US" altLang="zh-CN" b="1" dirty="0" smtClean="0"/>
              <a:t>(</a:t>
            </a:r>
            <a:r>
              <a:rPr lang="en-US" altLang="zh-CN" b="1" dirty="0" err="1" smtClean="0"/>
              <a:t>s.toUpperCase</a:t>
            </a:r>
            <a:r>
              <a:rPr lang="en-US" altLang="zh-CN" b="1" dirty="0" smtClean="0"/>
              <a:t>());</a:t>
            </a:r>
            <a:endParaRPr lang="zh-CN" altLang="zh-CN" dirty="0" smtClean="0"/>
          </a:p>
          <a:p>
            <a:pPr>
              <a:buNone/>
            </a:pPr>
            <a:endParaRPr lang="zh-CN" altLang="zh-CN"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876300" y="980728"/>
            <a:ext cx="7537450" cy="5255790"/>
          </a:xfrm>
        </p:spPr>
        <p:txBody>
          <a:bodyPr>
            <a:normAutofit fontScale="55000" lnSpcReduction="20000"/>
          </a:bodyPr>
          <a:lstStyle/>
          <a:p>
            <a:pPr>
              <a:buNone/>
            </a:pPr>
            <a:r>
              <a:rPr lang="en-US" altLang="zh-CN" dirty="0" smtClean="0"/>
              <a:t>21         }</a:t>
            </a:r>
            <a:endParaRPr lang="zh-CN" altLang="zh-CN" dirty="0" smtClean="0"/>
          </a:p>
          <a:p>
            <a:pPr>
              <a:buNone/>
            </a:pPr>
            <a:r>
              <a:rPr lang="en-US" altLang="zh-CN" dirty="0" smtClean="0"/>
              <a:t>22 </a:t>
            </a:r>
            <a:endParaRPr lang="zh-CN" altLang="zh-CN" dirty="0" smtClean="0"/>
          </a:p>
          <a:p>
            <a:pPr>
              <a:buNone/>
            </a:pPr>
            <a:r>
              <a:rPr lang="en-US" altLang="zh-CN" dirty="0" smtClean="0"/>
              <a:t>23         </a:t>
            </a:r>
            <a:r>
              <a:rPr lang="en-US" altLang="zh-CN" dirty="0" err="1" smtClean="0"/>
              <a:t>System.out.println</a:t>
            </a:r>
            <a:r>
              <a:rPr lang="en-US" altLang="zh-CN" dirty="0" smtClean="0"/>
              <a:t>("----------------------");</a:t>
            </a:r>
            <a:endParaRPr lang="zh-CN" altLang="zh-CN" dirty="0" smtClean="0"/>
          </a:p>
          <a:p>
            <a:pPr>
              <a:buNone/>
            </a:pPr>
            <a:r>
              <a:rPr lang="en-US" altLang="zh-CN" dirty="0" smtClean="0"/>
              <a:t>24         List</a:t>
            </a:r>
            <a:r>
              <a:rPr lang="en-US" altLang="zh-CN" b="1" dirty="0" smtClean="0"/>
              <a:t>&lt;String&gt;</a:t>
            </a:r>
            <a:r>
              <a:rPr lang="en-US" altLang="zh-CN" dirty="0" smtClean="0"/>
              <a:t> list = new </a:t>
            </a:r>
            <a:r>
              <a:rPr lang="en-US" altLang="zh-CN" dirty="0" err="1" smtClean="0"/>
              <a:t>LinkedList</a:t>
            </a:r>
            <a:r>
              <a:rPr lang="en-US" altLang="zh-CN" b="1" dirty="0" smtClean="0"/>
              <a:t>&lt;String&gt;</a:t>
            </a:r>
            <a:r>
              <a:rPr lang="en-US" altLang="zh-CN" dirty="0" smtClean="0"/>
              <a:t>();</a:t>
            </a:r>
            <a:endParaRPr lang="zh-CN" altLang="zh-CN" dirty="0" smtClean="0"/>
          </a:p>
          <a:p>
            <a:pPr>
              <a:buNone/>
            </a:pPr>
            <a:r>
              <a:rPr lang="en-US" altLang="zh-CN" dirty="0" smtClean="0"/>
              <a:t>25         //</a:t>
            </a:r>
            <a:r>
              <a:rPr lang="en-US" altLang="zh-CN" dirty="0" err="1" smtClean="0"/>
              <a:t>list.add</a:t>
            </a:r>
            <a:r>
              <a:rPr lang="en-US" altLang="zh-CN" dirty="0" smtClean="0"/>
              <a:t>(new Integer(123));</a:t>
            </a:r>
            <a:endParaRPr lang="zh-CN" altLang="zh-CN" dirty="0" smtClean="0"/>
          </a:p>
          <a:p>
            <a:pPr>
              <a:buNone/>
            </a:pPr>
            <a:r>
              <a:rPr lang="en-US" altLang="zh-CN" dirty="0" smtClean="0"/>
              <a:t>26         //</a:t>
            </a:r>
            <a:r>
              <a:rPr lang="en-US" altLang="zh-CN" dirty="0" err="1" smtClean="0"/>
              <a:t>System.out.println</a:t>
            </a:r>
            <a:r>
              <a:rPr lang="en-US" altLang="zh-CN" dirty="0" smtClean="0"/>
              <a:t>("</a:t>
            </a:r>
            <a:r>
              <a:rPr lang="zh-CN" altLang="zh-CN" dirty="0" smtClean="0"/>
              <a:t>添加</a:t>
            </a:r>
            <a:r>
              <a:rPr lang="en-US" altLang="zh-CN" dirty="0" smtClean="0"/>
              <a:t>Integer125</a:t>
            </a:r>
            <a:r>
              <a:rPr lang="zh-CN" altLang="zh-CN" dirty="0" smtClean="0"/>
              <a:t>：</a:t>
            </a:r>
            <a:r>
              <a:rPr lang="en-US" altLang="zh-CN" dirty="0" smtClean="0"/>
              <a:t>" + </a:t>
            </a:r>
            <a:r>
              <a:rPr lang="en-US" altLang="zh-CN" dirty="0" err="1" smtClean="0"/>
              <a:t>list.add</a:t>
            </a:r>
            <a:r>
              <a:rPr lang="en-US" altLang="zh-CN" dirty="0" smtClean="0"/>
              <a:t>(125)); </a:t>
            </a:r>
            <a:endParaRPr lang="zh-CN" altLang="zh-CN" dirty="0" smtClean="0"/>
          </a:p>
          <a:p>
            <a:pPr>
              <a:buNone/>
            </a:pPr>
            <a:r>
              <a:rPr lang="en-US" altLang="zh-CN" dirty="0" smtClean="0"/>
              <a:t>27         //</a:t>
            </a:r>
            <a:r>
              <a:rPr lang="en-US" altLang="zh-CN" dirty="0" err="1" smtClean="0"/>
              <a:t>System.out.println</a:t>
            </a:r>
            <a:r>
              <a:rPr lang="en-US" altLang="zh-CN" dirty="0" smtClean="0"/>
              <a:t>("</a:t>
            </a:r>
            <a:r>
              <a:rPr lang="zh-CN" altLang="zh-CN" dirty="0" smtClean="0"/>
              <a:t>添加</a:t>
            </a:r>
            <a:r>
              <a:rPr lang="en-US" altLang="zh-CN" dirty="0" smtClean="0"/>
              <a:t>Integer125</a:t>
            </a:r>
            <a:r>
              <a:rPr lang="zh-CN" altLang="zh-CN" dirty="0" smtClean="0"/>
              <a:t>：</a:t>
            </a:r>
            <a:r>
              <a:rPr lang="en-US" altLang="zh-CN" dirty="0" smtClean="0"/>
              <a:t>" + </a:t>
            </a:r>
            <a:r>
              <a:rPr lang="en-US" altLang="zh-CN" dirty="0" err="1" smtClean="0"/>
              <a:t>list.add</a:t>
            </a:r>
            <a:r>
              <a:rPr lang="en-US" altLang="zh-CN" dirty="0" smtClean="0"/>
              <a:t>(125)); </a:t>
            </a:r>
            <a:endParaRPr lang="zh-CN" altLang="zh-CN" dirty="0" smtClean="0"/>
          </a:p>
          <a:p>
            <a:pPr>
              <a:buNone/>
            </a:pPr>
            <a:r>
              <a:rPr lang="en-US" altLang="zh-CN" dirty="0" smtClean="0"/>
              <a:t>28         </a:t>
            </a:r>
            <a:r>
              <a:rPr lang="en-US" altLang="zh-CN" dirty="0" err="1" smtClean="0"/>
              <a:t>list.add</a:t>
            </a:r>
            <a:r>
              <a:rPr lang="en-US" altLang="zh-CN" dirty="0" smtClean="0"/>
              <a:t>("</a:t>
            </a:r>
            <a:r>
              <a:rPr lang="en-US" altLang="zh-CN" dirty="0" err="1" smtClean="0"/>
              <a:t>abcdf</a:t>
            </a:r>
            <a:r>
              <a:rPr lang="en-US" altLang="zh-CN" dirty="0" smtClean="0"/>
              <a:t>");</a:t>
            </a:r>
            <a:endParaRPr lang="zh-CN" altLang="zh-CN" dirty="0" smtClean="0"/>
          </a:p>
          <a:p>
            <a:pPr>
              <a:buNone/>
            </a:pPr>
            <a:r>
              <a:rPr lang="en-US" altLang="zh-CN" dirty="0" smtClean="0"/>
              <a:t>29         </a:t>
            </a:r>
            <a:r>
              <a:rPr lang="en-US" altLang="zh-CN" dirty="0" err="1" smtClean="0"/>
              <a:t>list.add</a:t>
            </a:r>
            <a:r>
              <a:rPr lang="en-US" altLang="zh-CN" dirty="0" smtClean="0"/>
              <a:t>(new String("</a:t>
            </a:r>
            <a:r>
              <a:rPr lang="en-US" altLang="zh-CN" dirty="0" err="1" smtClean="0"/>
              <a:t>abcdfghi</a:t>
            </a:r>
            <a:r>
              <a:rPr lang="en-US" altLang="zh-CN" dirty="0" smtClean="0"/>
              <a:t>"));</a:t>
            </a:r>
            <a:endParaRPr lang="zh-CN" altLang="zh-CN" dirty="0" smtClean="0"/>
          </a:p>
          <a:p>
            <a:pPr>
              <a:buNone/>
            </a:pPr>
            <a:r>
              <a:rPr lang="en-US" altLang="zh-CN" dirty="0" smtClean="0"/>
              <a:t>30         </a:t>
            </a:r>
            <a:r>
              <a:rPr lang="en-US" altLang="zh-CN" dirty="0" err="1" smtClean="0"/>
              <a:t>list.add</a:t>
            </a:r>
            <a:r>
              <a:rPr lang="en-US" altLang="zh-CN" dirty="0" smtClean="0"/>
              <a:t>(new String("public"));</a:t>
            </a:r>
            <a:endParaRPr lang="zh-CN" altLang="zh-CN" dirty="0" smtClean="0"/>
          </a:p>
          <a:p>
            <a:pPr>
              <a:buNone/>
            </a:pPr>
            <a:r>
              <a:rPr lang="en-US" altLang="zh-CN" dirty="0" smtClean="0"/>
              <a:t>31 </a:t>
            </a:r>
            <a:endParaRPr lang="zh-CN" altLang="zh-CN" dirty="0" smtClean="0"/>
          </a:p>
          <a:p>
            <a:pPr>
              <a:buNone/>
            </a:pPr>
            <a:r>
              <a:rPr lang="en-US" altLang="zh-CN" dirty="0" smtClean="0"/>
              <a:t>32         </a:t>
            </a:r>
            <a:r>
              <a:rPr lang="en-US" altLang="zh-CN" dirty="0" err="1" smtClean="0"/>
              <a:t>System.out.println</a:t>
            </a:r>
            <a:r>
              <a:rPr lang="en-US" altLang="zh-CN" dirty="0" smtClean="0"/>
              <a:t>("List</a:t>
            </a:r>
            <a:r>
              <a:rPr lang="zh-CN" altLang="zh-CN" dirty="0" smtClean="0"/>
              <a:t>集合中的元素个数：</a:t>
            </a:r>
            <a:r>
              <a:rPr lang="en-US" altLang="zh-CN" dirty="0" smtClean="0"/>
              <a:t>" + </a:t>
            </a:r>
            <a:r>
              <a:rPr lang="en-US" altLang="zh-CN" dirty="0" err="1" smtClean="0"/>
              <a:t>list.size</a:t>
            </a:r>
            <a:r>
              <a:rPr lang="en-US" altLang="zh-CN" dirty="0" smtClean="0"/>
              <a:t>());</a:t>
            </a:r>
            <a:endParaRPr lang="zh-CN" altLang="zh-CN" dirty="0" smtClean="0"/>
          </a:p>
          <a:p>
            <a:pPr>
              <a:buNone/>
            </a:pPr>
            <a:r>
              <a:rPr lang="en-US" altLang="zh-CN" dirty="0" smtClean="0"/>
              <a:t>33         </a:t>
            </a:r>
            <a:r>
              <a:rPr lang="en-US" altLang="zh-CN" dirty="0" err="1" smtClean="0"/>
              <a:t>System.out.println</a:t>
            </a:r>
            <a:r>
              <a:rPr lang="en-US" altLang="zh-CN" dirty="0" smtClean="0"/>
              <a:t>(list);</a:t>
            </a:r>
            <a:endParaRPr lang="zh-CN" altLang="zh-CN" dirty="0" smtClean="0"/>
          </a:p>
          <a:p>
            <a:pPr>
              <a:buNone/>
            </a:pPr>
            <a:r>
              <a:rPr lang="en-US" altLang="zh-CN" dirty="0" smtClean="0"/>
              <a:t>34</a:t>
            </a:r>
            <a:endParaRPr lang="zh-CN" altLang="zh-CN" dirty="0" smtClean="0"/>
          </a:p>
          <a:p>
            <a:pPr>
              <a:buNone/>
            </a:pPr>
            <a:r>
              <a:rPr lang="en-US" altLang="zh-CN" b="1" dirty="0" smtClean="0"/>
              <a:t>35         for (String s : list) {</a:t>
            </a:r>
            <a:endParaRPr lang="zh-CN" altLang="zh-CN" dirty="0" smtClean="0"/>
          </a:p>
          <a:p>
            <a:pPr>
              <a:buNone/>
            </a:pPr>
            <a:r>
              <a:rPr lang="en-US" altLang="zh-CN" dirty="0" smtClean="0"/>
              <a:t>36             </a:t>
            </a:r>
            <a:r>
              <a:rPr lang="en-US" altLang="zh-CN" dirty="0" err="1" smtClean="0"/>
              <a:t>System.out.println</a:t>
            </a:r>
            <a:r>
              <a:rPr lang="en-US" altLang="zh-CN" dirty="0" smtClean="0"/>
              <a:t>("List</a:t>
            </a:r>
            <a:r>
              <a:rPr lang="zh-CN" altLang="zh-CN" dirty="0" smtClean="0"/>
              <a:t>集合中的元素：</a:t>
            </a:r>
            <a:r>
              <a:rPr lang="en-US" altLang="zh-CN" dirty="0" smtClean="0"/>
              <a:t>" + s);</a:t>
            </a:r>
            <a:endParaRPr lang="zh-CN" altLang="zh-CN" dirty="0" smtClean="0"/>
          </a:p>
          <a:p>
            <a:pPr>
              <a:buNone/>
            </a:pPr>
            <a:r>
              <a:rPr lang="en-US" altLang="zh-CN" b="1" dirty="0" smtClean="0"/>
              <a:t>37             </a:t>
            </a:r>
            <a:r>
              <a:rPr lang="en-US" altLang="zh-CN" b="1" dirty="0" err="1" smtClean="0"/>
              <a:t>System.out.println</a:t>
            </a:r>
            <a:r>
              <a:rPr lang="en-US" altLang="zh-CN" b="1" dirty="0" smtClean="0"/>
              <a:t>(</a:t>
            </a:r>
            <a:r>
              <a:rPr lang="en-US" altLang="zh-CN" b="1" dirty="0" err="1" smtClean="0"/>
              <a:t>s.toUpperCase</a:t>
            </a:r>
            <a:r>
              <a:rPr lang="en-US" altLang="zh-CN" b="1" dirty="0" smtClean="0"/>
              <a:t>());</a:t>
            </a:r>
            <a:endParaRPr lang="zh-CN" altLang="zh-CN" dirty="0" smtClean="0"/>
          </a:p>
          <a:p>
            <a:pPr>
              <a:buNone/>
            </a:pPr>
            <a:r>
              <a:rPr lang="en-US" altLang="zh-CN" dirty="0" smtClean="0"/>
              <a:t>38         }</a:t>
            </a:r>
            <a:endParaRPr lang="zh-CN" altLang="zh-CN" dirty="0" smtClean="0"/>
          </a:p>
          <a:p>
            <a:pPr>
              <a:buNone/>
            </a:pPr>
            <a:r>
              <a:rPr lang="en-US" altLang="zh-CN" dirty="0" smtClean="0"/>
              <a:t>39     }</a:t>
            </a:r>
            <a:endParaRPr lang="zh-CN" altLang="zh-CN" dirty="0" smtClean="0"/>
          </a:p>
          <a:p>
            <a:pPr>
              <a:buNone/>
            </a:pPr>
            <a:r>
              <a:rPr lang="en-US" altLang="zh-CN" dirty="0" smtClean="0"/>
              <a:t>40 }</a:t>
            </a:r>
            <a:endParaRPr lang="zh-CN"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07904" y="749275"/>
            <a:ext cx="2304256" cy="646331"/>
          </a:xfrm>
          <a:prstGeom prst="rect">
            <a:avLst/>
          </a:prstGeom>
          <a:noFill/>
        </p:spPr>
        <p:txBody>
          <a:bodyPr wrap="square" rtlCol="0">
            <a:spAutoFit/>
          </a:bodyPr>
          <a:lstStyle/>
          <a:p>
            <a:r>
              <a:rPr lang="zh-CN" altLang="en-US" sz="3600" b="1" dirty="0" smtClean="0">
                <a:latin typeface="宋体" pitchFamily="2" charset="-122"/>
                <a:ea typeface="宋体" pitchFamily="2" charset="-122"/>
              </a:rPr>
              <a:t>本章内容</a:t>
            </a:r>
            <a:endParaRPr lang="zh-CN" altLang="en-US" sz="3600" b="1" dirty="0">
              <a:latin typeface="宋体" pitchFamily="2" charset="-122"/>
              <a:ea typeface="宋体" pitchFamily="2" charset="-122"/>
            </a:endParaRPr>
          </a:p>
        </p:txBody>
      </p:sp>
      <p:sp>
        <p:nvSpPr>
          <p:cNvPr id="5" name="TextBox 4"/>
          <p:cNvSpPr txBox="1"/>
          <p:nvPr/>
        </p:nvSpPr>
        <p:spPr>
          <a:xfrm>
            <a:off x="755576" y="1556792"/>
            <a:ext cx="7911712" cy="4796185"/>
          </a:xfrm>
          <a:prstGeom prst="rect">
            <a:avLst/>
          </a:prstGeom>
          <a:noFill/>
        </p:spPr>
        <p:txBody>
          <a:bodyPr wrap="square" rtlCol="0">
            <a:spAutoFit/>
          </a:bodyPr>
          <a:lstStyle/>
          <a:p>
            <a:pPr marL="285750" indent="-285750">
              <a:lnSpc>
                <a:spcPts val="3800"/>
              </a:lnSpc>
              <a:buFont typeface="Wingdings" pitchFamily="2" charset="2"/>
              <a:buChar char="l"/>
            </a:pPr>
            <a:r>
              <a:rPr lang="en-US" altLang="zh-CN" sz="2800" dirty="0" smtClean="0">
                <a:ea typeface="宋体" pitchFamily="2" charset="-122"/>
                <a:cs typeface="Times New Roman" pitchFamily="18" charset="0"/>
              </a:rPr>
              <a:t>Java</a:t>
            </a:r>
            <a:r>
              <a:rPr lang="zh-CN" altLang="en-US" sz="2800" dirty="0" smtClean="0">
                <a:ea typeface="宋体" pitchFamily="2" charset="-122"/>
                <a:cs typeface="Times New Roman" pitchFamily="18" charset="0"/>
              </a:rPr>
              <a:t>集合框架</a:t>
            </a:r>
            <a:endParaRPr lang="en-US" altLang="zh-CN" sz="2800" dirty="0" smtClean="0">
              <a:ea typeface="宋体" pitchFamily="2" charset="-122"/>
              <a:cs typeface="Times New Roman" pitchFamily="18" charset="0"/>
            </a:endParaRPr>
          </a:p>
          <a:p>
            <a:pPr marL="285750" indent="-285750">
              <a:lnSpc>
                <a:spcPts val="3800"/>
              </a:lnSpc>
              <a:buFont typeface="Wingdings" pitchFamily="2" charset="2"/>
              <a:buChar char="l"/>
            </a:pPr>
            <a:r>
              <a:rPr lang="en-US" altLang="zh-CN" sz="2800" dirty="0" smtClean="0">
                <a:ea typeface="宋体" pitchFamily="2" charset="-122"/>
                <a:cs typeface="Times New Roman" pitchFamily="18" charset="0"/>
              </a:rPr>
              <a:t>Collection</a:t>
            </a:r>
            <a:r>
              <a:rPr lang="zh-CN" altLang="en-US" sz="2800" dirty="0" smtClean="0">
                <a:ea typeface="宋体" pitchFamily="2" charset="-122"/>
                <a:cs typeface="Times New Roman" pitchFamily="18" charset="0"/>
              </a:rPr>
              <a:t>接口</a:t>
            </a:r>
            <a:r>
              <a:rPr lang="en-US" altLang="zh-CN" sz="2800" dirty="0" smtClean="0">
                <a:ea typeface="宋体" pitchFamily="2" charset="-122"/>
                <a:cs typeface="Times New Roman" pitchFamily="18" charset="0"/>
              </a:rPr>
              <a:t>API</a:t>
            </a:r>
          </a:p>
          <a:p>
            <a:pPr marL="285750" indent="-285750">
              <a:lnSpc>
                <a:spcPts val="3800"/>
              </a:lnSpc>
              <a:buFont typeface="Wingdings" pitchFamily="2" charset="2"/>
              <a:buChar char="l"/>
            </a:pPr>
            <a:r>
              <a:rPr lang="en-US" altLang="zh-CN" sz="2800" dirty="0" smtClean="0">
                <a:ea typeface="宋体" pitchFamily="2" charset="-122"/>
                <a:cs typeface="Times New Roman" pitchFamily="18" charset="0"/>
              </a:rPr>
              <a:t>Iterator</a:t>
            </a:r>
            <a:r>
              <a:rPr lang="zh-CN" altLang="en-US" sz="2800" dirty="0" smtClean="0">
                <a:ea typeface="宋体" pitchFamily="2" charset="-122"/>
                <a:cs typeface="Times New Roman" pitchFamily="18" charset="0"/>
              </a:rPr>
              <a:t>迭代器接口</a:t>
            </a:r>
            <a:endParaRPr lang="en-US" altLang="zh-CN" sz="2800" dirty="0" smtClean="0">
              <a:ea typeface="宋体" pitchFamily="2" charset="-122"/>
              <a:cs typeface="Times New Roman" pitchFamily="18" charset="0"/>
            </a:endParaRPr>
          </a:p>
          <a:p>
            <a:pPr marL="285750" indent="-285750">
              <a:lnSpc>
                <a:spcPts val="3800"/>
              </a:lnSpc>
              <a:buFont typeface="Wingdings" pitchFamily="2" charset="2"/>
              <a:buChar char="l"/>
            </a:pPr>
            <a:r>
              <a:rPr lang="en-US" altLang="zh-CN" sz="2800" dirty="0" smtClean="0">
                <a:ea typeface="宋体" pitchFamily="2" charset="-122"/>
                <a:cs typeface="Times New Roman" pitchFamily="18" charset="0"/>
              </a:rPr>
              <a:t>Collection</a:t>
            </a:r>
            <a:r>
              <a:rPr lang="zh-CN" altLang="en-US" sz="2800" dirty="0" smtClean="0">
                <a:ea typeface="宋体" pitchFamily="2" charset="-122"/>
                <a:cs typeface="Times New Roman" pitchFamily="18" charset="0"/>
              </a:rPr>
              <a:t>子接口之一：</a:t>
            </a:r>
            <a:r>
              <a:rPr lang="en-US" altLang="zh-CN" sz="2800" dirty="0" smtClean="0">
                <a:ea typeface="宋体" pitchFamily="2" charset="-122"/>
                <a:cs typeface="Times New Roman" pitchFamily="18" charset="0"/>
              </a:rPr>
              <a:t>Set</a:t>
            </a:r>
            <a:r>
              <a:rPr lang="zh-CN" altLang="en-US" sz="2800" dirty="0" smtClean="0">
                <a:ea typeface="宋体" pitchFamily="2" charset="-122"/>
                <a:cs typeface="Times New Roman" pitchFamily="18" charset="0"/>
              </a:rPr>
              <a:t>接口</a:t>
            </a:r>
            <a:endParaRPr lang="en-US" altLang="zh-CN" sz="2800" dirty="0" smtClean="0">
              <a:ea typeface="宋体" pitchFamily="2" charset="-122"/>
              <a:cs typeface="Times New Roman" pitchFamily="18" charset="0"/>
            </a:endParaRPr>
          </a:p>
          <a:p>
            <a:pPr marL="914400" lvl="1" indent="-457200">
              <a:buFont typeface="Wingdings" pitchFamily="2" charset="2"/>
              <a:buChar char="Ø"/>
            </a:pPr>
            <a:r>
              <a:rPr lang="en-US" altLang="zh-CN" sz="2800" dirty="0" err="1" smtClean="0">
                <a:solidFill>
                  <a:srgbClr val="C00000"/>
                </a:solidFill>
                <a:ea typeface="宋体" pitchFamily="2" charset="-122"/>
                <a:cs typeface="Times New Roman" pitchFamily="18" charset="0"/>
              </a:rPr>
              <a:t>HashSet</a:t>
            </a:r>
            <a:r>
              <a:rPr lang="en-US" altLang="zh-CN" sz="2800" dirty="0">
                <a:solidFill>
                  <a:srgbClr val="C00000"/>
                </a:solidFill>
                <a:ea typeface="宋体" pitchFamily="2" charset="-122"/>
                <a:cs typeface="Times New Roman" pitchFamily="18" charset="0"/>
              </a:rPr>
              <a:t> </a:t>
            </a:r>
            <a:r>
              <a:rPr lang="en-US" altLang="zh-CN" sz="2800" dirty="0" smtClean="0">
                <a:solidFill>
                  <a:srgbClr val="C00000"/>
                </a:solidFill>
                <a:ea typeface="宋体" pitchFamily="2" charset="-122"/>
                <a:cs typeface="Times New Roman" pitchFamily="18" charset="0"/>
              </a:rPr>
              <a:t>  </a:t>
            </a:r>
            <a:r>
              <a:rPr lang="en-US" altLang="zh-CN" sz="2800" dirty="0" err="1" smtClean="0">
                <a:solidFill>
                  <a:srgbClr val="C00000"/>
                </a:solidFill>
                <a:ea typeface="宋体" pitchFamily="2" charset="-122"/>
                <a:cs typeface="Times New Roman" pitchFamily="18" charset="0"/>
              </a:rPr>
              <a:t>LinkedHashSet</a:t>
            </a:r>
            <a:r>
              <a:rPr lang="en-US" altLang="zh-CN" sz="2800" dirty="0" smtClean="0">
                <a:solidFill>
                  <a:srgbClr val="C00000"/>
                </a:solidFill>
                <a:ea typeface="宋体" pitchFamily="2" charset="-122"/>
                <a:cs typeface="Times New Roman" pitchFamily="18" charset="0"/>
              </a:rPr>
              <a:t>   </a:t>
            </a:r>
            <a:r>
              <a:rPr lang="en-US" altLang="zh-CN" sz="2800" dirty="0" err="1" smtClean="0">
                <a:solidFill>
                  <a:srgbClr val="C00000"/>
                </a:solidFill>
                <a:ea typeface="宋体" pitchFamily="2" charset="-122"/>
                <a:cs typeface="Times New Roman" pitchFamily="18" charset="0"/>
              </a:rPr>
              <a:t>TreeSet</a:t>
            </a:r>
            <a:endParaRPr lang="en-US" altLang="zh-CN" sz="2800" dirty="0" smtClean="0">
              <a:solidFill>
                <a:srgbClr val="C00000"/>
              </a:solidFill>
              <a:ea typeface="宋体" pitchFamily="2" charset="-122"/>
              <a:cs typeface="Times New Roman" pitchFamily="18" charset="0"/>
            </a:endParaRPr>
          </a:p>
          <a:p>
            <a:pPr marL="285750" indent="-285750">
              <a:lnSpc>
                <a:spcPts val="3800"/>
              </a:lnSpc>
              <a:buFont typeface="Wingdings" pitchFamily="2" charset="2"/>
              <a:buChar char="l"/>
            </a:pPr>
            <a:r>
              <a:rPr lang="en-US" altLang="zh-CN" sz="2800" dirty="0">
                <a:ea typeface="宋体" pitchFamily="2" charset="-122"/>
                <a:cs typeface="Times New Roman" pitchFamily="18" charset="0"/>
              </a:rPr>
              <a:t>Collection</a:t>
            </a:r>
            <a:r>
              <a:rPr lang="zh-CN" altLang="en-US" sz="2800" dirty="0">
                <a:ea typeface="宋体" pitchFamily="2" charset="-122"/>
                <a:cs typeface="Times New Roman" pitchFamily="18" charset="0"/>
              </a:rPr>
              <a:t>子</a:t>
            </a:r>
            <a:r>
              <a:rPr lang="zh-CN" altLang="en-US" sz="2800" dirty="0" smtClean="0">
                <a:ea typeface="宋体" pitchFamily="2" charset="-122"/>
                <a:cs typeface="Times New Roman" pitchFamily="18" charset="0"/>
              </a:rPr>
              <a:t>接口之二： </a:t>
            </a:r>
            <a:r>
              <a:rPr lang="en-US" altLang="zh-CN" sz="2800" dirty="0" smtClean="0">
                <a:ea typeface="宋体" pitchFamily="2" charset="-122"/>
                <a:cs typeface="Times New Roman" pitchFamily="18" charset="0"/>
              </a:rPr>
              <a:t>List</a:t>
            </a:r>
            <a:r>
              <a:rPr lang="zh-CN" altLang="en-US" sz="2800" dirty="0" smtClean="0">
                <a:ea typeface="宋体" pitchFamily="2" charset="-122"/>
                <a:cs typeface="Times New Roman" pitchFamily="18" charset="0"/>
              </a:rPr>
              <a:t>接口</a:t>
            </a:r>
            <a:endParaRPr lang="en-US" altLang="zh-CN" sz="2800" dirty="0" smtClean="0">
              <a:ea typeface="宋体" pitchFamily="2" charset="-122"/>
              <a:cs typeface="Times New Roman" pitchFamily="18" charset="0"/>
            </a:endParaRPr>
          </a:p>
          <a:p>
            <a:pPr marL="914400" lvl="1" indent="-457200">
              <a:buFont typeface="Wingdings" pitchFamily="2" charset="2"/>
              <a:buChar char="Ø"/>
            </a:pPr>
            <a:r>
              <a:rPr lang="en-US" altLang="zh-CN" sz="2800" dirty="0" err="1" smtClean="0">
                <a:solidFill>
                  <a:srgbClr val="C00000"/>
                </a:solidFill>
                <a:ea typeface="宋体" pitchFamily="2" charset="-122"/>
                <a:cs typeface="Times New Roman" pitchFamily="18" charset="0"/>
              </a:rPr>
              <a:t>ArrayList</a:t>
            </a:r>
            <a:r>
              <a:rPr lang="en-US" altLang="zh-CN" sz="2800" dirty="0" smtClean="0">
                <a:solidFill>
                  <a:srgbClr val="C00000"/>
                </a:solidFill>
                <a:ea typeface="宋体" pitchFamily="2" charset="-122"/>
                <a:cs typeface="Times New Roman" pitchFamily="18" charset="0"/>
              </a:rPr>
              <a:t>  </a:t>
            </a:r>
            <a:r>
              <a:rPr lang="en-US" altLang="zh-CN" sz="2800" dirty="0" err="1" smtClean="0">
                <a:solidFill>
                  <a:srgbClr val="C00000"/>
                </a:solidFill>
                <a:ea typeface="宋体" pitchFamily="2" charset="-122"/>
                <a:cs typeface="Times New Roman" pitchFamily="18" charset="0"/>
              </a:rPr>
              <a:t>LinkedList</a:t>
            </a:r>
            <a:r>
              <a:rPr lang="en-US" altLang="zh-CN" sz="2800" dirty="0" smtClean="0">
                <a:solidFill>
                  <a:srgbClr val="C00000"/>
                </a:solidFill>
                <a:ea typeface="宋体" pitchFamily="2" charset="-122"/>
                <a:cs typeface="Times New Roman" pitchFamily="18" charset="0"/>
              </a:rPr>
              <a:t>  Vector</a:t>
            </a:r>
          </a:p>
          <a:p>
            <a:pPr marL="285750" indent="-285750">
              <a:lnSpc>
                <a:spcPts val="3800"/>
              </a:lnSpc>
              <a:buFont typeface="Wingdings" pitchFamily="2" charset="2"/>
              <a:buChar char="l"/>
            </a:pPr>
            <a:r>
              <a:rPr lang="en-US" altLang="zh-CN" sz="2800" dirty="0" smtClean="0">
                <a:ea typeface="宋体" pitchFamily="2" charset="-122"/>
                <a:cs typeface="Times New Roman" pitchFamily="18" charset="0"/>
              </a:rPr>
              <a:t>Map</a:t>
            </a:r>
            <a:r>
              <a:rPr lang="zh-CN" altLang="en-US" sz="2800" dirty="0" smtClean="0">
                <a:ea typeface="宋体" pitchFamily="2" charset="-122"/>
                <a:cs typeface="Times New Roman" pitchFamily="18" charset="0"/>
              </a:rPr>
              <a:t>接口</a:t>
            </a:r>
            <a:endParaRPr lang="en-US" altLang="zh-CN" sz="2800" dirty="0" smtClean="0">
              <a:ea typeface="宋体" pitchFamily="2" charset="-122"/>
              <a:cs typeface="Times New Roman" pitchFamily="18" charset="0"/>
            </a:endParaRPr>
          </a:p>
          <a:p>
            <a:pPr marL="914400" lvl="1" indent="-457200">
              <a:buFont typeface="Wingdings" pitchFamily="2" charset="2"/>
              <a:buChar char="Ø"/>
            </a:pPr>
            <a:r>
              <a:rPr lang="en-US" altLang="zh-CN" sz="2800" dirty="0" err="1" smtClean="0">
                <a:solidFill>
                  <a:srgbClr val="C00000"/>
                </a:solidFill>
                <a:ea typeface="宋体" pitchFamily="2" charset="-122"/>
                <a:cs typeface="Times New Roman" pitchFamily="18" charset="0"/>
              </a:rPr>
              <a:t>HashMap</a:t>
            </a:r>
            <a:r>
              <a:rPr lang="en-US" altLang="zh-CN" sz="2800" dirty="0" smtClean="0">
                <a:solidFill>
                  <a:srgbClr val="C00000"/>
                </a:solidFill>
                <a:ea typeface="宋体" pitchFamily="2" charset="-122"/>
                <a:cs typeface="Times New Roman" pitchFamily="18" charset="0"/>
              </a:rPr>
              <a:t>  </a:t>
            </a:r>
            <a:r>
              <a:rPr lang="en-US" altLang="zh-CN" sz="2800" dirty="0" err="1" smtClean="0">
                <a:solidFill>
                  <a:srgbClr val="C00000"/>
                </a:solidFill>
                <a:ea typeface="宋体" pitchFamily="2" charset="-122"/>
                <a:cs typeface="Times New Roman" pitchFamily="18" charset="0"/>
              </a:rPr>
              <a:t>TreeMap</a:t>
            </a:r>
            <a:r>
              <a:rPr lang="en-US" altLang="zh-CN" sz="2800" dirty="0" smtClean="0">
                <a:solidFill>
                  <a:srgbClr val="C00000"/>
                </a:solidFill>
                <a:ea typeface="宋体" pitchFamily="2" charset="-122"/>
                <a:cs typeface="Times New Roman" pitchFamily="18" charset="0"/>
              </a:rPr>
              <a:t>  </a:t>
            </a:r>
            <a:r>
              <a:rPr lang="en-US" altLang="zh-CN" sz="2800" dirty="0" err="1" smtClean="0">
                <a:solidFill>
                  <a:srgbClr val="C00000"/>
                </a:solidFill>
                <a:ea typeface="宋体" pitchFamily="2" charset="-122"/>
                <a:cs typeface="Times New Roman" pitchFamily="18" charset="0"/>
              </a:rPr>
              <a:t>Hashtable</a:t>
            </a:r>
            <a:endParaRPr lang="en-US" altLang="zh-CN" sz="2800" dirty="0" smtClean="0">
              <a:solidFill>
                <a:srgbClr val="C00000"/>
              </a:solidFill>
              <a:ea typeface="宋体" pitchFamily="2" charset="-122"/>
              <a:cs typeface="Times New Roman" pitchFamily="18" charset="0"/>
            </a:endParaRPr>
          </a:p>
          <a:p>
            <a:pPr marL="285750" indent="-285750">
              <a:lnSpc>
                <a:spcPts val="3800"/>
              </a:lnSpc>
              <a:buFont typeface="Wingdings" pitchFamily="2" charset="2"/>
              <a:buChar char="l"/>
            </a:pPr>
            <a:r>
              <a:rPr lang="en-US" altLang="zh-CN" sz="2800" dirty="0" smtClean="0">
                <a:ea typeface="宋体" pitchFamily="2" charset="-122"/>
                <a:cs typeface="Times New Roman" pitchFamily="18" charset="0"/>
              </a:rPr>
              <a:t>Collection</a:t>
            </a:r>
            <a:r>
              <a:rPr lang="en-US" altLang="zh-CN" sz="2800" dirty="0">
                <a:ea typeface="宋体" pitchFamily="2" charset="-122"/>
                <a:cs typeface="Times New Roman" pitchFamily="18" charset="0"/>
              </a:rPr>
              <a:t>s</a:t>
            </a:r>
            <a:r>
              <a:rPr lang="zh-CN" altLang="en-US" sz="2800" dirty="0" smtClean="0">
                <a:ea typeface="宋体" pitchFamily="2" charset="-122"/>
                <a:cs typeface="Times New Roman" pitchFamily="18" charset="0"/>
              </a:rPr>
              <a:t>工具类</a:t>
            </a:r>
            <a:endParaRPr lang="zh-CN" altLang="en-US" sz="2800" dirty="0">
              <a:ea typeface="宋体" pitchFamily="2" charset="-122"/>
              <a:cs typeface="Times New Roman" pitchFamily="18" charset="0"/>
            </a:endParaRPr>
          </a:p>
        </p:txBody>
      </p:sp>
    </p:spTree>
    <p:extLst>
      <p:ext uri="{BB962C8B-B14F-4D97-AF65-F5344CB8AC3E}">
        <p14:creationId xmlns="" xmlns:p14="http://schemas.microsoft.com/office/powerpoint/2010/main" val="25282833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39752" y="764704"/>
            <a:ext cx="4780646" cy="853822"/>
          </a:xfrm>
        </p:spPr>
        <p:txBody>
          <a:bodyPr/>
          <a:lstStyle/>
          <a:p>
            <a:r>
              <a:rPr lang="en-US" altLang="zh-CN" b="1" dirty="0" err="1" smtClean="0">
                <a:latin typeface="+mn-lt"/>
                <a:ea typeface="宋体" pitchFamily="2" charset="-122"/>
                <a:cs typeface="Times New Roman" pitchFamily="18" charset="0"/>
              </a:rPr>
              <a:t>ListIterator</a:t>
            </a:r>
            <a:r>
              <a:rPr lang="zh-CN" altLang="en-US" b="1" dirty="0" smtClean="0">
                <a:latin typeface="+mn-lt"/>
                <a:ea typeface="宋体" pitchFamily="2" charset="-122"/>
                <a:cs typeface="Times New Roman" pitchFamily="18" charset="0"/>
              </a:rPr>
              <a:t>接口（了解）</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395536" y="1628800"/>
            <a:ext cx="8229600" cy="4320480"/>
          </a:xfrm>
        </p:spPr>
        <p:txBody>
          <a:bodyPr>
            <a:normAutofit lnSpcReduction="10000"/>
          </a:bodyPr>
          <a:lstStyle/>
          <a:p>
            <a:pPr>
              <a:buFont typeface="Wingdings" pitchFamily="2" charset="2"/>
              <a:buChar char="l"/>
            </a:pPr>
            <a:r>
              <a:rPr lang="en-US" altLang="zh-CN" dirty="0" smtClean="0">
                <a:ea typeface="宋体" pitchFamily="2" charset="-122"/>
                <a:cs typeface="Times New Roman" pitchFamily="18" charset="0"/>
              </a:rPr>
              <a:t>List </a:t>
            </a:r>
            <a:r>
              <a:rPr lang="zh-CN" altLang="en-US" dirty="0" smtClean="0">
                <a:ea typeface="宋体" pitchFamily="2" charset="-122"/>
                <a:cs typeface="Times New Roman" pitchFamily="18" charset="0"/>
              </a:rPr>
              <a:t>额外提供了一个 </a:t>
            </a:r>
            <a:r>
              <a:rPr lang="en-US" altLang="zh-CN" dirty="0" err="1" smtClean="0">
                <a:ea typeface="宋体" pitchFamily="2" charset="-122"/>
                <a:cs typeface="Times New Roman" pitchFamily="18" charset="0"/>
              </a:rPr>
              <a:t>listIterator</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方法，该方法返回一个 </a:t>
            </a:r>
            <a:r>
              <a:rPr lang="en-US" altLang="zh-CN" dirty="0" err="1" smtClean="0">
                <a:ea typeface="宋体" pitchFamily="2" charset="-122"/>
                <a:cs typeface="Times New Roman" pitchFamily="18" charset="0"/>
              </a:rPr>
              <a:t>ListIterator</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对象， </a:t>
            </a:r>
            <a:r>
              <a:rPr lang="en-US" altLang="zh-CN" dirty="0" err="1" smtClean="0">
                <a:ea typeface="宋体" pitchFamily="2" charset="-122"/>
                <a:cs typeface="Times New Roman" pitchFamily="18" charset="0"/>
              </a:rPr>
              <a:t>ListIterator</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接口继承了 </a:t>
            </a:r>
            <a:r>
              <a:rPr lang="en-US" altLang="zh-CN" dirty="0" err="1" smtClean="0">
                <a:ea typeface="宋体" pitchFamily="2" charset="-122"/>
                <a:cs typeface="Times New Roman" pitchFamily="18" charset="0"/>
              </a:rPr>
              <a:t>Iterator</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接口，提供了专门操作 </a:t>
            </a:r>
            <a:r>
              <a:rPr lang="en-US" altLang="zh-CN" dirty="0" smtClean="0">
                <a:ea typeface="宋体" pitchFamily="2" charset="-122"/>
                <a:cs typeface="Times New Roman" pitchFamily="18" charset="0"/>
              </a:rPr>
              <a:t>List </a:t>
            </a:r>
            <a:r>
              <a:rPr lang="zh-CN" altLang="en-US" dirty="0" smtClean="0">
                <a:ea typeface="宋体" pitchFamily="2" charset="-122"/>
                <a:cs typeface="Times New Roman" pitchFamily="18" charset="0"/>
              </a:rPr>
              <a:t>的方法：</a:t>
            </a:r>
            <a:endParaRPr lang="en-US" altLang="zh-CN" dirty="0" smtClean="0">
              <a:ea typeface="宋体" pitchFamily="2" charset="-122"/>
              <a:cs typeface="Times New Roman" pitchFamily="18" charset="0"/>
            </a:endParaRPr>
          </a:p>
          <a:p>
            <a:pPr lvl="1">
              <a:buFont typeface="Wingdings" pitchFamily="2" charset="2"/>
              <a:buChar char="Ø"/>
            </a:pPr>
            <a:r>
              <a:rPr lang="en-US" altLang="zh-CN" b="1" dirty="0">
                <a:solidFill>
                  <a:srgbClr val="C00000"/>
                </a:solidFill>
                <a:ea typeface="宋体" pitchFamily="2" charset="-122"/>
                <a:cs typeface="Times New Roman" pitchFamily="18" charset="0"/>
              </a:rPr>
              <a:t>void add()</a:t>
            </a:r>
          </a:p>
          <a:p>
            <a:pPr marL="457200" lvl="1" indent="0">
              <a:buNone/>
            </a:pPr>
            <a:endParaRPr lang="en-US" altLang="zh-CN" b="1" dirty="0">
              <a:solidFill>
                <a:srgbClr val="C00000"/>
              </a:solidFill>
              <a:ea typeface="宋体" pitchFamily="2" charset="-122"/>
              <a:cs typeface="Times New Roman" pitchFamily="18" charset="0"/>
            </a:endParaRPr>
          </a:p>
          <a:p>
            <a:pPr lvl="1">
              <a:buFont typeface="Wingdings" pitchFamily="2" charset="2"/>
              <a:buChar char="Ø"/>
            </a:pPr>
            <a:r>
              <a:rPr lang="en-US" altLang="zh-CN" b="1" dirty="0" err="1" smtClean="0">
                <a:solidFill>
                  <a:srgbClr val="C00000"/>
                </a:solidFill>
                <a:ea typeface="宋体" pitchFamily="2" charset="-122"/>
                <a:cs typeface="Times New Roman" pitchFamily="18" charset="0"/>
              </a:rPr>
              <a:t>boolean</a:t>
            </a:r>
            <a:r>
              <a:rPr lang="en-US" altLang="zh-CN" b="1" dirty="0" smtClean="0">
                <a:solidFill>
                  <a:srgbClr val="C00000"/>
                </a:solidFill>
                <a:ea typeface="宋体" pitchFamily="2" charset="-122"/>
                <a:cs typeface="Times New Roman" pitchFamily="18" charset="0"/>
              </a:rPr>
              <a:t> </a:t>
            </a:r>
            <a:r>
              <a:rPr lang="en-US" altLang="zh-CN" b="1" dirty="0" err="1" smtClean="0">
                <a:solidFill>
                  <a:srgbClr val="C00000"/>
                </a:solidFill>
                <a:ea typeface="宋体" pitchFamily="2" charset="-122"/>
                <a:cs typeface="Times New Roman" pitchFamily="18" charset="0"/>
              </a:rPr>
              <a:t>hasPrevious</a:t>
            </a:r>
            <a:r>
              <a:rPr lang="en-US" altLang="zh-CN" b="1" dirty="0" smtClean="0">
                <a:solidFill>
                  <a:srgbClr val="C00000"/>
                </a:solidFill>
                <a:ea typeface="宋体" pitchFamily="2" charset="-122"/>
                <a:cs typeface="Times New Roman" pitchFamily="18" charset="0"/>
              </a:rPr>
              <a:t>()</a:t>
            </a:r>
          </a:p>
          <a:p>
            <a:pPr lvl="1">
              <a:buFont typeface="Wingdings" pitchFamily="2" charset="2"/>
              <a:buChar char="Ø"/>
            </a:pPr>
            <a:r>
              <a:rPr lang="en-US" altLang="zh-CN" b="1" dirty="0" smtClean="0">
                <a:solidFill>
                  <a:srgbClr val="C00000"/>
                </a:solidFill>
                <a:ea typeface="宋体" pitchFamily="2" charset="-122"/>
                <a:cs typeface="Times New Roman" pitchFamily="18" charset="0"/>
              </a:rPr>
              <a:t>Object previous()</a:t>
            </a:r>
          </a:p>
          <a:p>
            <a:pPr marL="457200" lvl="1" indent="0">
              <a:buNone/>
            </a:pPr>
            <a:endParaRPr lang="en-US" altLang="zh-CN" b="1" dirty="0">
              <a:solidFill>
                <a:srgbClr val="C00000"/>
              </a:solidFill>
              <a:ea typeface="宋体" pitchFamily="2" charset="-122"/>
              <a:cs typeface="Times New Roman" pitchFamily="18" charset="0"/>
            </a:endParaRPr>
          </a:p>
          <a:p>
            <a:pPr lvl="1">
              <a:buFont typeface="Wingdings" pitchFamily="2" charset="2"/>
              <a:buChar char="Ø"/>
            </a:pPr>
            <a:r>
              <a:rPr lang="en-US" altLang="zh-CN" b="1" dirty="0" smtClean="0">
                <a:solidFill>
                  <a:srgbClr val="C00000"/>
                </a:solidFill>
                <a:ea typeface="宋体" pitchFamily="2" charset="-122"/>
                <a:cs typeface="Times New Roman" pitchFamily="18" charset="0"/>
              </a:rPr>
              <a:t>Boolean </a:t>
            </a:r>
            <a:r>
              <a:rPr lang="en-US" altLang="zh-CN" b="1" dirty="0" err="1" smtClean="0">
                <a:solidFill>
                  <a:srgbClr val="C00000"/>
                </a:solidFill>
                <a:ea typeface="宋体" pitchFamily="2" charset="-122"/>
                <a:cs typeface="Times New Roman" pitchFamily="18" charset="0"/>
              </a:rPr>
              <a:t>hasNext</a:t>
            </a:r>
            <a:r>
              <a:rPr lang="en-US" altLang="zh-CN" b="1" dirty="0" smtClean="0">
                <a:solidFill>
                  <a:srgbClr val="C00000"/>
                </a:solidFill>
                <a:ea typeface="宋体" pitchFamily="2" charset="-122"/>
                <a:cs typeface="Times New Roman" pitchFamily="18" charset="0"/>
              </a:rPr>
              <a:t>()</a:t>
            </a:r>
          </a:p>
          <a:p>
            <a:pPr lvl="1">
              <a:buFont typeface="Wingdings" pitchFamily="2" charset="2"/>
              <a:buChar char="Ø"/>
            </a:pPr>
            <a:r>
              <a:rPr lang="en-US" altLang="zh-CN" b="1" dirty="0" smtClean="0">
                <a:solidFill>
                  <a:srgbClr val="C00000"/>
                </a:solidFill>
                <a:ea typeface="宋体" pitchFamily="2" charset="-122"/>
                <a:cs typeface="Times New Roman" pitchFamily="18" charset="0"/>
              </a:rPr>
              <a:t>Object next()</a:t>
            </a:r>
          </a:p>
        </p:txBody>
      </p:sp>
    </p:spTree>
    <p:extLst>
      <p:ext uri="{BB962C8B-B14F-4D97-AF65-F5344CB8AC3E}">
        <p14:creationId xmlns="" xmlns:p14="http://schemas.microsoft.com/office/powerpoint/2010/main" val="28045152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836712"/>
            <a:ext cx="7654520" cy="857256"/>
          </a:xfrm>
        </p:spPr>
        <p:txBody>
          <a:bodyPr/>
          <a:lstStyle/>
          <a:p>
            <a:r>
              <a:rPr lang="en-US" altLang="zh-CN" b="1" dirty="0">
                <a:ea typeface="宋体" pitchFamily="2" charset="-122"/>
              </a:rPr>
              <a:t>Iterator</a:t>
            </a:r>
            <a:r>
              <a:rPr lang="zh-CN" altLang="en-US" b="1" dirty="0">
                <a:ea typeface="宋体" pitchFamily="2" charset="-122"/>
              </a:rPr>
              <a:t>和</a:t>
            </a:r>
            <a:r>
              <a:rPr lang="en-US" altLang="zh-CN" b="1" dirty="0" err="1">
                <a:ea typeface="宋体" pitchFamily="2" charset="-122"/>
              </a:rPr>
              <a:t>ListIterator</a:t>
            </a:r>
            <a:r>
              <a:rPr lang="zh-CN" altLang="en-US" b="1" dirty="0">
                <a:ea typeface="宋体" pitchFamily="2" charset="-122"/>
              </a:rPr>
              <a:t>主要</a:t>
            </a:r>
            <a:r>
              <a:rPr lang="zh-CN" altLang="en-US" b="1" dirty="0" smtClean="0">
                <a:ea typeface="宋体" pitchFamily="2" charset="-122"/>
              </a:rPr>
              <a:t>区别</a:t>
            </a:r>
            <a:r>
              <a:rPr lang="en-US" altLang="zh-CN" b="1" dirty="0" smtClean="0">
                <a:ea typeface="宋体" pitchFamily="2" charset="-122"/>
              </a:rPr>
              <a:t>(</a:t>
            </a:r>
            <a:r>
              <a:rPr lang="zh-CN" altLang="en-US" b="1" dirty="0" smtClean="0">
                <a:ea typeface="宋体" pitchFamily="2" charset="-122"/>
              </a:rPr>
              <a:t>了解</a:t>
            </a:r>
            <a:r>
              <a:rPr lang="en-US" altLang="zh-CN" b="1" dirty="0" smtClean="0">
                <a:ea typeface="宋体" pitchFamily="2" charset="-122"/>
              </a:rPr>
              <a:t>)</a:t>
            </a:r>
            <a:endParaRPr lang="zh-CN" altLang="en-US" b="1" dirty="0"/>
          </a:p>
        </p:txBody>
      </p:sp>
      <p:sp>
        <p:nvSpPr>
          <p:cNvPr id="3" name="内容占位符 2"/>
          <p:cNvSpPr>
            <a:spLocks noGrp="1"/>
          </p:cNvSpPr>
          <p:nvPr>
            <p:ph idx="1"/>
          </p:nvPr>
        </p:nvSpPr>
        <p:spPr>
          <a:xfrm>
            <a:off x="323528" y="1844824"/>
            <a:ext cx="8445624" cy="4464495"/>
          </a:xfrm>
        </p:spPr>
        <p:txBody>
          <a:bodyPr>
            <a:normAutofit fontScale="85000" lnSpcReduction="20000"/>
          </a:bodyPr>
          <a:lstStyle/>
          <a:p>
            <a:pPr marL="0" indent="0">
              <a:lnSpc>
                <a:spcPct val="120000"/>
              </a:lnSpc>
              <a:buNone/>
            </a:pPr>
            <a:r>
              <a:rPr lang="zh-CN" altLang="en-US" dirty="0">
                <a:ea typeface="宋体" pitchFamily="2" charset="-122"/>
              </a:rPr>
              <a:t>一</a:t>
            </a:r>
            <a:r>
              <a:rPr lang="zh-CN" altLang="en-US" dirty="0" smtClean="0">
                <a:ea typeface="宋体" pitchFamily="2" charset="-122"/>
              </a:rPr>
              <a:t>、</a:t>
            </a:r>
            <a:r>
              <a:rPr lang="en-US" altLang="zh-CN" dirty="0" err="1">
                <a:ea typeface="宋体" pitchFamily="2" charset="-122"/>
              </a:rPr>
              <a:t>ListIterator</a:t>
            </a:r>
            <a:r>
              <a:rPr lang="zh-CN" altLang="en-US" dirty="0">
                <a:ea typeface="宋体" pitchFamily="2" charset="-122"/>
              </a:rPr>
              <a:t>和</a:t>
            </a:r>
            <a:r>
              <a:rPr lang="en-US" altLang="zh-CN" dirty="0">
                <a:ea typeface="宋体" pitchFamily="2" charset="-122"/>
              </a:rPr>
              <a:t>Iterator</a:t>
            </a:r>
            <a:r>
              <a:rPr lang="zh-CN" altLang="en-US" dirty="0">
                <a:ea typeface="宋体" pitchFamily="2" charset="-122"/>
              </a:rPr>
              <a:t>都有</a:t>
            </a:r>
            <a:r>
              <a:rPr lang="en-US" altLang="zh-CN" dirty="0" err="1">
                <a:ea typeface="宋体" pitchFamily="2" charset="-122"/>
              </a:rPr>
              <a:t>hasNext</a:t>
            </a:r>
            <a:r>
              <a:rPr lang="en-US" altLang="zh-CN" dirty="0">
                <a:ea typeface="宋体" pitchFamily="2" charset="-122"/>
              </a:rPr>
              <a:t>()</a:t>
            </a:r>
            <a:r>
              <a:rPr lang="zh-CN" altLang="en-US" dirty="0">
                <a:ea typeface="宋体" pitchFamily="2" charset="-122"/>
              </a:rPr>
              <a:t>和</a:t>
            </a:r>
            <a:r>
              <a:rPr lang="en-US" altLang="zh-CN" dirty="0">
                <a:ea typeface="宋体" pitchFamily="2" charset="-122"/>
              </a:rPr>
              <a:t>next()</a:t>
            </a:r>
            <a:r>
              <a:rPr lang="zh-CN" altLang="en-US" dirty="0">
                <a:ea typeface="宋体" pitchFamily="2" charset="-122"/>
              </a:rPr>
              <a:t>方法，可以实现</a:t>
            </a:r>
            <a:r>
              <a:rPr lang="zh-CN" altLang="en-US" dirty="0">
                <a:solidFill>
                  <a:srgbClr val="0000FF"/>
                </a:solidFill>
                <a:ea typeface="宋体" pitchFamily="2" charset="-122"/>
              </a:rPr>
              <a:t>顺序向后遍历</a:t>
            </a:r>
            <a:r>
              <a:rPr lang="zh-CN" altLang="en-US" dirty="0">
                <a:ea typeface="宋体" pitchFamily="2" charset="-122"/>
              </a:rPr>
              <a:t>。但是</a:t>
            </a:r>
            <a:r>
              <a:rPr lang="en-US" altLang="zh-CN" dirty="0" err="1">
                <a:ea typeface="宋体" pitchFamily="2" charset="-122"/>
              </a:rPr>
              <a:t>ListIterator</a:t>
            </a:r>
            <a:r>
              <a:rPr lang="zh-CN" altLang="en-US" dirty="0">
                <a:ea typeface="宋体" pitchFamily="2" charset="-122"/>
              </a:rPr>
              <a:t>有</a:t>
            </a:r>
            <a:r>
              <a:rPr lang="en-US" altLang="zh-CN" dirty="0" err="1">
                <a:ea typeface="宋体" pitchFamily="2" charset="-122"/>
              </a:rPr>
              <a:t>hasPrevious</a:t>
            </a:r>
            <a:r>
              <a:rPr lang="en-US" altLang="zh-CN" dirty="0">
                <a:ea typeface="宋体" pitchFamily="2" charset="-122"/>
              </a:rPr>
              <a:t>()</a:t>
            </a:r>
            <a:r>
              <a:rPr lang="zh-CN" altLang="en-US" dirty="0">
                <a:ea typeface="宋体" pitchFamily="2" charset="-122"/>
              </a:rPr>
              <a:t>和</a:t>
            </a:r>
            <a:r>
              <a:rPr lang="en-US" altLang="zh-CN" dirty="0">
                <a:ea typeface="宋体" pitchFamily="2" charset="-122"/>
              </a:rPr>
              <a:t>previous()</a:t>
            </a:r>
            <a:r>
              <a:rPr lang="zh-CN" altLang="en-US" dirty="0">
                <a:ea typeface="宋体" pitchFamily="2" charset="-122"/>
              </a:rPr>
              <a:t>方法，</a:t>
            </a:r>
            <a:r>
              <a:rPr lang="zh-CN" altLang="en-US" dirty="0">
                <a:solidFill>
                  <a:srgbClr val="0000FF"/>
                </a:solidFill>
                <a:ea typeface="宋体" pitchFamily="2" charset="-122"/>
              </a:rPr>
              <a:t>可以实现逆向（顺序向前）遍历</a:t>
            </a:r>
            <a:r>
              <a:rPr lang="zh-CN" altLang="en-US" dirty="0">
                <a:ea typeface="宋体" pitchFamily="2" charset="-122"/>
              </a:rPr>
              <a:t>。</a:t>
            </a:r>
            <a:r>
              <a:rPr lang="en-US" altLang="zh-CN" dirty="0">
                <a:ea typeface="宋体" pitchFamily="2" charset="-122"/>
              </a:rPr>
              <a:t>Iterator</a:t>
            </a:r>
            <a:r>
              <a:rPr lang="zh-CN" altLang="en-US" dirty="0">
                <a:ea typeface="宋体" pitchFamily="2" charset="-122"/>
              </a:rPr>
              <a:t>就不可以。</a:t>
            </a:r>
          </a:p>
          <a:p>
            <a:pPr marL="0" indent="0">
              <a:lnSpc>
                <a:spcPct val="120000"/>
              </a:lnSpc>
              <a:buNone/>
            </a:pPr>
            <a:r>
              <a:rPr lang="zh-CN" altLang="en-US" dirty="0">
                <a:ea typeface="宋体" pitchFamily="2" charset="-122"/>
              </a:rPr>
              <a:t>二</a:t>
            </a:r>
            <a:r>
              <a:rPr lang="zh-CN" altLang="en-US" dirty="0" smtClean="0">
                <a:ea typeface="宋体" pitchFamily="2" charset="-122"/>
              </a:rPr>
              <a:t>、</a:t>
            </a:r>
            <a:r>
              <a:rPr lang="en-US" altLang="zh-CN" dirty="0" err="1">
                <a:ea typeface="宋体" pitchFamily="2" charset="-122"/>
              </a:rPr>
              <a:t>ListIterator</a:t>
            </a:r>
            <a:r>
              <a:rPr lang="zh-CN" altLang="en-US" dirty="0">
                <a:ea typeface="宋体" pitchFamily="2" charset="-122"/>
              </a:rPr>
              <a:t>可以定位当前的索引位置，</a:t>
            </a:r>
            <a:r>
              <a:rPr lang="en-US" altLang="zh-CN" dirty="0" err="1">
                <a:ea typeface="宋体" pitchFamily="2" charset="-122"/>
              </a:rPr>
              <a:t>nextIndex</a:t>
            </a:r>
            <a:r>
              <a:rPr lang="en-US" altLang="zh-CN" dirty="0">
                <a:ea typeface="宋体" pitchFamily="2" charset="-122"/>
              </a:rPr>
              <a:t>()</a:t>
            </a:r>
            <a:r>
              <a:rPr lang="zh-CN" altLang="en-US" dirty="0">
                <a:ea typeface="宋体" pitchFamily="2" charset="-122"/>
              </a:rPr>
              <a:t>和</a:t>
            </a:r>
            <a:r>
              <a:rPr lang="en-US" altLang="zh-CN" dirty="0" err="1">
                <a:ea typeface="宋体" pitchFamily="2" charset="-122"/>
              </a:rPr>
              <a:t>previousIndex</a:t>
            </a:r>
            <a:r>
              <a:rPr lang="en-US" altLang="zh-CN" dirty="0">
                <a:ea typeface="宋体" pitchFamily="2" charset="-122"/>
              </a:rPr>
              <a:t>()</a:t>
            </a:r>
            <a:r>
              <a:rPr lang="zh-CN" altLang="en-US" dirty="0">
                <a:ea typeface="宋体" pitchFamily="2" charset="-122"/>
              </a:rPr>
              <a:t>可以实现。</a:t>
            </a:r>
            <a:r>
              <a:rPr lang="en-US" altLang="zh-CN" dirty="0">
                <a:ea typeface="宋体" pitchFamily="2" charset="-122"/>
              </a:rPr>
              <a:t>Iterator </a:t>
            </a:r>
            <a:r>
              <a:rPr lang="zh-CN" altLang="en-US" dirty="0">
                <a:ea typeface="宋体" pitchFamily="2" charset="-122"/>
              </a:rPr>
              <a:t>没有此功能</a:t>
            </a:r>
            <a:r>
              <a:rPr lang="zh-CN" altLang="en-US" dirty="0" smtClean="0">
                <a:ea typeface="宋体" pitchFamily="2" charset="-122"/>
              </a:rPr>
              <a:t>。</a:t>
            </a:r>
            <a:endParaRPr lang="en-US" altLang="zh-CN" dirty="0" smtClean="0">
              <a:ea typeface="宋体" pitchFamily="2" charset="-122"/>
            </a:endParaRPr>
          </a:p>
          <a:p>
            <a:pPr marL="0" indent="0">
              <a:lnSpc>
                <a:spcPct val="120000"/>
              </a:lnSpc>
              <a:buNone/>
            </a:pPr>
            <a:r>
              <a:rPr lang="zh-CN" altLang="en-US" dirty="0" smtClean="0">
                <a:ea typeface="宋体" pitchFamily="2" charset="-122"/>
              </a:rPr>
              <a:t>三、</a:t>
            </a:r>
            <a:r>
              <a:rPr lang="en-US" altLang="zh-CN" dirty="0" err="1">
                <a:ea typeface="宋体" pitchFamily="2" charset="-122"/>
              </a:rPr>
              <a:t>ListIterator</a:t>
            </a:r>
            <a:r>
              <a:rPr lang="zh-CN" altLang="en-US" dirty="0">
                <a:ea typeface="宋体" pitchFamily="2" charset="-122"/>
              </a:rPr>
              <a:t>有</a:t>
            </a:r>
            <a:r>
              <a:rPr lang="en-US" altLang="zh-CN" dirty="0">
                <a:ea typeface="宋体" pitchFamily="2" charset="-122"/>
              </a:rPr>
              <a:t>add()</a:t>
            </a:r>
            <a:r>
              <a:rPr lang="zh-CN" altLang="en-US" dirty="0">
                <a:ea typeface="宋体" pitchFamily="2" charset="-122"/>
              </a:rPr>
              <a:t>方法，可以向</a:t>
            </a:r>
            <a:r>
              <a:rPr lang="en-US" altLang="zh-CN" dirty="0">
                <a:ea typeface="宋体" pitchFamily="2" charset="-122"/>
              </a:rPr>
              <a:t>List</a:t>
            </a:r>
            <a:r>
              <a:rPr lang="zh-CN" altLang="en-US" dirty="0" smtClean="0">
                <a:ea typeface="宋体" pitchFamily="2" charset="-122"/>
              </a:rPr>
              <a:t>中</a:t>
            </a:r>
            <a:r>
              <a:rPr lang="zh-CN" altLang="en-US" dirty="0">
                <a:ea typeface="宋体" pitchFamily="2" charset="-122"/>
              </a:rPr>
              <a:t>插入</a:t>
            </a:r>
            <a:r>
              <a:rPr lang="zh-CN" altLang="en-US" dirty="0" smtClean="0">
                <a:ea typeface="宋体" pitchFamily="2" charset="-122"/>
              </a:rPr>
              <a:t>对象</a:t>
            </a:r>
            <a:r>
              <a:rPr lang="zh-CN" altLang="en-US" dirty="0">
                <a:ea typeface="宋体" pitchFamily="2" charset="-122"/>
              </a:rPr>
              <a:t>，而</a:t>
            </a:r>
            <a:r>
              <a:rPr lang="en-US" altLang="zh-CN" dirty="0">
                <a:ea typeface="宋体" pitchFamily="2" charset="-122"/>
              </a:rPr>
              <a:t>Iterator</a:t>
            </a:r>
            <a:r>
              <a:rPr lang="zh-CN" altLang="en-US" dirty="0">
                <a:ea typeface="宋体" pitchFamily="2" charset="-122"/>
              </a:rPr>
              <a:t>不能</a:t>
            </a:r>
            <a:r>
              <a:rPr lang="zh-CN" altLang="en-US" dirty="0" smtClean="0">
                <a:ea typeface="宋体" pitchFamily="2" charset="-122"/>
              </a:rPr>
              <a:t>。</a:t>
            </a:r>
            <a:endParaRPr lang="zh-CN" altLang="en-US" dirty="0">
              <a:ea typeface="宋体" pitchFamily="2" charset="-122"/>
            </a:endParaRPr>
          </a:p>
          <a:p>
            <a:pPr marL="0" indent="0">
              <a:lnSpc>
                <a:spcPct val="120000"/>
              </a:lnSpc>
              <a:buNone/>
            </a:pPr>
            <a:r>
              <a:rPr lang="zh-CN" altLang="en-US" dirty="0">
                <a:ea typeface="宋体" pitchFamily="2" charset="-122"/>
              </a:rPr>
              <a:t>四、都可实现删除对象，但是</a:t>
            </a:r>
            <a:r>
              <a:rPr lang="en-US" altLang="zh-CN" dirty="0" err="1">
                <a:ea typeface="宋体" pitchFamily="2" charset="-122"/>
              </a:rPr>
              <a:t>ListIterator</a:t>
            </a:r>
            <a:r>
              <a:rPr lang="zh-CN" altLang="en-US" dirty="0">
                <a:ea typeface="宋体" pitchFamily="2" charset="-122"/>
              </a:rPr>
              <a:t>可以实现对象的修改，</a:t>
            </a:r>
            <a:r>
              <a:rPr lang="en-US" altLang="zh-CN" dirty="0">
                <a:ea typeface="宋体" pitchFamily="2" charset="-122"/>
              </a:rPr>
              <a:t>set()</a:t>
            </a:r>
            <a:r>
              <a:rPr lang="zh-CN" altLang="en-US" dirty="0">
                <a:ea typeface="宋体" pitchFamily="2" charset="-122"/>
              </a:rPr>
              <a:t>方法可以实现。</a:t>
            </a:r>
            <a:r>
              <a:rPr lang="en-US" altLang="zh-CN" dirty="0">
                <a:ea typeface="宋体" pitchFamily="2" charset="-122"/>
              </a:rPr>
              <a:t>Iterator</a:t>
            </a:r>
            <a:r>
              <a:rPr lang="zh-CN" altLang="en-US" dirty="0">
                <a:ea typeface="宋体" pitchFamily="2" charset="-122"/>
              </a:rPr>
              <a:t>仅能遍历，不能修改。因为</a:t>
            </a:r>
            <a:r>
              <a:rPr lang="en-US" altLang="zh-CN" dirty="0" err="1">
                <a:ea typeface="宋体" pitchFamily="2" charset="-122"/>
              </a:rPr>
              <a:t>ListIterator</a:t>
            </a:r>
            <a:r>
              <a:rPr lang="zh-CN" altLang="en-US" dirty="0">
                <a:ea typeface="宋体" pitchFamily="2" charset="-122"/>
              </a:rPr>
              <a:t>的这些功能，可以实现对</a:t>
            </a:r>
            <a:r>
              <a:rPr lang="en-US" altLang="zh-CN" dirty="0" err="1">
                <a:ea typeface="宋体" pitchFamily="2" charset="-122"/>
              </a:rPr>
              <a:t>LinkedList</a:t>
            </a:r>
            <a:r>
              <a:rPr lang="zh-CN" altLang="en-US" dirty="0">
                <a:ea typeface="宋体" pitchFamily="2" charset="-122"/>
              </a:rPr>
              <a:t>等</a:t>
            </a:r>
            <a:r>
              <a:rPr lang="en-US" altLang="zh-CN" dirty="0">
                <a:ea typeface="宋体" pitchFamily="2" charset="-122"/>
              </a:rPr>
              <a:t>List</a:t>
            </a:r>
            <a:r>
              <a:rPr lang="zh-CN" altLang="en-US" dirty="0">
                <a:ea typeface="宋体" pitchFamily="2" charset="-122"/>
              </a:rPr>
              <a:t>数据结构的操作</a:t>
            </a:r>
            <a:r>
              <a:rPr lang="zh-CN" altLang="en-US" dirty="0" smtClean="0">
                <a:ea typeface="宋体" pitchFamily="2" charset="-122"/>
              </a:rPr>
              <a:t>。</a:t>
            </a:r>
            <a:endParaRPr lang="zh-CN" altLang="en-US" dirty="0">
              <a:ea typeface="宋体" pitchFamily="2" charset="-122"/>
            </a:endParaRPr>
          </a:p>
        </p:txBody>
      </p:sp>
    </p:spTree>
    <p:extLst>
      <p:ext uri="{BB962C8B-B14F-4D97-AF65-F5344CB8AC3E}">
        <p14:creationId xmlns="" xmlns:p14="http://schemas.microsoft.com/office/powerpoint/2010/main" val="2044113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67744" y="692696"/>
            <a:ext cx="4708638" cy="781814"/>
          </a:xfrm>
        </p:spPr>
        <p:txBody>
          <a:bodyPr/>
          <a:lstStyle/>
          <a:p>
            <a:r>
              <a:rPr lang="en-US" altLang="zh-CN" b="1" dirty="0" err="1" smtClean="0">
                <a:latin typeface="+mn-lt"/>
                <a:ea typeface="宋体" pitchFamily="2" charset="-122"/>
                <a:cs typeface="Times New Roman" pitchFamily="18" charset="0"/>
              </a:rPr>
              <a:t>hashCode</a:t>
            </a:r>
            <a:r>
              <a:rPr lang="en-US" altLang="zh-CN" b="1" dirty="0" smtClean="0">
                <a:latin typeface="+mn-lt"/>
                <a:ea typeface="宋体" pitchFamily="2" charset="-122"/>
                <a:cs typeface="Times New Roman" pitchFamily="18" charset="0"/>
              </a:rPr>
              <a:t>() </a:t>
            </a:r>
            <a:r>
              <a:rPr lang="zh-CN" altLang="en-US" b="1" dirty="0" smtClean="0">
                <a:latin typeface="+mn-lt"/>
                <a:ea typeface="宋体" pitchFamily="2" charset="-122"/>
                <a:cs typeface="Times New Roman" pitchFamily="18" charset="0"/>
              </a:rPr>
              <a:t>方法</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179512" y="1474805"/>
            <a:ext cx="8784976" cy="4811715"/>
          </a:xfrm>
        </p:spPr>
        <p:txBody>
          <a:bodyPr>
            <a:normAutofit/>
          </a:bodyPr>
          <a:lstStyle/>
          <a:p>
            <a:pPr>
              <a:buFont typeface="Wingdings" pitchFamily="2" charset="2"/>
              <a:buChar char="l"/>
            </a:pPr>
            <a:r>
              <a:rPr lang="zh-CN" altLang="en-US" sz="2400" dirty="0">
                <a:ea typeface="宋体" pitchFamily="2" charset="-122"/>
                <a:cs typeface="Times New Roman" pitchFamily="18" charset="0"/>
              </a:rPr>
              <a:t>如果两个元素的 </a:t>
            </a:r>
            <a:r>
              <a:rPr lang="en-US" altLang="zh-CN" sz="2400" dirty="0">
                <a:ea typeface="宋体" pitchFamily="2" charset="-122"/>
                <a:cs typeface="Times New Roman" pitchFamily="18" charset="0"/>
              </a:rPr>
              <a:t>equals() </a:t>
            </a:r>
            <a:r>
              <a:rPr lang="zh-CN" altLang="en-US" sz="2400" dirty="0">
                <a:ea typeface="宋体" pitchFamily="2" charset="-122"/>
                <a:cs typeface="Times New Roman" pitchFamily="18" charset="0"/>
              </a:rPr>
              <a:t>方法返回 </a:t>
            </a:r>
            <a:r>
              <a:rPr lang="en-US" altLang="zh-CN" sz="2400" dirty="0">
                <a:ea typeface="宋体" pitchFamily="2" charset="-122"/>
                <a:cs typeface="Times New Roman" pitchFamily="18" charset="0"/>
              </a:rPr>
              <a:t>true</a:t>
            </a:r>
            <a:r>
              <a:rPr lang="zh-CN" altLang="en-US" sz="2400" dirty="0">
                <a:ea typeface="宋体" pitchFamily="2" charset="-122"/>
                <a:cs typeface="Times New Roman" pitchFamily="18" charset="0"/>
              </a:rPr>
              <a:t>，但它们的 </a:t>
            </a:r>
            <a:r>
              <a:rPr lang="en-US" altLang="zh-CN" sz="2400" dirty="0" err="1">
                <a:ea typeface="宋体" pitchFamily="2" charset="-122"/>
                <a:cs typeface="Times New Roman" pitchFamily="18" charset="0"/>
              </a:rPr>
              <a:t>hashCode</a:t>
            </a:r>
            <a:r>
              <a:rPr lang="en-US" altLang="zh-CN" sz="2400" dirty="0">
                <a:ea typeface="宋体" pitchFamily="2" charset="-122"/>
                <a:cs typeface="Times New Roman" pitchFamily="18" charset="0"/>
              </a:rPr>
              <a:t>() </a:t>
            </a:r>
            <a:r>
              <a:rPr lang="zh-CN" altLang="en-US" sz="2400" dirty="0">
                <a:ea typeface="宋体" pitchFamily="2" charset="-122"/>
                <a:cs typeface="Times New Roman" pitchFamily="18" charset="0"/>
              </a:rPr>
              <a:t>返回值不相等，</a:t>
            </a:r>
            <a:r>
              <a:rPr lang="en-US" altLang="zh-CN" sz="2400" dirty="0" err="1">
                <a:ea typeface="宋体" pitchFamily="2" charset="-122"/>
                <a:cs typeface="Times New Roman" pitchFamily="18" charset="0"/>
              </a:rPr>
              <a:t>hashSet</a:t>
            </a:r>
            <a:r>
              <a:rPr lang="en-US" altLang="zh-CN" sz="2400" dirty="0">
                <a:ea typeface="宋体" pitchFamily="2" charset="-122"/>
                <a:cs typeface="Times New Roman" pitchFamily="18" charset="0"/>
              </a:rPr>
              <a:t> </a:t>
            </a:r>
            <a:r>
              <a:rPr lang="zh-CN" altLang="en-US" sz="2400" dirty="0">
                <a:ea typeface="宋体" pitchFamily="2" charset="-122"/>
                <a:cs typeface="Times New Roman" pitchFamily="18" charset="0"/>
              </a:rPr>
              <a:t>将会把它们存储在不同的位置，但依然可以添加成功</a:t>
            </a:r>
            <a:r>
              <a:rPr lang="zh-CN" altLang="en-US" sz="2400" dirty="0" smtClean="0">
                <a:ea typeface="宋体" pitchFamily="2" charset="-122"/>
                <a:cs typeface="Times New Roman" pitchFamily="18" charset="0"/>
              </a:rPr>
              <a:t>。</a:t>
            </a:r>
            <a:endParaRPr lang="en-US" altLang="zh-CN" sz="2400" dirty="0" smtClean="0">
              <a:ea typeface="宋体" pitchFamily="2" charset="-122"/>
              <a:cs typeface="Times New Roman" pitchFamily="18" charset="0"/>
            </a:endParaRPr>
          </a:p>
          <a:p>
            <a:pPr>
              <a:spcBef>
                <a:spcPts val="1200"/>
              </a:spcBef>
              <a:buFont typeface="Wingdings" pitchFamily="2" charset="2"/>
              <a:buChar char="l"/>
            </a:pPr>
            <a:r>
              <a:rPr lang="zh-CN" altLang="en-US" sz="2400" b="1" dirty="0" smtClean="0">
                <a:solidFill>
                  <a:srgbClr val="FF0000"/>
                </a:solidFill>
                <a:ea typeface="宋体" pitchFamily="2" charset="-122"/>
                <a:cs typeface="Times New Roman" pitchFamily="18" charset="0"/>
              </a:rPr>
              <a:t>对于存放在</a:t>
            </a:r>
            <a:r>
              <a:rPr lang="en-US" altLang="zh-CN" sz="2400" b="1" dirty="0" smtClean="0">
                <a:solidFill>
                  <a:srgbClr val="FF0000"/>
                </a:solidFill>
                <a:ea typeface="宋体" pitchFamily="2" charset="-122"/>
                <a:cs typeface="Times New Roman" pitchFamily="18" charset="0"/>
              </a:rPr>
              <a:t>Set</a:t>
            </a:r>
            <a:r>
              <a:rPr lang="zh-CN" altLang="en-US" sz="2400" b="1" dirty="0" smtClean="0">
                <a:solidFill>
                  <a:srgbClr val="FF0000"/>
                </a:solidFill>
                <a:ea typeface="宋体" pitchFamily="2" charset="-122"/>
                <a:cs typeface="Times New Roman" pitchFamily="18" charset="0"/>
              </a:rPr>
              <a:t>容器中的对象，对应的类一定要重写</a:t>
            </a:r>
            <a:r>
              <a:rPr lang="en-US" altLang="zh-CN" sz="2400" b="1" dirty="0" smtClean="0">
                <a:solidFill>
                  <a:srgbClr val="FF0000"/>
                </a:solidFill>
                <a:ea typeface="宋体" pitchFamily="2" charset="-122"/>
                <a:cs typeface="Times New Roman" pitchFamily="18" charset="0"/>
              </a:rPr>
              <a:t>equals()</a:t>
            </a:r>
            <a:r>
              <a:rPr lang="zh-CN" altLang="en-US" sz="2400" b="1" dirty="0" smtClean="0">
                <a:solidFill>
                  <a:srgbClr val="FF0000"/>
                </a:solidFill>
                <a:ea typeface="宋体" pitchFamily="2" charset="-122"/>
                <a:cs typeface="Times New Roman" pitchFamily="18" charset="0"/>
              </a:rPr>
              <a:t>和</a:t>
            </a:r>
            <a:r>
              <a:rPr lang="en-US" altLang="zh-CN" sz="2400" b="1" dirty="0" err="1" smtClean="0">
                <a:solidFill>
                  <a:srgbClr val="FF0000"/>
                </a:solidFill>
                <a:ea typeface="宋体" pitchFamily="2" charset="-122"/>
                <a:cs typeface="Times New Roman" pitchFamily="18" charset="0"/>
              </a:rPr>
              <a:t>hashCode</a:t>
            </a:r>
            <a:r>
              <a:rPr lang="en-US" altLang="zh-CN" sz="2400" b="1" dirty="0" smtClean="0">
                <a:solidFill>
                  <a:srgbClr val="FF0000"/>
                </a:solidFill>
                <a:ea typeface="宋体" pitchFamily="2" charset="-122"/>
                <a:cs typeface="Times New Roman" pitchFamily="18" charset="0"/>
              </a:rPr>
              <a:t>(Object </a:t>
            </a:r>
            <a:r>
              <a:rPr lang="en-US" altLang="zh-CN" sz="2400" b="1" dirty="0" err="1" smtClean="0">
                <a:solidFill>
                  <a:srgbClr val="FF0000"/>
                </a:solidFill>
                <a:ea typeface="宋体" pitchFamily="2" charset="-122"/>
                <a:cs typeface="Times New Roman" pitchFamily="18" charset="0"/>
              </a:rPr>
              <a:t>obj</a:t>
            </a:r>
            <a:r>
              <a:rPr lang="en-US" altLang="zh-CN" sz="2400" b="1" dirty="0" smtClean="0">
                <a:solidFill>
                  <a:srgbClr val="FF0000"/>
                </a:solidFill>
                <a:ea typeface="宋体" pitchFamily="2" charset="-122"/>
                <a:cs typeface="Times New Roman" pitchFamily="18" charset="0"/>
              </a:rPr>
              <a:t>)</a:t>
            </a:r>
            <a:r>
              <a:rPr lang="zh-CN" altLang="en-US" sz="2400" b="1" dirty="0" smtClean="0">
                <a:solidFill>
                  <a:srgbClr val="FF0000"/>
                </a:solidFill>
                <a:ea typeface="宋体" pitchFamily="2" charset="-122"/>
                <a:cs typeface="Times New Roman" pitchFamily="18" charset="0"/>
              </a:rPr>
              <a:t>方法，以实现对象相等规则。</a:t>
            </a:r>
            <a:endParaRPr lang="en-US" altLang="zh-CN" sz="2400" b="1" dirty="0" smtClean="0">
              <a:solidFill>
                <a:srgbClr val="FF0000"/>
              </a:solidFill>
              <a:ea typeface="宋体" pitchFamily="2" charset="-122"/>
              <a:cs typeface="Times New Roman" pitchFamily="18" charset="0"/>
            </a:endParaRPr>
          </a:p>
          <a:p>
            <a:pPr>
              <a:spcBef>
                <a:spcPts val="1200"/>
              </a:spcBef>
              <a:buFont typeface="Wingdings" pitchFamily="2" charset="2"/>
              <a:buChar char="l"/>
            </a:pPr>
            <a:r>
              <a:rPr lang="zh-CN" altLang="en-US" sz="2400" dirty="0" smtClean="0">
                <a:ea typeface="宋体" pitchFamily="2" charset="-122"/>
                <a:cs typeface="Times New Roman" pitchFamily="18" charset="0"/>
              </a:rPr>
              <a:t>重写 </a:t>
            </a:r>
            <a:r>
              <a:rPr lang="en-US" altLang="zh-CN" sz="2400" dirty="0" err="1" smtClean="0">
                <a:ea typeface="宋体" pitchFamily="2" charset="-122"/>
                <a:cs typeface="Times New Roman" pitchFamily="18" charset="0"/>
              </a:rPr>
              <a:t>hashCode</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方法的</a:t>
            </a:r>
            <a:r>
              <a:rPr lang="zh-CN" altLang="en-US" sz="2400" b="1" dirty="0" smtClean="0">
                <a:ea typeface="宋体" pitchFamily="2" charset="-122"/>
                <a:cs typeface="Times New Roman" pitchFamily="18" charset="0"/>
              </a:rPr>
              <a:t>基本原则</a:t>
            </a:r>
            <a:endParaRPr lang="en-US" altLang="zh-CN" sz="2400" b="1" dirty="0" smtClean="0">
              <a:ea typeface="宋体" pitchFamily="2" charset="-122"/>
              <a:cs typeface="Times New Roman" pitchFamily="18" charset="0"/>
            </a:endParaRPr>
          </a:p>
          <a:p>
            <a:pPr lvl="1">
              <a:buFont typeface="Wingdings" pitchFamily="2" charset="2"/>
              <a:buChar char="Ø"/>
            </a:pPr>
            <a:r>
              <a:rPr lang="zh-CN" altLang="en-US" sz="2000" dirty="0" smtClean="0">
                <a:ea typeface="宋体" pitchFamily="2" charset="-122"/>
                <a:cs typeface="Times New Roman" pitchFamily="18" charset="0"/>
              </a:rPr>
              <a:t>在程序运行时，同一个对象多次调用 </a:t>
            </a:r>
            <a:r>
              <a:rPr lang="en-US" altLang="zh-CN" sz="2000" dirty="0" err="1" smtClean="0">
                <a:ea typeface="宋体" pitchFamily="2" charset="-122"/>
                <a:cs typeface="Times New Roman" pitchFamily="18" charset="0"/>
              </a:rPr>
              <a:t>hashCode</a:t>
            </a:r>
            <a:r>
              <a:rPr lang="en-US" altLang="zh-CN" sz="2000" dirty="0" smtClean="0">
                <a:ea typeface="宋体" pitchFamily="2" charset="-122"/>
                <a:cs typeface="Times New Roman" pitchFamily="18" charset="0"/>
              </a:rPr>
              <a:t>() </a:t>
            </a:r>
            <a:r>
              <a:rPr lang="zh-CN" altLang="en-US" sz="2000" dirty="0" smtClean="0">
                <a:ea typeface="宋体" pitchFamily="2" charset="-122"/>
                <a:cs typeface="Times New Roman" pitchFamily="18" charset="0"/>
              </a:rPr>
              <a:t>方法应该返回相同的值</a:t>
            </a:r>
            <a:endParaRPr lang="en-US" altLang="zh-CN" sz="2000" dirty="0" smtClean="0">
              <a:ea typeface="宋体" pitchFamily="2" charset="-122"/>
              <a:cs typeface="Times New Roman" pitchFamily="18" charset="0"/>
            </a:endParaRPr>
          </a:p>
          <a:p>
            <a:pPr lvl="1">
              <a:buFont typeface="Wingdings" pitchFamily="2" charset="2"/>
              <a:buChar char="Ø"/>
            </a:pPr>
            <a:r>
              <a:rPr lang="zh-CN" altLang="en-US" sz="2000" dirty="0" smtClean="0">
                <a:ea typeface="宋体" pitchFamily="2" charset="-122"/>
                <a:cs typeface="Times New Roman" pitchFamily="18" charset="0"/>
              </a:rPr>
              <a:t>当两个对象的 </a:t>
            </a:r>
            <a:r>
              <a:rPr lang="en-US" altLang="zh-CN" sz="2000" dirty="0" smtClean="0">
                <a:ea typeface="宋体" pitchFamily="2" charset="-122"/>
                <a:cs typeface="Times New Roman" pitchFamily="18" charset="0"/>
              </a:rPr>
              <a:t>equals() </a:t>
            </a:r>
            <a:r>
              <a:rPr lang="zh-CN" altLang="en-US" sz="2000" dirty="0" smtClean="0">
                <a:ea typeface="宋体" pitchFamily="2" charset="-122"/>
                <a:cs typeface="Times New Roman" pitchFamily="18" charset="0"/>
              </a:rPr>
              <a:t>方法比较返回 </a:t>
            </a:r>
            <a:r>
              <a:rPr lang="en-US" altLang="zh-CN" sz="2000" dirty="0" smtClean="0">
                <a:ea typeface="宋体" pitchFamily="2" charset="-122"/>
                <a:cs typeface="Times New Roman" pitchFamily="18" charset="0"/>
              </a:rPr>
              <a:t>true </a:t>
            </a:r>
            <a:r>
              <a:rPr lang="zh-CN" altLang="en-US" sz="2000" dirty="0" smtClean="0">
                <a:ea typeface="宋体" pitchFamily="2" charset="-122"/>
                <a:cs typeface="Times New Roman" pitchFamily="18" charset="0"/>
              </a:rPr>
              <a:t>时，这两个对象的 </a:t>
            </a:r>
            <a:r>
              <a:rPr lang="en-US" altLang="zh-CN" sz="2000" dirty="0" err="1" smtClean="0">
                <a:ea typeface="宋体" pitchFamily="2" charset="-122"/>
                <a:cs typeface="Times New Roman" pitchFamily="18" charset="0"/>
              </a:rPr>
              <a:t>hashCode</a:t>
            </a:r>
            <a:r>
              <a:rPr lang="en-US" altLang="zh-CN" sz="2000" dirty="0" smtClean="0">
                <a:ea typeface="宋体" pitchFamily="2" charset="-122"/>
                <a:cs typeface="Times New Roman" pitchFamily="18" charset="0"/>
              </a:rPr>
              <a:t>() </a:t>
            </a:r>
            <a:r>
              <a:rPr lang="zh-CN" altLang="en-US" sz="2000" dirty="0" smtClean="0">
                <a:ea typeface="宋体" pitchFamily="2" charset="-122"/>
                <a:cs typeface="Times New Roman" pitchFamily="18" charset="0"/>
              </a:rPr>
              <a:t>方法的返回值也应相等</a:t>
            </a:r>
            <a:endParaRPr lang="en-US" altLang="zh-CN" sz="2000" dirty="0" smtClean="0">
              <a:ea typeface="宋体" pitchFamily="2" charset="-122"/>
              <a:cs typeface="Times New Roman" pitchFamily="18" charset="0"/>
            </a:endParaRPr>
          </a:p>
          <a:p>
            <a:pPr lvl="1">
              <a:buFont typeface="Wingdings" pitchFamily="2" charset="2"/>
              <a:buChar char="Ø"/>
            </a:pPr>
            <a:r>
              <a:rPr lang="zh-CN" altLang="en-US" sz="2000" dirty="0" smtClean="0">
                <a:ea typeface="宋体" pitchFamily="2" charset="-122"/>
                <a:cs typeface="Times New Roman" pitchFamily="18" charset="0"/>
              </a:rPr>
              <a:t>对象中用作 </a:t>
            </a:r>
            <a:r>
              <a:rPr lang="en-US" altLang="zh-CN" sz="2000" dirty="0" smtClean="0">
                <a:ea typeface="宋体" pitchFamily="2" charset="-122"/>
                <a:cs typeface="Times New Roman" pitchFamily="18" charset="0"/>
              </a:rPr>
              <a:t>equals() </a:t>
            </a:r>
            <a:r>
              <a:rPr lang="zh-CN" altLang="en-US" sz="2000" dirty="0" smtClean="0">
                <a:ea typeface="宋体" pitchFamily="2" charset="-122"/>
                <a:cs typeface="Times New Roman" pitchFamily="18" charset="0"/>
              </a:rPr>
              <a:t>方法比较的 </a:t>
            </a:r>
            <a:r>
              <a:rPr lang="en-US" altLang="zh-CN" sz="2000" dirty="0" smtClean="0">
                <a:ea typeface="宋体" pitchFamily="2" charset="-122"/>
                <a:cs typeface="Times New Roman" pitchFamily="18" charset="0"/>
              </a:rPr>
              <a:t>Field</a:t>
            </a:r>
            <a:r>
              <a:rPr lang="zh-CN" altLang="en-US" sz="2000" dirty="0" smtClean="0">
                <a:ea typeface="宋体" pitchFamily="2" charset="-122"/>
                <a:cs typeface="Times New Roman" pitchFamily="18" charset="0"/>
              </a:rPr>
              <a:t>，都应该用来计算 </a:t>
            </a:r>
            <a:r>
              <a:rPr lang="en-US" altLang="zh-CN" sz="2000" dirty="0" err="1" smtClean="0">
                <a:ea typeface="宋体" pitchFamily="2" charset="-122"/>
                <a:cs typeface="Times New Roman" pitchFamily="18" charset="0"/>
              </a:rPr>
              <a:t>hashCode</a:t>
            </a:r>
            <a:r>
              <a:rPr lang="en-US" altLang="zh-CN" sz="2000" dirty="0" smtClean="0">
                <a:ea typeface="宋体" pitchFamily="2" charset="-122"/>
                <a:cs typeface="Times New Roman" pitchFamily="18" charset="0"/>
              </a:rPr>
              <a:t> </a:t>
            </a:r>
            <a:r>
              <a:rPr lang="zh-CN" altLang="en-US" sz="2000" dirty="0" smtClean="0">
                <a:ea typeface="宋体" pitchFamily="2" charset="-122"/>
                <a:cs typeface="Times New Roman" pitchFamily="18" charset="0"/>
              </a:rPr>
              <a:t>值</a:t>
            </a:r>
            <a:endParaRPr lang="en-US" altLang="zh-CN" sz="2000" dirty="0" smtClean="0">
              <a:ea typeface="宋体" pitchFamily="2" charset="-122"/>
              <a:cs typeface="Times New Roman" pitchFamily="18" charset="0"/>
            </a:endParaRPr>
          </a:p>
        </p:txBody>
      </p:sp>
    </p:spTree>
    <p:extLst>
      <p:ext uri="{BB962C8B-B14F-4D97-AF65-F5344CB8AC3E}">
        <p14:creationId xmlns="" xmlns:p14="http://schemas.microsoft.com/office/powerpoint/2010/main" val="29447315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9632" y="764704"/>
            <a:ext cx="6768752" cy="866348"/>
          </a:xfrm>
        </p:spPr>
        <p:txBody>
          <a:bodyPr>
            <a:normAutofit/>
          </a:bodyPr>
          <a:lstStyle/>
          <a:p>
            <a:r>
              <a:rPr lang="en-US" altLang="zh-CN" b="1" dirty="0" smtClean="0">
                <a:latin typeface="+mn-lt"/>
                <a:ea typeface="宋体" pitchFamily="2" charset="-122"/>
                <a:cs typeface="Times New Roman" pitchFamily="18" charset="0"/>
              </a:rPr>
              <a:t>Set</a:t>
            </a:r>
            <a:r>
              <a:rPr lang="zh-CN" altLang="en-US" b="1" dirty="0" smtClean="0">
                <a:latin typeface="+mn-lt"/>
                <a:ea typeface="宋体" pitchFamily="2" charset="-122"/>
                <a:cs typeface="Times New Roman" pitchFamily="18" charset="0"/>
              </a:rPr>
              <a:t>实现类之二：</a:t>
            </a:r>
            <a:r>
              <a:rPr lang="en-US" altLang="zh-CN" b="1" dirty="0" err="1" smtClean="0">
                <a:latin typeface="+mn-lt"/>
                <a:ea typeface="宋体" pitchFamily="2" charset="-122"/>
                <a:cs typeface="Times New Roman" pitchFamily="18" charset="0"/>
              </a:rPr>
              <a:t>LinkedHashSet</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251520" y="1916832"/>
            <a:ext cx="8568952" cy="3701008"/>
          </a:xfrm>
        </p:spPr>
        <p:txBody>
          <a:bodyPr/>
          <a:lstStyle/>
          <a:p>
            <a:pPr>
              <a:buFont typeface="Wingdings" pitchFamily="2" charset="2"/>
              <a:buChar char="l"/>
            </a:pPr>
            <a:r>
              <a:rPr lang="en-US" altLang="zh-CN" dirty="0" err="1" smtClean="0">
                <a:ea typeface="宋体" pitchFamily="2" charset="-122"/>
                <a:cs typeface="Times New Roman" pitchFamily="18" charset="0"/>
              </a:rPr>
              <a:t>LinkedHashSet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是 </a:t>
            </a:r>
            <a:r>
              <a:rPr lang="en-US" altLang="zh-CN" dirty="0" err="1" smtClean="0">
                <a:ea typeface="宋体" pitchFamily="2" charset="-122"/>
                <a:cs typeface="Times New Roman" pitchFamily="18" charset="0"/>
              </a:rPr>
              <a:t>HashSet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的子类</a:t>
            </a:r>
            <a:endParaRPr lang="en-US" altLang="zh-CN" dirty="0" smtClean="0">
              <a:ea typeface="宋体" pitchFamily="2" charset="-122"/>
              <a:cs typeface="Times New Roman" pitchFamily="18" charset="0"/>
            </a:endParaRPr>
          </a:p>
          <a:p>
            <a:pPr>
              <a:buFont typeface="Wingdings" pitchFamily="2" charset="2"/>
              <a:buChar char="l"/>
            </a:pPr>
            <a:r>
              <a:rPr lang="en-US" altLang="zh-CN" dirty="0" err="1" smtClean="0">
                <a:ea typeface="宋体" pitchFamily="2" charset="-122"/>
                <a:cs typeface="Times New Roman" pitchFamily="18" charset="0"/>
              </a:rPr>
              <a:t>LinkedHashSet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根据元素的 </a:t>
            </a:r>
            <a:r>
              <a:rPr lang="en-US" altLang="zh-CN" dirty="0" err="1" smtClean="0">
                <a:ea typeface="宋体" pitchFamily="2" charset="-122"/>
                <a:cs typeface="Times New Roman" pitchFamily="18" charset="0"/>
              </a:rPr>
              <a:t>hashCode</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值来决定元素的存储位置，但它同时使用链表维护元素的次序，这使得元素看起来是以</a:t>
            </a:r>
            <a:r>
              <a:rPr lang="zh-CN" altLang="en-US" dirty="0" smtClean="0">
                <a:solidFill>
                  <a:srgbClr val="C00000"/>
                </a:solidFill>
                <a:ea typeface="宋体" pitchFamily="2" charset="-122"/>
                <a:cs typeface="Times New Roman" pitchFamily="18" charset="0"/>
              </a:rPr>
              <a:t>插入顺序保存</a:t>
            </a:r>
            <a:r>
              <a:rPr lang="zh-CN" altLang="en-US" dirty="0" smtClean="0">
                <a:ea typeface="宋体" pitchFamily="2" charset="-122"/>
                <a:cs typeface="Times New Roman" pitchFamily="18" charset="0"/>
              </a:rPr>
              <a:t>的。</a:t>
            </a:r>
            <a:endParaRPr lang="en-US" altLang="zh-CN" dirty="0" smtClean="0">
              <a:ea typeface="宋体" pitchFamily="2" charset="-122"/>
              <a:cs typeface="Times New Roman" pitchFamily="18" charset="0"/>
            </a:endParaRPr>
          </a:p>
          <a:p>
            <a:pPr>
              <a:buFont typeface="Wingdings" pitchFamily="2" charset="2"/>
              <a:buChar char="l"/>
            </a:pPr>
            <a:r>
              <a:rPr lang="en-US" altLang="zh-CN" dirty="0" err="1" smtClean="0">
                <a:ea typeface="宋体" pitchFamily="2" charset="-122"/>
                <a:cs typeface="Times New Roman" pitchFamily="18" charset="0"/>
              </a:rPr>
              <a:t>LinkedHashSet</a:t>
            </a:r>
            <a:r>
              <a:rPr lang="zh-CN" altLang="en-US" dirty="0" smtClean="0">
                <a:solidFill>
                  <a:srgbClr val="C00000"/>
                </a:solidFill>
                <a:ea typeface="宋体" pitchFamily="2" charset="-122"/>
                <a:cs typeface="Times New Roman" pitchFamily="18" charset="0"/>
              </a:rPr>
              <a:t>插入</a:t>
            </a:r>
            <a:r>
              <a:rPr lang="zh-CN" altLang="en-US" dirty="0" smtClean="0">
                <a:ea typeface="宋体" pitchFamily="2" charset="-122"/>
                <a:cs typeface="Times New Roman" pitchFamily="18" charset="0"/>
              </a:rPr>
              <a:t>性能略低于 </a:t>
            </a:r>
            <a:r>
              <a:rPr lang="en-US" altLang="zh-CN" dirty="0" err="1" smtClean="0">
                <a:ea typeface="宋体" pitchFamily="2" charset="-122"/>
                <a:cs typeface="Times New Roman" pitchFamily="18" charset="0"/>
              </a:rPr>
              <a:t>HashSet</a:t>
            </a:r>
            <a:r>
              <a:rPr lang="zh-CN" altLang="en-US" dirty="0" smtClean="0">
                <a:ea typeface="宋体" pitchFamily="2" charset="-122"/>
                <a:cs typeface="Times New Roman" pitchFamily="18" charset="0"/>
              </a:rPr>
              <a:t>，但在迭代访问 </a:t>
            </a:r>
            <a:r>
              <a:rPr lang="en-US" altLang="zh-CN" dirty="0" smtClean="0">
                <a:ea typeface="宋体" pitchFamily="2" charset="-122"/>
                <a:cs typeface="Times New Roman" pitchFamily="18" charset="0"/>
              </a:rPr>
              <a:t>Set </a:t>
            </a:r>
            <a:r>
              <a:rPr lang="zh-CN" altLang="en-US" dirty="0" smtClean="0">
                <a:ea typeface="宋体" pitchFamily="2" charset="-122"/>
                <a:cs typeface="Times New Roman" pitchFamily="18" charset="0"/>
              </a:rPr>
              <a:t>里的全部元素时有很好的性能。</a:t>
            </a:r>
            <a:endParaRPr lang="en-US" altLang="zh-CN" dirty="0" smtClean="0">
              <a:ea typeface="宋体" pitchFamily="2" charset="-122"/>
              <a:cs typeface="Times New Roman" pitchFamily="18" charset="0"/>
            </a:endParaRPr>
          </a:p>
          <a:p>
            <a:pPr>
              <a:buFont typeface="Wingdings" pitchFamily="2" charset="2"/>
              <a:buChar char="l"/>
            </a:pPr>
            <a:r>
              <a:rPr lang="en-US" altLang="zh-CN" dirty="0" err="1" smtClean="0">
                <a:ea typeface="宋体" pitchFamily="2" charset="-122"/>
                <a:cs typeface="Times New Roman" pitchFamily="18" charset="0"/>
              </a:rPr>
              <a:t>LinkedHashSet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不允许集合元素重复。</a:t>
            </a:r>
            <a:endParaRPr lang="zh-CN" altLang="en-US" dirty="0">
              <a:ea typeface="宋体" pitchFamily="2" charset="-122"/>
              <a:cs typeface="Times New Roman" pitchFamily="18" charset="0"/>
            </a:endParaRPr>
          </a:p>
        </p:txBody>
      </p:sp>
    </p:spTree>
    <p:extLst>
      <p:ext uri="{BB962C8B-B14F-4D97-AF65-F5344CB8AC3E}">
        <p14:creationId xmlns="" xmlns:p14="http://schemas.microsoft.com/office/powerpoint/2010/main" val="35660247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27984" y="836712"/>
            <a:ext cx="4572000" cy="1754326"/>
          </a:xfrm>
          <a:prstGeom prst="rect">
            <a:avLst/>
          </a:prstGeom>
        </p:spPr>
        <p:txBody>
          <a:bodyPr>
            <a:spAutoFit/>
          </a:bodyPr>
          <a:lstStyle/>
          <a:p>
            <a:r>
              <a:rPr lang="en-US" altLang="zh-CN" u="sng" dirty="0"/>
              <a:t>Set </a:t>
            </a:r>
            <a:r>
              <a:rPr lang="en-US" altLang="zh-CN" u="sng" dirty="0" err="1"/>
              <a:t>set</a:t>
            </a:r>
            <a:r>
              <a:rPr lang="en-US" altLang="zh-CN" u="sng" dirty="0"/>
              <a:t> = </a:t>
            </a:r>
            <a:r>
              <a:rPr lang="en-US" altLang="zh-CN" b="1" u="sng" dirty="0"/>
              <a:t>new </a:t>
            </a:r>
            <a:r>
              <a:rPr lang="en-US" altLang="zh-CN" b="1" u="sng" dirty="0" err="1"/>
              <a:t>LinkedHashSet</a:t>
            </a:r>
            <a:r>
              <a:rPr lang="en-US" altLang="zh-CN" b="1" u="sng" dirty="0"/>
              <a:t>();</a:t>
            </a:r>
          </a:p>
          <a:p>
            <a:r>
              <a:rPr lang="en-US" altLang="zh-CN" u="sng" dirty="0" err="1"/>
              <a:t>set.add</a:t>
            </a:r>
            <a:r>
              <a:rPr lang="en-US" altLang="zh-CN" u="sng" dirty="0"/>
              <a:t>(</a:t>
            </a:r>
            <a:r>
              <a:rPr lang="en-US" altLang="zh-CN" b="1" u="sng" dirty="0"/>
              <a:t>new String("AA"));</a:t>
            </a:r>
          </a:p>
          <a:p>
            <a:r>
              <a:rPr lang="en-US" altLang="zh-CN" u="sng" dirty="0" err="1"/>
              <a:t>set.add</a:t>
            </a:r>
            <a:r>
              <a:rPr lang="en-US" altLang="zh-CN" u="sng" dirty="0"/>
              <a:t>(456);</a:t>
            </a:r>
          </a:p>
          <a:p>
            <a:r>
              <a:rPr lang="en-US" altLang="zh-CN" u="sng" dirty="0" err="1"/>
              <a:t>set.add</a:t>
            </a:r>
            <a:r>
              <a:rPr lang="en-US" altLang="zh-CN" u="sng" dirty="0"/>
              <a:t>(456);</a:t>
            </a:r>
          </a:p>
          <a:p>
            <a:r>
              <a:rPr lang="en-US" altLang="zh-CN" u="sng" dirty="0" err="1"/>
              <a:t>set.add</a:t>
            </a:r>
            <a:r>
              <a:rPr lang="en-US" altLang="zh-CN" u="sng" dirty="0"/>
              <a:t>(</a:t>
            </a:r>
            <a:r>
              <a:rPr lang="en-US" altLang="zh-CN" b="1" u="sng" dirty="0"/>
              <a:t>new Customer("</a:t>
            </a:r>
            <a:r>
              <a:rPr lang="zh-CN" altLang="en-US" b="1" u="sng" dirty="0"/>
              <a:t>刘德华</a:t>
            </a:r>
            <a:r>
              <a:rPr lang="en-US" altLang="zh-CN" b="1" u="sng" dirty="0"/>
              <a:t>",1001));</a:t>
            </a:r>
          </a:p>
          <a:p>
            <a:r>
              <a:rPr lang="en-US" altLang="zh-CN" u="sng" dirty="0" err="1"/>
              <a:t>set.add</a:t>
            </a:r>
            <a:r>
              <a:rPr lang="en-US" altLang="zh-CN" u="sng" dirty="0"/>
              <a:t>(123</a:t>
            </a:r>
            <a:r>
              <a:rPr lang="en-US" altLang="zh-CN" u="sng" dirty="0" smtClean="0"/>
              <a:t>);</a:t>
            </a:r>
            <a:endParaRPr lang="en-US" altLang="zh-CN" u="sng" dirty="0"/>
          </a:p>
        </p:txBody>
      </p:sp>
      <p:graphicFrame>
        <p:nvGraphicFramePr>
          <p:cNvPr id="5" name="表格 4"/>
          <p:cNvGraphicFramePr>
            <a:graphicFrameLocks noGrp="1"/>
          </p:cNvGraphicFramePr>
          <p:nvPr>
            <p:extLst>
              <p:ext uri="{D42A27DB-BD31-4B8C-83A1-F6EECF244321}">
                <p14:modId xmlns="" xmlns:p14="http://schemas.microsoft.com/office/powerpoint/2010/main" val="1334976650"/>
              </p:ext>
            </p:extLst>
          </p:nvPr>
        </p:nvGraphicFramePr>
        <p:xfrm>
          <a:off x="683568" y="1340768"/>
          <a:ext cx="1391816" cy="5056336"/>
        </p:xfrm>
        <a:graphic>
          <a:graphicData uri="http://schemas.openxmlformats.org/drawingml/2006/table">
            <a:tbl>
              <a:tblPr firstRow="1" bandRow="1">
                <a:tableStyleId>{5940675A-B579-460E-94D1-54222C63F5DA}</a:tableStyleId>
              </a:tblPr>
              <a:tblGrid>
                <a:gridCol w="1391816"/>
              </a:tblGrid>
              <a:tr h="632042">
                <a:tc>
                  <a:txBody>
                    <a:bodyPr/>
                    <a:lstStyle/>
                    <a:p>
                      <a:endParaRPr lang="zh-CN" altLang="en-US" dirty="0"/>
                    </a:p>
                  </a:txBody>
                  <a:tcPr/>
                </a:tc>
              </a:tr>
              <a:tr h="632042">
                <a:tc>
                  <a:txBody>
                    <a:bodyPr/>
                    <a:lstStyle/>
                    <a:p>
                      <a:endParaRPr lang="zh-CN" altLang="en-US"/>
                    </a:p>
                  </a:txBody>
                  <a:tcPr/>
                </a:tc>
              </a:tr>
              <a:tr h="632042">
                <a:tc>
                  <a:txBody>
                    <a:bodyPr/>
                    <a:lstStyle/>
                    <a:p>
                      <a:endParaRPr lang="zh-CN" altLang="en-US"/>
                    </a:p>
                  </a:txBody>
                  <a:tcPr/>
                </a:tc>
              </a:tr>
              <a:tr h="632042">
                <a:tc>
                  <a:txBody>
                    <a:bodyPr/>
                    <a:lstStyle/>
                    <a:p>
                      <a:endParaRPr lang="zh-CN" altLang="en-US"/>
                    </a:p>
                  </a:txBody>
                  <a:tcPr/>
                </a:tc>
              </a:tr>
              <a:tr h="632042">
                <a:tc>
                  <a:txBody>
                    <a:bodyPr/>
                    <a:lstStyle/>
                    <a:p>
                      <a:endParaRPr lang="zh-CN" altLang="en-US"/>
                    </a:p>
                  </a:txBody>
                  <a:tcPr/>
                </a:tc>
              </a:tr>
              <a:tr h="632042">
                <a:tc>
                  <a:txBody>
                    <a:bodyPr/>
                    <a:lstStyle/>
                    <a:p>
                      <a:endParaRPr lang="zh-CN" altLang="en-US"/>
                    </a:p>
                  </a:txBody>
                  <a:tcPr/>
                </a:tc>
              </a:tr>
              <a:tr h="632042">
                <a:tc>
                  <a:txBody>
                    <a:bodyPr/>
                    <a:lstStyle/>
                    <a:p>
                      <a:endParaRPr lang="zh-CN" altLang="en-US"/>
                    </a:p>
                  </a:txBody>
                  <a:tcPr/>
                </a:tc>
              </a:tr>
              <a:tr h="632042">
                <a:tc>
                  <a:txBody>
                    <a:bodyPr/>
                    <a:lstStyle/>
                    <a:p>
                      <a:endParaRPr lang="zh-CN" altLang="en-US" dirty="0"/>
                    </a:p>
                  </a:txBody>
                  <a:tcPr/>
                </a:tc>
              </a:tr>
            </a:tbl>
          </a:graphicData>
        </a:graphic>
      </p:graphicFrame>
      <p:graphicFrame>
        <p:nvGraphicFramePr>
          <p:cNvPr id="6" name="表格 5"/>
          <p:cNvGraphicFramePr>
            <a:graphicFrameLocks noGrp="1"/>
          </p:cNvGraphicFramePr>
          <p:nvPr>
            <p:extLst>
              <p:ext uri="{D42A27DB-BD31-4B8C-83A1-F6EECF244321}">
                <p14:modId xmlns="" xmlns:p14="http://schemas.microsoft.com/office/powerpoint/2010/main" val="1137274043"/>
              </p:ext>
            </p:extLst>
          </p:nvPr>
        </p:nvGraphicFramePr>
        <p:xfrm>
          <a:off x="2123729" y="4005064"/>
          <a:ext cx="1944216" cy="432048"/>
        </p:xfrm>
        <a:graphic>
          <a:graphicData uri="http://schemas.openxmlformats.org/drawingml/2006/table">
            <a:tbl>
              <a:tblPr firstRow="1" bandRow="1">
                <a:tableStyleId>{5C22544A-7EE6-4342-B048-85BDC9FD1C3A}</a:tableStyleId>
              </a:tblPr>
              <a:tblGrid>
                <a:gridCol w="648072"/>
                <a:gridCol w="648072"/>
                <a:gridCol w="648072"/>
              </a:tblGrid>
              <a:tr h="432048">
                <a:tc>
                  <a:txBody>
                    <a:bodyPr/>
                    <a:lstStyle/>
                    <a:p>
                      <a:r>
                        <a:rPr lang="en-US" altLang="zh-CN" dirty="0" smtClean="0"/>
                        <a:t>null</a:t>
                      </a:r>
                      <a:endParaRPr lang="zh-CN" altLang="en-US" dirty="0"/>
                    </a:p>
                  </a:txBody>
                  <a:tcPr/>
                </a:tc>
                <a:tc>
                  <a:txBody>
                    <a:bodyPr/>
                    <a:lstStyle/>
                    <a:p>
                      <a:r>
                        <a:rPr lang="en-US" altLang="zh-CN" dirty="0" smtClean="0"/>
                        <a:t>AA</a:t>
                      </a:r>
                      <a:endParaRPr lang="zh-CN" altLang="en-US" dirty="0"/>
                    </a:p>
                  </a:txBody>
                  <a:tcPr/>
                </a:tc>
                <a:tc>
                  <a:txBody>
                    <a:bodyPr/>
                    <a:lstStyle/>
                    <a:p>
                      <a:endParaRPr lang="zh-CN" altLang="en-US" dirty="0"/>
                    </a:p>
                  </a:txBody>
                  <a:tcPr/>
                </a:tc>
              </a:tr>
            </a:tbl>
          </a:graphicData>
        </a:graphic>
      </p:graphicFrame>
      <p:graphicFrame>
        <p:nvGraphicFramePr>
          <p:cNvPr id="7" name="表格 6"/>
          <p:cNvGraphicFramePr>
            <a:graphicFrameLocks noGrp="1"/>
          </p:cNvGraphicFramePr>
          <p:nvPr>
            <p:extLst>
              <p:ext uri="{D42A27DB-BD31-4B8C-83A1-F6EECF244321}">
                <p14:modId xmlns="" xmlns:p14="http://schemas.microsoft.com/office/powerpoint/2010/main" val="197167233"/>
              </p:ext>
            </p:extLst>
          </p:nvPr>
        </p:nvGraphicFramePr>
        <p:xfrm>
          <a:off x="2123728" y="2132856"/>
          <a:ext cx="1944216" cy="432048"/>
        </p:xfrm>
        <a:graphic>
          <a:graphicData uri="http://schemas.openxmlformats.org/drawingml/2006/table">
            <a:tbl>
              <a:tblPr firstRow="1" bandRow="1">
                <a:tableStyleId>{5C22544A-7EE6-4342-B048-85BDC9FD1C3A}</a:tableStyleId>
              </a:tblPr>
              <a:tblGrid>
                <a:gridCol w="648072"/>
                <a:gridCol w="648072"/>
                <a:gridCol w="648072"/>
              </a:tblGrid>
              <a:tr h="432048">
                <a:tc>
                  <a:txBody>
                    <a:bodyPr/>
                    <a:lstStyle/>
                    <a:p>
                      <a:endParaRPr lang="zh-CN" altLang="en-US" dirty="0"/>
                    </a:p>
                  </a:txBody>
                  <a:tcPr/>
                </a:tc>
                <a:tc>
                  <a:txBody>
                    <a:bodyPr/>
                    <a:lstStyle/>
                    <a:p>
                      <a:r>
                        <a:rPr lang="en-US" altLang="zh-CN" dirty="0" smtClean="0"/>
                        <a:t>456</a:t>
                      </a:r>
                      <a:endParaRPr lang="zh-CN" altLang="en-US" dirty="0"/>
                    </a:p>
                  </a:txBody>
                  <a:tcPr/>
                </a:tc>
                <a:tc>
                  <a:txBody>
                    <a:bodyPr/>
                    <a:lstStyle/>
                    <a:p>
                      <a:endParaRPr lang="zh-CN" altLang="en-US" dirty="0"/>
                    </a:p>
                  </a:txBody>
                  <a:tcPr/>
                </a:tc>
              </a:tr>
            </a:tbl>
          </a:graphicData>
        </a:graphic>
      </p:graphicFrame>
      <p:cxnSp>
        <p:nvCxnSpPr>
          <p:cNvPr id="9" name="直接箭头连接符 8"/>
          <p:cNvCxnSpPr/>
          <p:nvPr/>
        </p:nvCxnSpPr>
        <p:spPr>
          <a:xfrm flipH="1" flipV="1">
            <a:off x="2483768" y="2420888"/>
            <a:ext cx="1296144" cy="180020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0" name="表格 9"/>
          <p:cNvGraphicFramePr>
            <a:graphicFrameLocks noGrp="1"/>
          </p:cNvGraphicFramePr>
          <p:nvPr>
            <p:extLst>
              <p:ext uri="{D42A27DB-BD31-4B8C-83A1-F6EECF244321}">
                <p14:modId xmlns="" xmlns:p14="http://schemas.microsoft.com/office/powerpoint/2010/main" val="3753981810"/>
              </p:ext>
            </p:extLst>
          </p:nvPr>
        </p:nvGraphicFramePr>
        <p:xfrm>
          <a:off x="2159732" y="5229200"/>
          <a:ext cx="1944216" cy="432048"/>
        </p:xfrm>
        <a:graphic>
          <a:graphicData uri="http://schemas.openxmlformats.org/drawingml/2006/table">
            <a:tbl>
              <a:tblPr firstRow="1" bandRow="1">
                <a:tableStyleId>{5C22544A-7EE6-4342-B048-85BDC9FD1C3A}</a:tableStyleId>
              </a:tblPr>
              <a:tblGrid>
                <a:gridCol w="648072"/>
                <a:gridCol w="648072"/>
                <a:gridCol w="648072"/>
              </a:tblGrid>
              <a:tr h="432048">
                <a:tc>
                  <a:txBody>
                    <a:bodyPr/>
                    <a:lstStyle/>
                    <a:p>
                      <a:endParaRPr lang="zh-CN" altLang="en-US" dirty="0"/>
                    </a:p>
                  </a:txBody>
                  <a:tcPr/>
                </a:tc>
                <a:tc>
                  <a:txBody>
                    <a:bodyPr/>
                    <a:lstStyle/>
                    <a:p>
                      <a:r>
                        <a:rPr lang="zh-CN" altLang="en-US" dirty="0" smtClean="0"/>
                        <a:t>刘</a:t>
                      </a:r>
                      <a:endParaRPr lang="zh-CN" altLang="en-US" dirty="0"/>
                    </a:p>
                  </a:txBody>
                  <a:tcPr/>
                </a:tc>
                <a:tc>
                  <a:txBody>
                    <a:bodyPr/>
                    <a:lstStyle/>
                    <a:p>
                      <a:endParaRPr lang="zh-CN" altLang="en-US" dirty="0"/>
                    </a:p>
                  </a:txBody>
                  <a:tcPr/>
                </a:tc>
              </a:tr>
            </a:tbl>
          </a:graphicData>
        </a:graphic>
      </p:graphicFrame>
      <p:cxnSp>
        <p:nvCxnSpPr>
          <p:cNvPr id="12" name="直接箭头连接符 11"/>
          <p:cNvCxnSpPr/>
          <p:nvPr/>
        </p:nvCxnSpPr>
        <p:spPr>
          <a:xfrm flipH="1">
            <a:off x="2483768" y="2420888"/>
            <a:ext cx="1296144" cy="288032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3" name="表格 12"/>
          <p:cNvGraphicFramePr>
            <a:graphicFrameLocks noGrp="1"/>
          </p:cNvGraphicFramePr>
          <p:nvPr>
            <p:extLst>
              <p:ext uri="{D42A27DB-BD31-4B8C-83A1-F6EECF244321}">
                <p14:modId xmlns="" xmlns:p14="http://schemas.microsoft.com/office/powerpoint/2010/main" val="1478429818"/>
              </p:ext>
            </p:extLst>
          </p:nvPr>
        </p:nvGraphicFramePr>
        <p:xfrm>
          <a:off x="2159732" y="1420326"/>
          <a:ext cx="1944216" cy="432048"/>
        </p:xfrm>
        <a:graphic>
          <a:graphicData uri="http://schemas.openxmlformats.org/drawingml/2006/table">
            <a:tbl>
              <a:tblPr firstRow="1" bandRow="1">
                <a:tableStyleId>{5C22544A-7EE6-4342-B048-85BDC9FD1C3A}</a:tableStyleId>
              </a:tblPr>
              <a:tblGrid>
                <a:gridCol w="648072"/>
                <a:gridCol w="648072"/>
                <a:gridCol w="648072"/>
              </a:tblGrid>
              <a:tr h="432048">
                <a:tc>
                  <a:txBody>
                    <a:bodyPr/>
                    <a:lstStyle/>
                    <a:p>
                      <a:endParaRPr lang="zh-CN" altLang="en-US" dirty="0"/>
                    </a:p>
                  </a:txBody>
                  <a:tcPr/>
                </a:tc>
                <a:tc>
                  <a:txBody>
                    <a:bodyPr/>
                    <a:lstStyle/>
                    <a:p>
                      <a:r>
                        <a:rPr lang="en-US" altLang="zh-CN" dirty="0" smtClean="0"/>
                        <a:t>123</a:t>
                      </a:r>
                      <a:endParaRPr lang="zh-CN" altLang="en-US" dirty="0"/>
                    </a:p>
                  </a:txBody>
                  <a:tcPr/>
                </a:tc>
                <a:tc>
                  <a:txBody>
                    <a:bodyPr/>
                    <a:lstStyle/>
                    <a:p>
                      <a:r>
                        <a:rPr lang="en-US" altLang="zh-CN" dirty="0" smtClean="0"/>
                        <a:t>null</a:t>
                      </a:r>
                      <a:endParaRPr lang="zh-CN" altLang="en-US" dirty="0"/>
                    </a:p>
                  </a:txBody>
                  <a:tcPr/>
                </a:tc>
              </a:tr>
            </a:tbl>
          </a:graphicData>
        </a:graphic>
      </p:graphicFrame>
      <p:cxnSp>
        <p:nvCxnSpPr>
          <p:cNvPr id="15" name="直接箭头连接符 14"/>
          <p:cNvCxnSpPr/>
          <p:nvPr/>
        </p:nvCxnSpPr>
        <p:spPr>
          <a:xfrm flipH="1" flipV="1">
            <a:off x="2483768" y="1700808"/>
            <a:ext cx="1296144" cy="3672408"/>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148064" y="3861048"/>
            <a:ext cx="3384376" cy="369332"/>
          </a:xfrm>
          <a:prstGeom prst="rect">
            <a:avLst/>
          </a:prstGeom>
          <a:noFill/>
        </p:spPr>
        <p:txBody>
          <a:bodyPr wrap="square" rtlCol="0">
            <a:spAutoFit/>
          </a:bodyPr>
          <a:lstStyle/>
          <a:p>
            <a:r>
              <a:rPr lang="en-US" altLang="zh-CN" dirty="0" err="1" smtClean="0"/>
              <a:t>LinkedHashSet</a:t>
            </a:r>
            <a:endParaRPr lang="zh-CN" altLang="en-US" dirty="0"/>
          </a:p>
        </p:txBody>
      </p:sp>
    </p:spTree>
    <p:extLst>
      <p:ext uri="{BB962C8B-B14F-4D97-AF65-F5344CB8AC3E}">
        <p14:creationId xmlns="" xmlns:p14="http://schemas.microsoft.com/office/powerpoint/2010/main" val="9468653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48680"/>
            <a:ext cx="5040560" cy="792088"/>
          </a:xfrm>
        </p:spPr>
        <p:txBody>
          <a:bodyPr>
            <a:noAutofit/>
          </a:bodyPr>
          <a:lstStyle/>
          <a:p>
            <a:r>
              <a:rPr lang="en-US" altLang="zh-CN" b="1" dirty="0" smtClean="0">
                <a:latin typeface="+mn-lt"/>
                <a:ea typeface="宋体" pitchFamily="2" charset="-122"/>
                <a:cs typeface="Times New Roman" pitchFamily="18" charset="0"/>
              </a:rPr>
              <a:t>Set</a:t>
            </a:r>
            <a:r>
              <a:rPr lang="zh-CN" altLang="en-US" b="1" dirty="0" smtClean="0">
                <a:latin typeface="+mn-lt"/>
                <a:ea typeface="宋体" pitchFamily="2" charset="-122"/>
                <a:cs typeface="Times New Roman" pitchFamily="18" charset="0"/>
              </a:rPr>
              <a:t>实现类之三：</a:t>
            </a:r>
            <a:r>
              <a:rPr lang="en-US" altLang="zh-CN" b="1" dirty="0" err="1" smtClean="0">
                <a:latin typeface="+mn-lt"/>
                <a:ea typeface="宋体" pitchFamily="2" charset="-122"/>
                <a:cs typeface="Times New Roman" pitchFamily="18" charset="0"/>
              </a:rPr>
              <a:t>TreeSet</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179512" y="1268760"/>
            <a:ext cx="8535892" cy="5589240"/>
          </a:xfrm>
        </p:spPr>
        <p:txBody>
          <a:bodyPr>
            <a:normAutofit/>
          </a:bodyPr>
          <a:lstStyle/>
          <a:p>
            <a:pPr>
              <a:buFont typeface="Wingdings" pitchFamily="2" charset="2"/>
              <a:buChar char="l"/>
            </a:pPr>
            <a:r>
              <a:rPr lang="en-US" altLang="zh-CN" dirty="0" err="1" smtClean="0">
                <a:ea typeface="宋体" pitchFamily="2" charset="-122"/>
                <a:cs typeface="Times New Roman" pitchFamily="18" charset="0"/>
              </a:rPr>
              <a:t>TreeSet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是 </a:t>
            </a:r>
            <a:r>
              <a:rPr lang="en-US" altLang="zh-CN" dirty="0" err="1" smtClean="0">
                <a:ea typeface="宋体" pitchFamily="2" charset="-122"/>
                <a:cs typeface="Times New Roman" pitchFamily="18" charset="0"/>
              </a:rPr>
              <a:t>SortedSet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接口的实现类，</a:t>
            </a:r>
            <a:r>
              <a:rPr lang="en-US" altLang="zh-CN" dirty="0" err="1" smtClean="0">
                <a:ea typeface="宋体" pitchFamily="2" charset="-122"/>
                <a:cs typeface="Times New Roman" pitchFamily="18" charset="0"/>
              </a:rPr>
              <a:t>TreeSet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可以确保集合元素处于排序状态。</a:t>
            </a:r>
            <a:endParaRPr lang="en-US" altLang="zh-CN" dirty="0" smtClean="0">
              <a:ea typeface="宋体" pitchFamily="2" charset="-122"/>
              <a:cs typeface="Times New Roman" pitchFamily="18" charset="0"/>
            </a:endParaRPr>
          </a:p>
          <a:p>
            <a:pPr lvl="1">
              <a:lnSpc>
                <a:spcPts val="2700"/>
              </a:lnSpc>
              <a:buFont typeface="Wingdings" pitchFamily="2" charset="2"/>
              <a:buChar char="Ø"/>
            </a:pPr>
            <a:r>
              <a:rPr lang="en-US" altLang="zh-CN" dirty="0" smtClean="0">
                <a:solidFill>
                  <a:srgbClr val="C00000"/>
                </a:solidFill>
                <a:ea typeface="宋体" pitchFamily="2" charset="-122"/>
                <a:cs typeface="Times New Roman" pitchFamily="18" charset="0"/>
              </a:rPr>
              <a:t>Comparator </a:t>
            </a:r>
            <a:r>
              <a:rPr lang="en-US" altLang="zh-CN" dirty="0" err="1" smtClean="0">
                <a:solidFill>
                  <a:srgbClr val="C00000"/>
                </a:solidFill>
                <a:ea typeface="宋体" pitchFamily="2" charset="-122"/>
                <a:cs typeface="Times New Roman" pitchFamily="18" charset="0"/>
              </a:rPr>
              <a:t>comparator</a:t>
            </a:r>
            <a:r>
              <a:rPr lang="en-US" altLang="zh-CN" dirty="0" smtClean="0">
                <a:solidFill>
                  <a:srgbClr val="C00000"/>
                </a:solidFill>
                <a:ea typeface="宋体" pitchFamily="2" charset="-122"/>
                <a:cs typeface="Times New Roman" pitchFamily="18" charset="0"/>
              </a:rPr>
              <a:t>()</a:t>
            </a:r>
          </a:p>
          <a:p>
            <a:pPr lvl="1">
              <a:lnSpc>
                <a:spcPts val="2700"/>
              </a:lnSpc>
              <a:buFont typeface="Wingdings" pitchFamily="2" charset="2"/>
              <a:buChar char="Ø"/>
            </a:pPr>
            <a:r>
              <a:rPr lang="en-US" altLang="zh-CN" dirty="0" smtClean="0">
                <a:solidFill>
                  <a:srgbClr val="C00000"/>
                </a:solidFill>
                <a:ea typeface="宋体" pitchFamily="2" charset="-122"/>
                <a:cs typeface="Times New Roman" pitchFamily="18" charset="0"/>
              </a:rPr>
              <a:t>Object first()</a:t>
            </a:r>
          </a:p>
          <a:p>
            <a:pPr lvl="1">
              <a:lnSpc>
                <a:spcPts val="2700"/>
              </a:lnSpc>
              <a:buFont typeface="Wingdings" pitchFamily="2" charset="2"/>
              <a:buChar char="Ø"/>
            </a:pPr>
            <a:r>
              <a:rPr lang="en-US" altLang="zh-CN" dirty="0" smtClean="0">
                <a:solidFill>
                  <a:srgbClr val="C00000"/>
                </a:solidFill>
                <a:ea typeface="宋体" pitchFamily="2" charset="-122"/>
                <a:cs typeface="Times New Roman" pitchFamily="18" charset="0"/>
              </a:rPr>
              <a:t>Object last()</a:t>
            </a:r>
          </a:p>
          <a:p>
            <a:pPr lvl="1">
              <a:lnSpc>
                <a:spcPts val="2700"/>
              </a:lnSpc>
              <a:buFont typeface="Wingdings" pitchFamily="2" charset="2"/>
              <a:buChar char="Ø"/>
            </a:pPr>
            <a:r>
              <a:rPr lang="en-US" altLang="zh-CN" dirty="0" smtClean="0">
                <a:solidFill>
                  <a:srgbClr val="C00000"/>
                </a:solidFill>
                <a:ea typeface="宋体" pitchFamily="2" charset="-122"/>
                <a:cs typeface="Times New Roman" pitchFamily="18" charset="0"/>
              </a:rPr>
              <a:t>Object lower(Object e)</a:t>
            </a:r>
          </a:p>
          <a:p>
            <a:pPr lvl="1">
              <a:lnSpc>
                <a:spcPts val="2700"/>
              </a:lnSpc>
              <a:buFont typeface="Wingdings" pitchFamily="2" charset="2"/>
              <a:buChar char="Ø"/>
            </a:pPr>
            <a:r>
              <a:rPr lang="en-US" altLang="zh-CN" dirty="0" smtClean="0">
                <a:solidFill>
                  <a:srgbClr val="C00000"/>
                </a:solidFill>
                <a:ea typeface="宋体" pitchFamily="2" charset="-122"/>
                <a:cs typeface="Times New Roman" pitchFamily="18" charset="0"/>
              </a:rPr>
              <a:t>Object higher(Object e)</a:t>
            </a:r>
          </a:p>
          <a:p>
            <a:pPr lvl="1">
              <a:lnSpc>
                <a:spcPts val="2700"/>
              </a:lnSpc>
              <a:buFont typeface="Wingdings" pitchFamily="2" charset="2"/>
              <a:buChar char="Ø"/>
            </a:pPr>
            <a:r>
              <a:rPr lang="en-US" altLang="zh-CN" dirty="0" err="1" smtClean="0">
                <a:solidFill>
                  <a:srgbClr val="C00000"/>
                </a:solidFill>
                <a:ea typeface="宋体" pitchFamily="2" charset="-122"/>
                <a:cs typeface="Times New Roman" pitchFamily="18" charset="0"/>
              </a:rPr>
              <a:t>SortedSet</a:t>
            </a:r>
            <a:r>
              <a:rPr lang="en-US" altLang="zh-CN" dirty="0" smtClean="0">
                <a:solidFill>
                  <a:srgbClr val="C00000"/>
                </a:solidFill>
                <a:ea typeface="宋体" pitchFamily="2" charset="-122"/>
                <a:cs typeface="Times New Roman" pitchFamily="18" charset="0"/>
              </a:rPr>
              <a:t> </a:t>
            </a:r>
            <a:r>
              <a:rPr lang="en-US" altLang="zh-CN" dirty="0" err="1" smtClean="0">
                <a:solidFill>
                  <a:srgbClr val="C00000"/>
                </a:solidFill>
                <a:ea typeface="宋体" pitchFamily="2" charset="-122"/>
                <a:cs typeface="Times New Roman" pitchFamily="18" charset="0"/>
              </a:rPr>
              <a:t>subSet</a:t>
            </a:r>
            <a:r>
              <a:rPr lang="en-US" altLang="zh-CN" dirty="0" smtClean="0">
                <a:solidFill>
                  <a:srgbClr val="C00000"/>
                </a:solidFill>
                <a:ea typeface="宋体" pitchFamily="2" charset="-122"/>
                <a:cs typeface="Times New Roman" pitchFamily="18" charset="0"/>
              </a:rPr>
              <a:t>(</a:t>
            </a:r>
            <a:r>
              <a:rPr lang="en-US" altLang="zh-CN" dirty="0" err="1" smtClean="0">
                <a:solidFill>
                  <a:srgbClr val="C00000"/>
                </a:solidFill>
                <a:ea typeface="宋体" pitchFamily="2" charset="-122"/>
                <a:cs typeface="Times New Roman" pitchFamily="18" charset="0"/>
              </a:rPr>
              <a:t>fromElement</a:t>
            </a:r>
            <a:r>
              <a:rPr lang="en-US" altLang="zh-CN" dirty="0" smtClean="0">
                <a:solidFill>
                  <a:srgbClr val="C00000"/>
                </a:solidFill>
                <a:ea typeface="宋体" pitchFamily="2" charset="-122"/>
                <a:cs typeface="Times New Roman" pitchFamily="18" charset="0"/>
              </a:rPr>
              <a:t>, </a:t>
            </a:r>
            <a:r>
              <a:rPr lang="en-US" altLang="zh-CN" dirty="0" err="1" smtClean="0">
                <a:solidFill>
                  <a:srgbClr val="C00000"/>
                </a:solidFill>
                <a:ea typeface="宋体" pitchFamily="2" charset="-122"/>
                <a:cs typeface="Times New Roman" pitchFamily="18" charset="0"/>
              </a:rPr>
              <a:t>toElement</a:t>
            </a:r>
            <a:r>
              <a:rPr lang="en-US" altLang="zh-CN" dirty="0" smtClean="0">
                <a:solidFill>
                  <a:srgbClr val="C00000"/>
                </a:solidFill>
                <a:ea typeface="宋体" pitchFamily="2" charset="-122"/>
                <a:cs typeface="Times New Roman" pitchFamily="18" charset="0"/>
              </a:rPr>
              <a:t>)</a:t>
            </a:r>
          </a:p>
          <a:p>
            <a:pPr lvl="1">
              <a:lnSpc>
                <a:spcPts val="2700"/>
              </a:lnSpc>
              <a:buFont typeface="Wingdings" pitchFamily="2" charset="2"/>
              <a:buChar char="Ø"/>
            </a:pPr>
            <a:r>
              <a:rPr lang="en-US" altLang="zh-CN" dirty="0" err="1" smtClean="0">
                <a:solidFill>
                  <a:srgbClr val="C00000"/>
                </a:solidFill>
                <a:ea typeface="宋体" pitchFamily="2" charset="-122"/>
                <a:cs typeface="Times New Roman" pitchFamily="18" charset="0"/>
              </a:rPr>
              <a:t>SortedSet</a:t>
            </a:r>
            <a:r>
              <a:rPr lang="en-US" altLang="zh-CN" dirty="0" smtClean="0">
                <a:solidFill>
                  <a:srgbClr val="C00000"/>
                </a:solidFill>
                <a:ea typeface="宋体" pitchFamily="2" charset="-122"/>
                <a:cs typeface="Times New Roman" pitchFamily="18" charset="0"/>
              </a:rPr>
              <a:t> </a:t>
            </a:r>
            <a:r>
              <a:rPr lang="en-US" altLang="zh-CN" dirty="0" err="1" smtClean="0">
                <a:solidFill>
                  <a:srgbClr val="C00000"/>
                </a:solidFill>
                <a:ea typeface="宋体" pitchFamily="2" charset="-122"/>
                <a:cs typeface="Times New Roman" pitchFamily="18" charset="0"/>
              </a:rPr>
              <a:t>headSet</a:t>
            </a:r>
            <a:r>
              <a:rPr lang="en-US" altLang="zh-CN" dirty="0" smtClean="0">
                <a:solidFill>
                  <a:srgbClr val="C00000"/>
                </a:solidFill>
                <a:ea typeface="宋体" pitchFamily="2" charset="-122"/>
                <a:cs typeface="Times New Roman" pitchFamily="18" charset="0"/>
              </a:rPr>
              <a:t>(</a:t>
            </a:r>
            <a:r>
              <a:rPr lang="en-US" altLang="zh-CN" dirty="0" err="1" smtClean="0">
                <a:solidFill>
                  <a:srgbClr val="C00000"/>
                </a:solidFill>
                <a:ea typeface="宋体" pitchFamily="2" charset="-122"/>
                <a:cs typeface="Times New Roman" pitchFamily="18" charset="0"/>
              </a:rPr>
              <a:t>toElement</a:t>
            </a:r>
            <a:r>
              <a:rPr lang="en-US" altLang="zh-CN" dirty="0" smtClean="0">
                <a:solidFill>
                  <a:srgbClr val="C00000"/>
                </a:solidFill>
                <a:ea typeface="宋体" pitchFamily="2" charset="-122"/>
                <a:cs typeface="Times New Roman" pitchFamily="18" charset="0"/>
              </a:rPr>
              <a:t>)</a:t>
            </a:r>
          </a:p>
          <a:p>
            <a:pPr lvl="1">
              <a:lnSpc>
                <a:spcPts val="2700"/>
              </a:lnSpc>
              <a:buFont typeface="Wingdings" pitchFamily="2" charset="2"/>
              <a:buChar char="Ø"/>
            </a:pPr>
            <a:r>
              <a:rPr lang="en-US" altLang="zh-CN" dirty="0" err="1" smtClean="0">
                <a:solidFill>
                  <a:srgbClr val="C00000"/>
                </a:solidFill>
                <a:ea typeface="宋体" pitchFamily="2" charset="-122"/>
                <a:cs typeface="Times New Roman" pitchFamily="18" charset="0"/>
              </a:rPr>
              <a:t>SortedSet</a:t>
            </a:r>
            <a:r>
              <a:rPr lang="en-US" altLang="zh-CN" dirty="0" smtClean="0">
                <a:solidFill>
                  <a:srgbClr val="C00000"/>
                </a:solidFill>
                <a:ea typeface="宋体" pitchFamily="2" charset="-122"/>
                <a:cs typeface="Times New Roman" pitchFamily="18" charset="0"/>
              </a:rPr>
              <a:t> </a:t>
            </a:r>
            <a:r>
              <a:rPr lang="en-US" altLang="zh-CN" dirty="0" err="1" smtClean="0">
                <a:solidFill>
                  <a:srgbClr val="C00000"/>
                </a:solidFill>
                <a:ea typeface="宋体" pitchFamily="2" charset="-122"/>
                <a:cs typeface="Times New Roman" pitchFamily="18" charset="0"/>
              </a:rPr>
              <a:t>tailSet</a:t>
            </a:r>
            <a:r>
              <a:rPr lang="en-US" altLang="zh-CN" dirty="0" smtClean="0">
                <a:solidFill>
                  <a:srgbClr val="C00000"/>
                </a:solidFill>
                <a:ea typeface="宋体" pitchFamily="2" charset="-122"/>
                <a:cs typeface="Times New Roman" pitchFamily="18" charset="0"/>
              </a:rPr>
              <a:t>(</a:t>
            </a:r>
            <a:r>
              <a:rPr lang="en-US" altLang="zh-CN" dirty="0" err="1" smtClean="0">
                <a:solidFill>
                  <a:srgbClr val="C00000"/>
                </a:solidFill>
                <a:ea typeface="宋体" pitchFamily="2" charset="-122"/>
                <a:cs typeface="Times New Roman" pitchFamily="18" charset="0"/>
              </a:rPr>
              <a:t>fromElement</a:t>
            </a:r>
            <a:r>
              <a:rPr lang="en-US" altLang="zh-CN" dirty="0" smtClean="0">
                <a:solidFill>
                  <a:srgbClr val="C00000"/>
                </a:solidFill>
                <a:ea typeface="宋体" pitchFamily="2" charset="-122"/>
                <a:cs typeface="Times New Roman" pitchFamily="18" charset="0"/>
              </a:rPr>
              <a:t>)</a:t>
            </a:r>
          </a:p>
          <a:p>
            <a:pPr>
              <a:buFont typeface="Wingdings" pitchFamily="2" charset="2"/>
              <a:buChar char="l"/>
            </a:pPr>
            <a:r>
              <a:rPr lang="en-US" altLang="zh-CN" dirty="0" err="1" smtClean="0">
                <a:ea typeface="宋体" pitchFamily="2" charset="-122"/>
                <a:cs typeface="Times New Roman" pitchFamily="18" charset="0"/>
              </a:rPr>
              <a:t>TreeSet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两种排序方法：</a:t>
            </a:r>
            <a:r>
              <a:rPr lang="zh-CN" altLang="en-US" b="1" dirty="0" smtClean="0">
                <a:solidFill>
                  <a:srgbClr val="C00000"/>
                </a:solidFill>
                <a:ea typeface="宋体" pitchFamily="2" charset="-122"/>
                <a:cs typeface="Times New Roman" pitchFamily="18" charset="0"/>
              </a:rPr>
              <a:t>自然排序</a:t>
            </a:r>
            <a:r>
              <a:rPr lang="zh-CN" altLang="en-US" dirty="0" smtClean="0">
                <a:ea typeface="宋体" pitchFamily="2" charset="-122"/>
                <a:cs typeface="Times New Roman" pitchFamily="18" charset="0"/>
              </a:rPr>
              <a:t>和</a:t>
            </a:r>
            <a:r>
              <a:rPr lang="zh-CN" altLang="en-US" b="1" dirty="0" smtClean="0">
                <a:solidFill>
                  <a:srgbClr val="C00000"/>
                </a:solidFill>
                <a:ea typeface="宋体" pitchFamily="2" charset="-122"/>
                <a:cs typeface="Times New Roman" pitchFamily="18" charset="0"/>
              </a:rPr>
              <a:t>定制排序</a:t>
            </a:r>
            <a:r>
              <a:rPr lang="zh-CN" altLang="en-US" dirty="0" smtClean="0">
                <a:ea typeface="宋体" pitchFamily="2" charset="-122"/>
                <a:cs typeface="Times New Roman" pitchFamily="18" charset="0"/>
              </a:rPr>
              <a:t>。默认情况下，</a:t>
            </a:r>
            <a:r>
              <a:rPr lang="en-US" altLang="zh-CN" dirty="0" err="1" smtClean="0">
                <a:ea typeface="宋体" pitchFamily="2" charset="-122"/>
                <a:cs typeface="Times New Roman" pitchFamily="18" charset="0"/>
              </a:rPr>
              <a:t>TreeSet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采用自然排序。</a:t>
            </a:r>
            <a:endParaRPr lang="zh-CN" altLang="en-US" dirty="0">
              <a:ea typeface="宋体" pitchFamily="2" charset="-122"/>
              <a:cs typeface="Times New Roman" pitchFamily="18" charset="0"/>
            </a:endParaRPr>
          </a:p>
        </p:txBody>
      </p:sp>
    </p:spTree>
    <p:extLst>
      <p:ext uri="{BB962C8B-B14F-4D97-AF65-F5344CB8AC3E}">
        <p14:creationId xmlns="" xmlns:p14="http://schemas.microsoft.com/office/powerpoint/2010/main" val="6641466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55776" y="692696"/>
            <a:ext cx="4420606" cy="853822"/>
          </a:xfrm>
        </p:spPr>
        <p:txBody>
          <a:bodyPr/>
          <a:lstStyle/>
          <a:p>
            <a:r>
              <a:rPr lang="zh-CN" altLang="en-US" b="1" dirty="0" smtClean="0">
                <a:latin typeface="+mn-lt"/>
                <a:ea typeface="宋体" pitchFamily="2" charset="-122"/>
                <a:cs typeface="Times New Roman" pitchFamily="18" charset="0"/>
              </a:rPr>
              <a:t>排  序</a:t>
            </a:r>
            <a:r>
              <a:rPr lang="en-US" altLang="zh-CN" b="1" dirty="0" smtClean="0">
                <a:latin typeface="+mn-lt"/>
                <a:ea typeface="宋体" pitchFamily="2" charset="-122"/>
                <a:cs typeface="Times New Roman" pitchFamily="18" charset="0"/>
              </a:rPr>
              <a:t>——</a:t>
            </a:r>
            <a:r>
              <a:rPr lang="zh-CN" altLang="en-US" b="1" dirty="0" smtClean="0">
                <a:latin typeface="+mn-lt"/>
                <a:ea typeface="宋体" pitchFamily="2" charset="-122"/>
                <a:cs typeface="Times New Roman" pitchFamily="18" charset="0"/>
              </a:rPr>
              <a:t>自然排序</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323528" y="1556792"/>
            <a:ext cx="8568952" cy="4752528"/>
          </a:xfrm>
        </p:spPr>
        <p:txBody>
          <a:bodyPr>
            <a:normAutofit/>
          </a:bodyPr>
          <a:lstStyle/>
          <a:p>
            <a:pPr>
              <a:buFont typeface="Wingdings" pitchFamily="2" charset="2"/>
              <a:buChar char="l"/>
            </a:pPr>
            <a:r>
              <a:rPr lang="zh-CN" altLang="en-US" sz="2200" b="1" dirty="0" smtClean="0">
                <a:solidFill>
                  <a:srgbClr val="C00000"/>
                </a:solidFill>
                <a:ea typeface="宋体" pitchFamily="2" charset="-122"/>
                <a:cs typeface="Times New Roman" pitchFamily="18" charset="0"/>
              </a:rPr>
              <a:t>自然排序</a:t>
            </a:r>
            <a:r>
              <a:rPr lang="zh-CN" altLang="en-US" sz="2200" dirty="0" smtClean="0">
                <a:ea typeface="宋体" pitchFamily="2" charset="-122"/>
                <a:cs typeface="Times New Roman" pitchFamily="18" charset="0"/>
              </a:rPr>
              <a:t>：</a:t>
            </a:r>
            <a:r>
              <a:rPr lang="en-US" altLang="zh-CN" sz="2200" dirty="0" err="1" smtClean="0">
                <a:ea typeface="宋体" pitchFamily="2" charset="-122"/>
                <a:cs typeface="Times New Roman" pitchFamily="18" charset="0"/>
              </a:rPr>
              <a:t>TreeSet</a:t>
            </a:r>
            <a:r>
              <a:rPr lang="en-US" altLang="zh-CN" sz="2200" dirty="0" smtClean="0">
                <a:ea typeface="宋体" pitchFamily="2" charset="-122"/>
                <a:cs typeface="Times New Roman" pitchFamily="18" charset="0"/>
              </a:rPr>
              <a:t> </a:t>
            </a:r>
            <a:r>
              <a:rPr lang="zh-CN" altLang="en-US" sz="2200" dirty="0" smtClean="0">
                <a:ea typeface="宋体" pitchFamily="2" charset="-122"/>
                <a:cs typeface="Times New Roman" pitchFamily="18" charset="0"/>
              </a:rPr>
              <a:t>会调用集合元素的 </a:t>
            </a:r>
            <a:r>
              <a:rPr lang="en-US" altLang="zh-CN" sz="2200" dirty="0" err="1" smtClean="0">
                <a:ea typeface="宋体" pitchFamily="2" charset="-122"/>
                <a:cs typeface="Times New Roman" pitchFamily="18" charset="0"/>
              </a:rPr>
              <a:t>compareTo</a:t>
            </a:r>
            <a:r>
              <a:rPr lang="en-US" altLang="zh-CN" sz="2200" dirty="0" smtClean="0">
                <a:ea typeface="宋体" pitchFamily="2" charset="-122"/>
                <a:cs typeface="Times New Roman" pitchFamily="18" charset="0"/>
              </a:rPr>
              <a:t>(Object </a:t>
            </a:r>
            <a:r>
              <a:rPr lang="en-US" altLang="zh-CN" sz="2200" dirty="0" err="1" smtClean="0">
                <a:ea typeface="宋体" pitchFamily="2" charset="-122"/>
                <a:cs typeface="Times New Roman" pitchFamily="18" charset="0"/>
              </a:rPr>
              <a:t>obj</a:t>
            </a:r>
            <a:r>
              <a:rPr lang="en-US" altLang="zh-CN" sz="2200" dirty="0" smtClean="0">
                <a:ea typeface="宋体" pitchFamily="2" charset="-122"/>
                <a:cs typeface="Times New Roman" pitchFamily="18" charset="0"/>
              </a:rPr>
              <a:t>) </a:t>
            </a:r>
            <a:r>
              <a:rPr lang="zh-CN" altLang="en-US" sz="2200" dirty="0" smtClean="0">
                <a:ea typeface="宋体" pitchFamily="2" charset="-122"/>
                <a:cs typeface="Times New Roman" pitchFamily="18" charset="0"/>
              </a:rPr>
              <a:t>方法来比较元素之间的大小关系，然后将集合元素按升序排列</a:t>
            </a:r>
            <a:endParaRPr lang="en-US" altLang="zh-CN" sz="2200" dirty="0" smtClean="0">
              <a:ea typeface="宋体" pitchFamily="2" charset="-122"/>
              <a:cs typeface="Times New Roman" pitchFamily="18" charset="0"/>
            </a:endParaRPr>
          </a:p>
          <a:p>
            <a:pPr>
              <a:buFont typeface="Wingdings" pitchFamily="2" charset="2"/>
              <a:buChar char="l"/>
            </a:pPr>
            <a:r>
              <a:rPr lang="zh-CN" altLang="en-US" sz="2200" dirty="0" smtClean="0">
                <a:solidFill>
                  <a:srgbClr val="C00000"/>
                </a:solidFill>
                <a:ea typeface="宋体" pitchFamily="2" charset="-122"/>
                <a:cs typeface="Times New Roman" pitchFamily="18" charset="0"/>
              </a:rPr>
              <a:t>如果试图把一个对象添加到 </a:t>
            </a:r>
            <a:r>
              <a:rPr lang="en-US" altLang="zh-CN" sz="2200" dirty="0" err="1" smtClean="0">
                <a:solidFill>
                  <a:srgbClr val="C00000"/>
                </a:solidFill>
                <a:ea typeface="宋体" pitchFamily="2" charset="-122"/>
                <a:cs typeface="Times New Roman" pitchFamily="18" charset="0"/>
              </a:rPr>
              <a:t>TreeSet</a:t>
            </a:r>
            <a:r>
              <a:rPr lang="en-US" altLang="zh-CN" sz="2200" dirty="0" smtClean="0">
                <a:solidFill>
                  <a:srgbClr val="C00000"/>
                </a:solidFill>
                <a:ea typeface="宋体" pitchFamily="2" charset="-122"/>
                <a:cs typeface="Times New Roman" pitchFamily="18" charset="0"/>
              </a:rPr>
              <a:t> </a:t>
            </a:r>
            <a:r>
              <a:rPr lang="zh-CN" altLang="en-US" sz="2200" dirty="0" smtClean="0">
                <a:solidFill>
                  <a:srgbClr val="C00000"/>
                </a:solidFill>
                <a:ea typeface="宋体" pitchFamily="2" charset="-122"/>
                <a:cs typeface="Times New Roman" pitchFamily="18" charset="0"/>
              </a:rPr>
              <a:t>时，则该对象的类必须实现 </a:t>
            </a:r>
            <a:r>
              <a:rPr lang="en-US" altLang="zh-CN" sz="2200" dirty="0" smtClean="0">
                <a:solidFill>
                  <a:srgbClr val="C00000"/>
                </a:solidFill>
                <a:ea typeface="宋体" pitchFamily="2" charset="-122"/>
                <a:cs typeface="Times New Roman" pitchFamily="18" charset="0"/>
              </a:rPr>
              <a:t>Comparable </a:t>
            </a:r>
            <a:r>
              <a:rPr lang="zh-CN" altLang="en-US" sz="2200" dirty="0" smtClean="0">
                <a:solidFill>
                  <a:srgbClr val="C00000"/>
                </a:solidFill>
                <a:ea typeface="宋体" pitchFamily="2" charset="-122"/>
                <a:cs typeface="Times New Roman" pitchFamily="18" charset="0"/>
              </a:rPr>
              <a:t>接口。</a:t>
            </a:r>
            <a:endParaRPr lang="en-US" altLang="zh-CN" sz="2200" dirty="0" smtClean="0">
              <a:solidFill>
                <a:srgbClr val="C00000"/>
              </a:solidFill>
              <a:ea typeface="宋体" pitchFamily="2" charset="-122"/>
              <a:cs typeface="Times New Roman" pitchFamily="18" charset="0"/>
            </a:endParaRPr>
          </a:p>
          <a:p>
            <a:pPr>
              <a:buFont typeface="Wingdings" pitchFamily="2" charset="2"/>
              <a:buChar char="Ø"/>
            </a:pPr>
            <a:r>
              <a:rPr lang="zh-CN" altLang="en-US" sz="2200" dirty="0" smtClean="0">
                <a:ea typeface="宋体" pitchFamily="2" charset="-122"/>
                <a:cs typeface="Times New Roman" pitchFamily="18" charset="0"/>
              </a:rPr>
              <a:t>实现 </a:t>
            </a:r>
            <a:r>
              <a:rPr lang="en-US" altLang="zh-CN" sz="2200" dirty="0" smtClean="0">
                <a:ea typeface="宋体" pitchFamily="2" charset="-122"/>
                <a:cs typeface="Times New Roman" pitchFamily="18" charset="0"/>
              </a:rPr>
              <a:t>Comparable </a:t>
            </a:r>
            <a:r>
              <a:rPr lang="zh-CN" altLang="en-US" sz="2200" dirty="0" smtClean="0">
                <a:ea typeface="宋体" pitchFamily="2" charset="-122"/>
                <a:cs typeface="Times New Roman" pitchFamily="18" charset="0"/>
              </a:rPr>
              <a:t>的类必须实现 </a:t>
            </a:r>
            <a:r>
              <a:rPr lang="en-US" altLang="zh-CN" sz="2200" dirty="0" err="1" smtClean="0">
                <a:ea typeface="宋体" pitchFamily="2" charset="-122"/>
                <a:cs typeface="Times New Roman" pitchFamily="18" charset="0"/>
              </a:rPr>
              <a:t>compareTo</a:t>
            </a:r>
            <a:r>
              <a:rPr lang="en-US" altLang="zh-CN" sz="2200" dirty="0" smtClean="0">
                <a:ea typeface="宋体" pitchFamily="2" charset="-122"/>
                <a:cs typeface="Times New Roman" pitchFamily="18" charset="0"/>
              </a:rPr>
              <a:t>(Object </a:t>
            </a:r>
            <a:r>
              <a:rPr lang="en-US" altLang="zh-CN" sz="2200" dirty="0" err="1" smtClean="0">
                <a:ea typeface="宋体" pitchFamily="2" charset="-122"/>
                <a:cs typeface="Times New Roman" pitchFamily="18" charset="0"/>
              </a:rPr>
              <a:t>obj</a:t>
            </a:r>
            <a:r>
              <a:rPr lang="en-US" altLang="zh-CN" sz="2200" dirty="0" smtClean="0">
                <a:ea typeface="宋体" pitchFamily="2" charset="-122"/>
                <a:cs typeface="Times New Roman" pitchFamily="18" charset="0"/>
              </a:rPr>
              <a:t>) </a:t>
            </a:r>
            <a:r>
              <a:rPr lang="zh-CN" altLang="en-US" sz="2200" dirty="0" smtClean="0">
                <a:ea typeface="宋体" pitchFamily="2" charset="-122"/>
                <a:cs typeface="Times New Roman" pitchFamily="18" charset="0"/>
              </a:rPr>
              <a:t>方法，两个对象即通过 </a:t>
            </a:r>
            <a:r>
              <a:rPr lang="en-US" altLang="zh-CN" sz="2200" dirty="0" err="1" smtClean="0">
                <a:ea typeface="宋体" pitchFamily="2" charset="-122"/>
                <a:cs typeface="Times New Roman" pitchFamily="18" charset="0"/>
              </a:rPr>
              <a:t>compareTo</a:t>
            </a:r>
            <a:r>
              <a:rPr lang="en-US" altLang="zh-CN" sz="2200" dirty="0" smtClean="0">
                <a:ea typeface="宋体" pitchFamily="2" charset="-122"/>
                <a:cs typeface="Times New Roman" pitchFamily="18" charset="0"/>
              </a:rPr>
              <a:t>(Object </a:t>
            </a:r>
            <a:r>
              <a:rPr lang="en-US" altLang="zh-CN" sz="2200" dirty="0" err="1" smtClean="0">
                <a:ea typeface="宋体" pitchFamily="2" charset="-122"/>
                <a:cs typeface="Times New Roman" pitchFamily="18" charset="0"/>
              </a:rPr>
              <a:t>obj</a:t>
            </a:r>
            <a:r>
              <a:rPr lang="en-US" altLang="zh-CN" sz="2200" dirty="0" smtClean="0">
                <a:ea typeface="宋体" pitchFamily="2" charset="-122"/>
                <a:cs typeface="Times New Roman" pitchFamily="18" charset="0"/>
              </a:rPr>
              <a:t>) </a:t>
            </a:r>
            <a:r>
              <a:rPr lang="zh-CN" altLang="en-US" sz="2200" dirty="0" smtClean="0">
                <a:ea typeface="宋体" pitchFamily="2" charset="-122"/>
                <a:cs typeface="Times New Roman" pitchFamily="18" charset="0"/>
              </a:rPr>
              <a:t>方法的返回值来比较大小。</a:t>
            </a:r>
            <a:endParaRPr lang="en-US" altLang="zh-CN" sz="2200" dirty="0" smtClean="0">
              <a:ea typeface="宋体" pitchFamily="2" charset="-122"/>
              <a:cs typeface="Times New Roman" pitchFamily="18" charset="0"/>
            </a:endParaRPr>
          </a:p>
          <a:p>
            <a:pPr>
              <a:buFont typeface="Wingdings" pitchFamily="2" charset="2"/>
              <a:buChar char="l"/>
            </a:pPr>
            <a:r>
              <a:rPr lang="en-US" altLang="zh-CN" sz="2200" b="1" dirty="0" smtClean="0">
                <a:ea typeface="宋体" pitchFamily="2" charset="-122"/>
                <a:cs typeface="Times New Roman" pitchFamily="18" charset="0"/>
              </a:rPr>
              <a:t>Comparable </a:t>
            </a:r>
            <a:r>
              <a:rPr lang="zh-CN" altLang="en-US" sz="2200" b="1" dirty="0" smtClean="0">
                <a:ea typeface="宋体" pitchFamily="2" charset="-122"/>
                <a:cs typeface="Times New Roman" pitchFamily="18" charset="0"/>
              </a:rPr>
              <a:t>的典型实现</a:t>
            </a:r>
            <a:r>
              <a:rPr lang="zh-CN" altLang="en-US" sz="2200" dirty="0" smtClean="0">
                <a:ea typeface="宋体" pitchFamily="2" charset="-122"/>
                <a:cs typeface="Times New Roman" pitchFamily="18" charset="0"/>
              </a:rPr>
              <a:t>：</a:t>
            </a:r>
            <a:endParaRPr lang="en-US" altLang="zh-CN" sz="2200" dirty="0" smtClean="0">
              <a:ea typeface="宋体" pitchFamily="2" charset="-122"/>
              <a:cs typeface="Times New Roman" pitchFamily="18" charset="0"/>
            </a:endParaRPr>
          </a:p>
          <a:p>
            <a:pPr lvl="1">
              <a:buFont typeface="Wingdings" pitchFamily="2" charset="2"/>
              <a:buChar char="Ø"/>
            </a:pPr>
            <a:r>
              <a:rPr lang="en-US" altLang="zh-CN" sz="1900" dirty="0" err="1" smtClean="0">
                <a:ea typeface="宋体" pitchFamily="2" charset="-122"/>
                <a:cs typeface="Times New Roman" pitchFamily="18" charset="0"/>
              </a:rPr>
              <a:t>BigDecimal</a:t>
            </a:r>
            <a:r>
              <a:rPr lang="zh-CN" altLang="en-US" sz="1900" dirty="0" smtClean="0">
                <a:ea typeface="宋体" pitchFamily="2" charset="-122"/>
                <a:cs typeface="Times New Roman" pitchFamily="18" charset="0"/>
              </a:rPr>
              <a:t>、</a:t>
            </a:r>
            <a:r>
              <a:rPr lang="en-US" altLang="zh-CN" sz="1900" dirty="0" err="1" smtClean="0">
                <a:ea typeface="宋体" pitchFamily="2" charset="-122"/>
                <a:cs typeface="Times New Roman" pitchFamily="18" charset="0"/>
              </a:rPr>
              <a:t>BigInteger</a:t>
            </a:r>
            <a:r>
              <a:rPr lang="en-US" altLang="zh-CN" sz="1900" dirty="0" smtClean="0">
                <a:ea typeface="宋体" pitchFamily="2" charset="-122"/>
                <a:cs typeface="Times New Roman" pitchFamily="18" charset="0"/>
              </a:rPr>
              <a:t> </a:t>
            </a:r>
            <a:r>
              <a:rPr lang="zh-CN" altLang="en-US" sz="1900" dirty="0" smtClean="0">
                <a:ea typeface="宋体" pitchFamily="2" charset="-122"/>
                <a:cs typeface="Times New Roman" pitchFamily="18" charset="0"/>
              </a:rPr>
              <a:t>以及所有的数值型对应的包装类：按它们对应的数值大小进行比较</a:t>
            </a:r>
            <a:endParaRPr lang="en-US" altLang="zh-CN" sz="1900" dirty="0" smtClean="0">
              <a:ea typeface="宋体" pitchFamily="2" charset="-122"/>
              <a:cs typeface="Times New Roman" pitchFamily="18" charset="0"/>
            </a:endParaRPr>
          </a:p>
          <a:p>
            <a:pPr lvl="1">
              <a:buFont typeface="Wingdings" pitchFamily="2" charset="2"/>
              <a:buChar char="Ø"/>
            </a:pPr>
            <a:r>
              <a:rPr lang="en-US" altLang="zh-CN" sz="1900" dirty="0" smtClean="0">
                <a:ea typeface="宋体" pitchFamily="2" charset="-122"/>
                <a:cs typeface="Times New Roman" pitchFamily="18" charset="0"/>
              </a:rPr>
              <a:t>Character</a:t>
            </a:r>
            <a:r>
              <a:rPr lang="zh-CN" altLang="en-US" sz="1900" dirty="0" smtClean="0">
                <a:ea typeface="宋体" pitchFamily="2" charset="-122"/>
                <a:cs typeface="Times New Roman" pitchFamily="18" charset="0"/>
              </a:rPr>
              <a:t>：按字符的 </a:t>
            </a:r>
            <a:r>
              <a:rPr lang="en-US" altLang="zh-CN" sz="1900" dirty="0" err="1" smtClean="0">
                <a:ea typeface="宋体" pitchFamily="2" charset="-122"/>
                <a:cs typeface="Times New Roman" pitchFamily="18" charset="0"/>
              </a:rPr>
              <a:t>unicode</a:t>
            </a:r>
            <a:r>
              <a:rPr lang="zh-CN" altLang="en-US" sz="1900" dirty="0" smtClean="0">
                <a:ea typeface="宋体" pitchFamily="2" charset="-122"/>
                <a:cs typeface="Times New Roman" pitchFamily="18" charset="0"/>
              </a:rPr>
              <a:t>值来进行比较</a:t>
            </a:r>
            <a:endParaRPr lang="en-US" altLang="zh-CN" sz="1900" dirty="0" smtClean="0">
              <a:ea typeface="宋体" pitchFamily="2" charset="-122"/>
              <a:cs typeface="Times New Roman" pitchFamily="18" charset="0"/>
            </a:endParaRPr>
          </a:p>
          <a:p>
            <a:pPr lvl="1">
              <a:buFont typeface="Wingdings" pitchFamily="2" charset="2"/>
              <a:buChar char="Ø"/>
            </a:pPr>
            <a:r>
              <a:rPr lang="en-US" altLang="zh-CN" sz="1900" dirty="0" smtClean="0">
                <a:ea typeface="宋体" pitchFamily="2" charset="-122"/>
                <a:cs typeface="Times New Roman" pitchFamily="18" charset="0"/>
              </a:rPr>
              <a:t>Boolean</a:t>
            </a:r>
            <a:r>
              <a:rPr lang="zh-CN" altLang="en-US" sz="1900" dirty="0" smtClean="0">
                <a:ea typeface="宋体" pitchFamily="2" charset="-122"/>
                <a:cs typeface="Times New Roman" pitchFamily="18" charset="0"/>
              </a:rPr>
              <a:t>：</a:t>
            </a:r>
            <a:r>
              <a:rPr lang="en-US" altLang="zh-CN" sz="1900" dirty="0" smtClean="0">
                <a:ea typeface="宋体" pitchFamily="2" charset="-122"/>
                <a:cs typeface="Times New Roman" pitchFamily="18" charset="0"/>
              </a:rPr>
              <a:t>true </a:t>
            </a:r>
            <a:r>
              <a:rPr lang="zh-CN" altLang="en-US" sz="1900" dirty="0" smtClean="0">
                <a:ea typeface="宋体" pitchFamily="2" charset="-122"/>
                <a:cs typeface="Times New Roman" pitchFamily="18" charset="0"/>
              </a:rPr>
              <a:t>对应的包装类实例大于 </a:t>
            </a:r>
            <a:r>
              <a:rPr lang="en-US" altLang="zh-CN" sz="1900" dirty="0" smtClean="0">
                <a:ea typeface="宋体" pitchFamily="2" charset="-122"/>
                <a:cs typeface="Times New Roman" pitchFamily="18" charset="0"/>
              </a:rPr>
              <a:t>false </a:t>
            </a:r>
            <a:r>
              <a:rPr lang="zh-CN" altLang="en-US" sz="1900" dirty="0" smtClean="0">
                <a:ea typeface="宋体" pitchFamily="2" charset="-122"/>
                <a:cs typeface="Times New Roman" pitchFamily="18" charset="0"/>
              </a:rPr>
              <a:t>对应的包装类实例</a:t>
            </a:r>
            <a:endParaRPr lang="en-US" altLang="zh-CN" sz="1900" dirty="0" smtClean="0">
              <a:ea typeface="宋体" pitchFamily="2" charset="-122"/>
              <a:cs typeface="Times New Roman" pitchFamily="18" charset="0"/>
            </a:endParaRPr>
          </a:p>
          <a:p>
            <a:pPr lvl="1">
              <a:buFont typeface="Wingdings" pitchFamily="2" charset="2"/>
              <a:buChar char="Ø"/>
            </a:pPr>
            <a:r>
              <a:rPr lang="en-US" altLang="zh-CN" sz="1900" dirty="0" smtClean="0">
                <a:ea typeface="宋体" pitchFamily="2" charset="-122"/>
                <a:cs typeface="Times New Roman" pitchFamily="18" charset="0"/>
              </a:rPr>
              <a:t>String</a:t>
            </a:r>
            <a:r>
              <a:rPr lang="zh-CN" altLang="en-US" sz="1900" dirty="0" smtClean="0">
                <a:ea typeface="宋体" pitchFamily="2" charset="-122"/>
                <a:cs typeface="Times New Roman" pitchFamily="18" charset="0"/>
              </a:rPr>
              <a:t>：</a:t>
            </a:r>
            <a:r>
              <a:rPr lang="zh-CN" altLang="en-US" sz="1900" dirty="0">
                <a:ea typeface="宋体" pitchFamily="2" charset="-122"/>
                <a:cs typeface="Times New Roman" pitchFamily="18" charset="0"/>
              </a:rPr>
              <a:t>按</a:t>
            </a:r>
            <a:r>
              <a:rPr lang="zh-CN" altLang="en-US" sz="1900" dirty="0" smtClean="0">
                <a:ea typeface="宋体" pitchFamily="2" charset="-122"/>
                <a:cs typeface="Times New Roman" pitchFamily="18" charset="0"/>
              </a:rPr>
              <a:t>字符串中字符的 </a:t>
            </a:r>
            <a:r>
              <a:rPr lang="en-US" altLang="zh-CN" sz="1900" dirty="0" err="1" smtClean="0">
                <a:ea typeface="宋体" pitchFamily="2" charset="-122"/>
                <a:cs typeface="Times New Roman" pitchFamily="18" charset="0"/>
              </a:rPr>
              <a:t>unicode</a:t>
            </a:r>
            <a:r>
              <a:rPr lang="en-US" altLang="zh-CN" sz="1900" dirty="0" smtClean="0">
                <a:ea typeface="宋体" pitchFamily="2" charset="-122"/>
                <a:cs typeface="Times New Roman" pitchFamily="18" charset="0"/>
              </a:rPr>
              <a:t> </a:t>
            </a:r>
            <a:r>
              <a:rPr lang="zh-CN" altLang="en-US" sz="1900" dirty="0" smtClean="0">
                <a:ea typeface="宋体" pitchFamily="2" charset="-122"/>
                <a:cs typeface="Times New Roman" pitchFamily="18" charset="0"/>
              </a:rPr>
              <a:t>值进行比较</a:t>
            </a:r>
            <a:endParaRPr lang="en-US" altLang="zh-CN" sz="1900" dirty="0" smtClean="0">
              <a:ea typeface="宋体" pitchFamily="2" charset="-122"/>
              <a:cs typeface="Times New Roman" pitchFamily="18" charset="0"/>
            </a:endParaRPr>
          </a:p>
          <a:p>
            <a:pPr lvl="1">
              <a:buFont typeface="Wingdings" pitchFamily="2" charset="2"/>
              <a:buChar char="Ø"/>
            </a:pPr>
            <a:r>
              <a:rPr lang="en-US" altLang="zh-CN" sz="1900" dirty="0" smtClean="0">
                <a:ea typeface="宋体" pitchFamily="2" charset="-122"/>
                <a:cs typeface="Times New Roman" pitchFamily="18" charset="0"/>
              </a:rPr>
              <a:t>Date</a:t>
            </a:r>
            <a:r>
              <a:rPr lang="zh-CN" altLang="en-US" sz="1900" dirty="0" smtClean="0">
                <a:ea typeface="宋体" pitchFamily="2" charset="-122"/>
                <a:cs typeface="Times New Roman" pitchFamily="18" charset="0"/>
              </a:rPr>
              <a:t>、</a:t>
            </a:r>
            <a:r>
              <a:rPr lang="en-US" altLang="zh-CN" sz="1900" dirty="0" smtClean="0">
                <a:ea typeface="宋体" pitchFamily="2" charset="-122"/>
                <a:cs typeface="Times New Roman" pitchFamily="18" charset="0"/>
              </a:rPr>
              <a:t>Time</a:t>
            </a:r>
            <a:r>
              <a:rPr lang="zh-CN" altLang="en-US" sz="1900" dirty="0" smtClean="0">
                <a:ea typeface="宋体" pitchFamily="2" charset="-122"/>
                <a:cs typeface="Times New Roman" pitchFamily="18" charset="0"/>
              </a:rPr>
              <a:t>：后边的时间、日期比前面的时间、日期大</a:t>
            </a:r>
            <a:endParaRPr lang="en-US" altLang="zh-CN" sz="1900" dirty="0" smtClean="0">
              <a:ea typeface="宋体" pitchFamily="2" charset="-122"/>
              <a:cs typeface="Times New Roman" pitchFamily="18" charset="0"/>
            </a:endParaRPr>
          </a:p>
        </p:txBody>
      </p:sp>
    </p:spTree>
    <p:extLst>
      <p:ext uri="{BB962C8B-B14F-4D97-AF65-F5344CB8AC3E}">
        <p14:creationId xmlns="" xmlns:p14="http://schemas.microsoft.com/office/powerpoint/2010/main" val="10068776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83768" y="620688"/>
            <a:ext cx="4752528" cy="853822"/>
          </a:xfrm>
        </p:spPr>
        <p:txBody>
          <a:bodyPr/>
          <a:lstStyle/>
          <a:p>
            <a:r>
              <a:rPr lang="zh-CN" altLang="en-US" b="1" dirty="0" smtClean="0">
                <a:latin typeface="+mn-lt"/>
                <a:ea typeface="宋体" pitchFamily="2" charset="-122"/>
                <a:cs typeface="Times New Roman" pitchFamily="18" charset="0"/>
              </a:rPr>
              <a:t>排  序</a:t>
            </a:r>
            <a:r>
              <a:rPr lang="en-US" altLang="zh-CN" b="1" dirty="0" smtClean="0">
                <a:latin typeface="+mn-lt"/>
                <a:ea typeface="宋体" pitchFamily="2" charset="-122"/>
                <a:cs typeface="Times New Roman" pitchFamily="18" charset="0"/>
              </a:rPr>
              <a:t>——</a:t>
            </a:r>
            <a:r>
              <a:rPr lang="zh-CN" altLang="en-US" b="1" dirty="0">
                <a:latin typeface="+mn-lt"/>
                <a:ea typeface="宋体" pitchFamily="2" charset="-122"/>
                <a:cs typeface="Times New Roman" pitchFamily="18" charset="0"/>
              </a:rPr>
              <a:t>自然</a:t>
            </a:r>
            <a:r>
              <a:rPr lang="zh-CN" altLang="en-US" b="1" dirty="0" smtClean="0">
                <a:latin typeface="+mn-lt"/>
                <a:ea typeface="宋体" pitchFamily="2" charset="-122"/>
                <a:cs typeface="Times New Roman" pitchFamily="18" charset="0"/>
              </a:rPr>
              <a:t>排序</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251520" y="1628800"/>
            <a:ext cx="8640960" cy="4536504"/>
          </a:xfrm>
        </p:spPr>
        <p:txBody>
          <a:bodyPr>
            <a:noAutofit/>
          </a:bodyPr>
          <a:lstStyle/>
          <a:p>
            <a:pPr>
              <a:buFont typeface="Wingdings" pitchFamily="2" charset="2"/>
              <a:buChar char="l"/>
            </a:pPr>
            <a:r>
              <a:rPr lang="zh-CN" altLang="en-US" sz="2400" dirty="0" smtClean="0">
                <a:ea typeface="宋体" pitchFamily="2" charset="-122"/>
                <a:cs typeface="Times New Roman" pitchFamily="18" charset="0"/>
              </a:rPr>
              <a:t>向 </a:t>
            </a:r>
            <a:r>
              <a:rPr lang="en-US" altLang="zh-CN" sz="2400" dirty="0" err="1" smtClean="0">
                <a:ea typeface="宋体" pitchFamily="2" charset="-122"/>
                <a:cs typeface="Times New Roman" pitchFamily="18" charset="0"/>
              </a:rPr>
              <a:t>TreeSet</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中添加元素时，只有第一个元素无须比较</a:t>
            </a:r>
            <a:r>
              <a:rPr lang="en-US" altLang="zh-CN" sz="2400" dirty="0" err="1" smtClean="0">
                <a:ea typeface="宋体" pitchFamily="2" charset="-122"/>
                <a:cs typeface="Times New Roman" pitchFamily="18" charset="0"/>
              </a:rPr>
              <a:t>compareTo</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方法，后面添加的所有元素都会调用</a:t>
            </a:r>
            <a:r>
              <a:rPr lang="en-US" altLang="zh-CN" sz="2400" dirty="0" err="1" smtClean="0">
                <a:ea typeface="宋体" pitchFamily="2" charset="-122"/>
                <a:cs typeface="Times New Roman" pitchFamily="18" charset="0"/>
              </a:rPr>
              <a:t>compareTo</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方法进行比较。</a:t>
            </a:r>
            <a:endParaRPr lang="en-US" altLang="zh-CN" sz="2400" dirty="0" smtClean="0">
              <a:ea typeface="宋体" pitchFamily="2" charset="-122"/>
              <a:cs typeface="Times New Roman" pitchFamily="18" charset="0"/>
            </a:endParaRPr>
          </a:p>
          <a:p>
            <a:pPr>
              <a:buFont typeface="Wingdings" pitchFamily="2" charset="2"/>
              <a:buChar char="l"/>
            </a:pPr>
            <a:r>
              <a:rPr lang="zh-CN" altLang="en-US" sz="2400" b="1" dirty="0" smtClean="0">
                <a:solidFill>
                  <a:srgbClr val="C00000"/>
                </a:solidFill>
                <a:ea typeface="宋体" pitchFamily="2" charset="-122"/>
                <a:cs typeface="Times New Roman" pitchFamily="18" charset="0"/>
              </a:rPr>
              <a:t>因为只有相同类的两个实例才会比较大小，所以向 </a:t>
            </a:r>
            <a:r>
              <a:rPr lang="en-US" altLang="zh-CN" sz="2400" b="1" dirty="0" err="1" smtClean="0">
                <a:solidFill>
                  <a:srgbClr val="C00000"/>
                </a:solidFill>
                <a:ea typeface="宋体" pitchFamily="2" charset="-122"/>
                <a:cs typeface="Times New Roman" pitchFamily="18" charset="0"/>
              </a:rPr>
              <a:t>TreeSet</a:t>
            </a:r>
            <a:r>
              <a:rPr lang="en-US" altLang="zh-CN" sz="2400" b="1" dirty="0" smtClean="0">
                <a:solidFill>
                  <a:srgbClr val="C00000"/>
                </a:solidFill>
                <a:ea typeface="宋体" pitchFamily="2" charset="-122"/>
                <a:cs typeface="Times New Roman" pitchFamily="18" charset="0"/>
              </a:rPr>
              <a:t> </a:t>
            </a:r>
            <a:r>
              <a:rPr lang="zh-CN" altLang="en-US" sz="2400" b="1" dirty="0" smtClean="0">
                <a:solidFill>
                  <a:srgbClr val="C00000"/>
                </a:solidFill>
                <a:ea typeface="宋体" pitchFamily="2" charset="-122"/>
                <a:cs typeface="Times New Roman" pitchFamily="18" charset="0"/>
              </a:rPr>
              <a:t>中添加的应该是同一个类的对象</a:t>
            </a:r>
            <a:endParaRPr lang="en-US" altLang="zh-CN" sz="2400" b="1" dirty="0" smtClean="0">
              <a:solidFill>
                <a:srgbClr val="C00000"/>
              </a:solidFill>
              <a:ea typeface="宋体" pitchFamily="2" charset="-122"/>
              <a:cs typeface="Times New Roman" pitchFamily="18" charset="0"/>
            </a:endParaRPr>
          </a:p>
          <a:p>
            <a:pPr>
              <a:buFont typeface="Wingdings" pitchFamily="2" charset="2"/>
              <a:buChar char="l"/>
            </a:pPr>
            <a:r>
              <a:rPr lang="zh-CN" altLang="en-US" sz="2400" dirty="0" smtClean="0">
                <a:ea typeface="宋体" pitchFamily="2" charset="-122"/>
                <a:cs typeface="Times New Roman" pitchFamily="18" charset="0"/>
              </a:rPr>
              <a:t>对于 </a:t>
            </a:r>
            <a:r>
              <a:rPr lang="en-US" altLang="zh-CN" sz="2400" dirty="0" err="1" smtClean="0">
                <a:ea typeface="宋体" pitchFamily="2" charset="-122"/>
                <a:cs typeface="Times New Roman" pitchFamily="18" charset="0"/>
              </a:rPr>
              <a:t>TreeSet</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集合而言，它</a:t>
            </a:r>
            <a:r>
              <a:rPr lang="zh-CN" altLang="en-US" sz="2400" dirty="0" smtClean="0">
                <a:solidFill>
                  <a:srgbClr val="C00000"/>
                </a:solidFill>
                <a:ea typeface="宋体" pitchFamily="2" charset="-122"/>
                <a:cs typeface="Times New Roman" pitchFamily="18" charset="0"/>
              </a:rPr>
              <a:t>判断两个对象是否相等的唯一标准</a:t>
            </a:r>
            <a:r>
              <a:rPr lang="zh-CN" altLang="en-US" sz="2400" dirty="0" smtClean="0">
                <a:ea typeface="宋体" pitchFamily="2" charset="-122"/>
                <a:cs typeface="Times New Roman" pitchFamily="18" charset="0"/>
              </a:rPr>
              <a:t>是：两个对象通过 </a:t>
            </a:r>
            <a:r>
              <a:rPr lang="en-US" altLang="zh-CN" sz="2400" dirty="0" err="1" smtClean="0">
                <a:ea typeface="宋体" pitchFamily="2" charset="-122"/>
                <a:cs typeface="Times New Roman" pitchFamily="18" charset="0"/>
              </a:rPr>
              <a:t>compareTo</a:t>
            </a:r>
            <a:r>
              <a:rPr lang="en-US" altLang="zh-CN" sz="2400" dirty="0" smtClean="0">
                <a:ea typeface="宋体" pitchFamily="2" charset="-122"/>
                <a:cs typeface="Times New Roman" pitchFamily="18" charset="0"/>
              </a:rPr>
              <a:t>(Object </a:t>
            </a:r>
            <a:r>
              <a:rPr lang="en-US" altLang="zh-CN" sz="2400" dirty="0" err="1" smtClean="0">
                <a:ea typeface="宋体" pitchFamily="2" charset="-122"/>
                <a:cs typeface="Times New Roman" pitchFamily="18" charset="0"/>
              </a:rPr>
              <a:t>obj</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方法比较返回值</a:t>
            </a:r>
            <a:endParaRPr lang="en-US" altLang="zh-CN" sz="2400" dirty="0" smtClean="0">
              <a:ea typeface="宋体" pitchFamily="2" charset="-122"/>
              <a:cs typeface="Times New Roman" pitchFamily="18" charset="0"/>
            </a:endParaRPr>
          </a:p>
          <a:p>
            <a:pPr>
              <a:buFont typeface="Wingdings" pitchFamily="2" charset="2"/>
              <a:buChar char="l"/>
            </a:pPr>
            <a:r>
              <a:rPr lang="zh-CN" altLang="en-US" sz="2400" dirty="0" smtClean="0">
                <a:ea typeface="宋体" pitchFamily="2" charset="-122"/>
                <a:cs typeface="Times New Roman" pitchFamily="18" charset="0"/>
              </a:rPr>
              <a:t>当需要把一个对象放入 </a:t>
            </a:r>
            <a:r>
              <a:rPr lang="en-US" altLang="zh-CN" sz="2400" dirty="0" err="1" smtClean="0">
                <a:ea typeface="宋体" pitchFamily="2" charset="-122"/>
                <a:cs typeface="Times New Roman" pitchFamily="18" charset="0"/>
              </a:rPr>
              <a:t>TreeSet</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中，重写该对象对应的 </a:t>
            </a:r>
            <a:r>
              <a:rPr lang="en-US" altLang="zh-CN" sz="2400" dirty="0" smtClean="0">
                <a:ea typeface="宋体" pitchFamily="2" charset="-122"/>
                <a:cs typeface="Times New Roman" pitchFamily="18" charset="0"/>
              </a:rPr>
              <a:t>equals() </a:t>
            </a:r>
            <a:r>
              <a:rPr lang="zh-CN" altLang="en-US" sz="2400" dirty="0" smtClean="0">
                <a:ea typeface="宋体" pitchFamily="2" charset="-122"/>
                <a:cs typeface="Times New Roman" pitchFamily="18" charset="0"/>
              </a:rPr>
              <a:t>方法时，应保证该方法与 </a:t>
            </a:r>
            <a:r>
              <a:rPr lang="en-US" altLang="zh-CN" sz="2400" dirty="0" err="1" smtClean="0">
                <a:ea typeface="宋体" pitchFamily="2" charset="-122"/>
                <a:cs typeface="Times New Roman" pitchFamily="18" charset="0"/>
              </a:rPr>
              <a:t>compareTo</a:t>
            </a:r>
            <a:r>
              <a:rPr lang="en-US" altLang="zh-CN" sz="2400" dirty="0" smtClean="0">
                <a:ea typeface="宋体" pitchFamily="2" charset="-122"/>
                <a:cs typeface="Times New Roman" pitchFamily="18" charset="0"/>
              </a:rPr>
              <a:t>(Object </a:t>
            </a:r>
            <a:r>
              <a:rPr lang="en-US" altLang="zh-CN" sz="2400" dirty="0" err="1" smtClean="0">
                <a:ea typeface="宋体" pitchFamily="2" charset="-122"/>
                <a:cs typeface="Times New Roman" pitchFamily="18" charset="0"/>
              </a:rPr>
              <a:t>obj</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方法有一致的结果：如果两个对象通过 </a:t>
            </a:r>
            <a:r>
              <a:rPr lang="en-US" altLang="zh-CN" sz="2400" dirty="0" smtClean="0">
                <a:ea typeface="宋体" pitchFamily="2" charset="-122"/>
                <a:cs typeface="Times New Roman" pitchFamily="18" charset="0"/>
              </a:rPr>
              <a:t>equals() </a:t>
            </a:r>
            <a:r>
              <a:rPr lang="zh-CN" altLang="en-US" sz="2400" dirty="0" smtClean="0">
                <a:ea typeface="宋体" pitchFamily="2" charset="-122"/>
                <a:cs typeface="Times New Roman" pitchFamily="18" charset="0"/>
              </a:rPr>
              <a:t>方法比较返回 </a:t>
            </a:r>
            <a:r>
              <a:rPr lang="en-US" altLang="zh-CN" sz="2400" dirty="0" smtClean="0">
                <a:ea typeface="宋体" pitchFamily="2" charset="-122"/>
                <a:cs typeface="Times New Roman" pitchFamily="18" charset="0"/>
              </a:rPr>
              <a:t>true</a:t>
            </a:r>
            <a:r>
              <a:rPr lang="zh-CN" altLang="en-US" sz="2400" dirty="0" smtClean="0">
                <a:ea typeface="宋体" pitchFamily="2" charset="-122"/>
                <a:cs typeface="Times New Roman" pitchFamily="18" charset="0"/>
              </a:rPr>
              <a:t>，则通过 </a:t>
            </a:r>
            <a:r>
              <a:rPr lang="en-US" altLang="zh-CN" sz="2400" dirty="0" err="1" smtClean="0">
                <a:ea typeface="宋体" pitchFamily="2" charset="-122"/>
                <a:cs typeface="Times New Roman" pitchFamily="18" charset="0"/>
              </a:rPr>
              <a:t>compareTo</a:t>
            </a:r>
            <a:r>
              <a:rPr lang="en-US" altLang="zh-CN" sz="2400" dirty="0" smtClean="0">
                <a:ea typeface="宋体" pitchFamily="2" charset="-122"/>
                <a:cs typeface="Times New Roman" pitchFamily="18" charset="0"/>
              </a:rPr>
              <a:t>(Object </a:t>
            </a:r>
            <a:r>
              <a:rPr lang="en-US" altLang="zh-CN" sz="2400" dirty="0" err="1" smtClean="0">
                <a:ea typeface="宋体" pitchFamily="2" charset="-122"/>
                <a:cs typeface="Times New Roman" pitchFamily="18" charset="0"/>
              </a:rPr>
              <a:t>obj</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方法比较应返回 </a:t>
            </a:r>
            <a:r>
              <a:rPr lang="en-US" altLang="zh-CN" sz="2400" dirty="0" smtClean="0">
                <a:ea typeface="宋体" pitchFamily="2" charset="-122"/>
                <a:cs typeface="Times New Roman" pitchFamily="18" charset="0"/>
              </a:rPr>
              <a:t>0</a:t>
            </a:r>
          </a:p>
        </p:txBody>
      </p:sp>
    </p:spTree>
    <p:extLst>
      <p:ext uri="{BB962C8B-B14F-4D97-AF65-F5344CB8AC3E}">
        <p14:creationId xmlns="" xmlns:p14="http://schemas.microsoft.com/office/powerpoint/2010/main" val="27053457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11760" y="620688"/>
            <a:ext cx="5140686" cy="853822"/>
          </a:xfrm>
        </p:spPr>
        <p:txBody>
          <a:bodyPr/>
          <a:lstStyle/>
          <a:p>
            <a:r>
              <a:rPr lang="zh-CN" altLang="en-US" b="1" dirty="0" smtClean="0">
                <a:latin typeface="+mn-lt"/>
                <a:ea typeface="宋体" pitchFamily="2" charset="-122"/>
                <a:cs typeface="Times New Roman" pitchFamily="18" charset="0"/>
              </a:rPr>
              <a:t>排  序</a:t>
            </a:r>
            <a:r>
              <a:rPr lang="en-US" altLang="zh-CN" b="1" dirty="0" smtClean="0">
                <a:latin typeface="+mn-lt"/>
                <a:ea typeface="宋体" pitchFamily="2" charset="-122"/>
                <a:cs typeface="Times New Roman" pitchFamily="18" charset="0"/>
              </a:rPr>
              <a:t>——</a:t>
            </a:r>
            <a:r>
              <a:rPr lang="zh-CN" altLang="en-US" b="1" dirty="0">
                <a:latin typeface="+mn-lt"/>
                <a:ea typeface="宋体" pitchFamily="2" charset="-122"/>
                <a:cs typeface="Times New Roman" pitchFamily="18" charset="0"/>
              </a:rPr>
              <a:t>定制</a:t>
            </a:r>
            <a:r>
              <a:rPr lang="zh-CN" altLang="en-US" b="1" dirty="0" smtClean="0">
                <a:latin typeface="+mn-lt"/>
                <a:ea typeface="宋体" pitchFamily="2" charset="-122"/>
                <a:cs typeface="Times New Roman" pitchFamily="18" charset="0"/>
              </a:rPr>
              <a:t>排序</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323528" y="1484784"/>
            <a:ext cx="8640960" cy="4929222"/>
          </a:xfrm>
        </p:spPr>
        <p:txBody>
          <a:bodyPr>
            <a:noAutofit/>
          </a:bodyPr>
          <a:lstStyle/>
          <a:p>
            <a:pPr>
              <a:buFont typeface="Wingdings" pitchFamily="2" charset="2"/>
              <a:buChar char="l"/>
            </a:pPr>
            <a:r>
              <a:rPr lang="en-US" altLang="zh-CN" sz="2400" dirty="0" err="1" smtClean="0">
                <a:ea typeface="宋体" pitchFamily="2" charset="-122"/>
                <a:cs typeface="Times New Roman" pitchFamily="18" charset="0"/>
              </a:rPr>
              <a:t>TreeSet</a:t>
            </a:r>
            <a:r>
              <a:rPr lang="zh-CN" altLang="en-US" sz="2400" dirty="0" smtClean="0">
                <a:ea typeface="宋体" pitchFamily="2" charset="-122"/>
                <a:cs typeface="Times New Roman" pitchFamily="18" charset="0"/>
              </a:rPr>
              <a:t>的自然排序是根据集合元素的大小，进行元素升序排列。如果需要定制排序，比如降序排列，可通过</a:t>
            </a:r>
            <a:r>
              <a:rPr lang="en-US" altLang="zh-CN" sz="2400" dirty="0" smtClean="0">
                <a:ea typeface="宋体" pitchFamily="2" charset="-122"/>
                <a:cs typeface="Times New Roman" pitchFamily="18" charset="0"/>
              </a:rPr>
              <a:t>Comparator</a:t>
            </a:r>
            <a:r>
              <a:rPr lang="zh-CN" altLang="en-US" sz="2400" dirty="0" smtClean="0">
                <a:ea typeface="宋体" pitchFamily="2" charset="-122"/>
                <a:cs typeface="Times New Roman" pitchFamily="18" charset="0"/>
              </a:rPr>
              <a:t>接口的帮助。需要重写</a:t>
            </a:r>
            <a:r>
              <a:rPr lang="en-US" altLang="zh-CN" sz="2400" dirty="0" smtClean="0">
                <a:ea typeface="宋体" pitchFamily="2" charset="-122"/>
                <a:cs typeface="Times New Roman" pitchFamily="18" charset="0"/>
              </a:rPr>
              <a:t>compare(T o1,T o2)</a:t>
            </a:r>
            <a:r>
              <a:rPr lang="zh-CN" altLang="en-US" sz="2400" dirty="0" smtClean="0">
                <a:ea typeface="宋体" pitchFamily="2" charset="-122"/>
                <a:cs typeface="Times New Roman" pitchFamily="18" charset="0"/>
              </a:rPr>
              <a:t>方法。</a:t>
            </a:r>
            <a:endParaRPr lang="en-US" altLang="zh-CN" sz="2400" dirty="0" smtClean="0">
              <a:ea typeface="宋体" pitchFamily="2" charset="-122"/>
              <a:cs typeface="Times New Roman" pitchFamily="18" charset="0"/>
            </a:endParaRPr>
          </a:p>
          <a:p>
            <a:pPr>
              <a:buFont typeface="Wingdings" pitchFamily="2" charset="2"/>
              <a:buChar char="l"/>
            </a:pPr>
            <a:r>
              <a:rPr lang="zh-CN" altLang="en-US" sz="2400" dirty="0" smtClean="0">
                <a:ea typeface="宋体" pitchFamily="2" charset="-122"/>
                <a:cs typeface="Times New Roman" pitchFamily="18" charset="0"/>
              </a:rPr>
              <a:t>利用</a:t>
            </a:r>
            <a:r>
              <a:rPr lang="en-US" altLang="zh-CN" sz="2400" dirty="0" err="1" smtClean="0">
                <a:ea typeface="宋体" pitchFamily="2" charset="-122"/>
                <a:cs typeface="Times New Roman" pitchFamily="18" charset="0"/>
              </a:rPr>
              <a:t>int</a:t>
            </a:r>
            <a:r>
              <a:rPr lang="en-US" altLang="zh-CN" sz="2400" dirty="0" smtClean="0">
                <a:ea typeface="宋体" pitchFamily="2" charset="-122"/>
                <a:cs typeface="Times New Roman" pitchFamily="18" charset="0"/>
              </a:rPr>
              <a:t> </a:t>
            </a:r>
            <a:r>
              <a:rPr lang="en-US" altLang="zh-CN" sz="2400" dirty="0">
                <a:ea typeface="宋体" pitchFamily="2" charset="-122"/>
                <a:cs typeface="Times New Roman" pitchFamily="18" charset="0"/>
              </a:rPr>
              <a:t>compare(T o1,T o2)</a:t>
            </a:r>
            <a:r>
              <a:rPr lang="zh-CN" altLang="en-US" sz="2400" dirty="0" smtClean="0">
                <a:ea typeface="宋体" pitchFamily="2" charset="-122"/>
                <a:cs typeface="Times New Roman" pitchFamily="18" charset="0"/>
              </a:rPr>
              <a:t>方法，比较</a:t>
            </a:r>
            <a:r>
              <a:rPr lang="en-US" altLang="zh-CN" sz="2400" dirty="0" smtClean="0">
                <a:ea typeface="宋体" pitchFamily="2" charset="-122"/>
                <a:cs typeface="Times New Roman" pitchFamily="18" charset="0"/>
              </a:rPr>
              <a:t>o1</a:t>
            </a:r>
            <a:r>
              <a:rPr lang="zh-CN" altLang="en-US" sz="2400" dirty="0" smtClean="0">
                <a:ea typeface="宋体" pitchFamily="2" charset="-122"/>
                <a:cs typeface="Times New Roman" pitchFamily="18" charset="0"/>
              </a:rPr>
              <a:t>和</a:t>
            </a:r>
            <a:r>
              <a:rPr lang="en-US" altLang="zh-CN" sz="2400" dirty="0" smtClean="0">
                <a:ea typeface="宋体" pitchFamily="2" charset="-122"/>
                <a:cs typeface="Times New Roman" pitchFamily="18" charset="0"/>
              </a:rPr>
              <a:t>o2</a:t>
            </a:r>
            <a:r>
              <a:rPr lang="zh-CN" altLang="en-US" sz="2400" dirty="0" smtClean="0">
                <a:ea typeface="宋体" pitchFamily="2" charset="-122"/>
                <a:cs typeface="Times New Roman" pitchFamily="18" charset="0"/>
              </a:rPr>
              <a:t>的大小：如果方法返回正整数，则表示</a:t>
            </a:r>
            <a:r>
              <a:rPr lang="en-US" altLang="zh-CN" sz="2400" dirty="0" smtClean="0">
                <a:ea typeface="宋体" pitchFamily="2" charset="-122"/>
                <a:cs typeface="Times New Roman" pitchFamily="18" charset="0"/>
              </a:rPr>
              <a:t>o1</a:t>
            </a:r>
            <a:r>
              <a:rPr lang="zh-CN" altLang="en-US" sz="2400" dirty="0" smtClean="0">
                <a:ea typeface="宋体" pitchFamily="2" charset="-122"/>
                <a:cs typeface="Times New Roman" pitchFamily="18" charset="0"/>
              </a:rPr>
              <a:t>大于</a:t>
            </a:r>
            <a:r>
              <a:rPr lang="en-US" altLang="zh-CN" sz="2400" dirty="0" smtClean="0">
                <a:ea typeface="宋体" pitchFamily="2" charset="-122"/>
                <a:cs typeface="Times New Roman" pitchFamily="18" charset="0"/>
              </a:rPr>
              <a:t>o2</a:t>
            </a:r>
            <a:r>
              <a:rPr lang="zh-CN" altLang="en-US" sz="2400" dirty="0" smtClean="0">
                <a:ea typeface="宋体" pitchFamily="2" charset="-122"/>
                <a:cs typeface="Times New Roman" pitchFamily="18" charset="0"/>
              </a:rPr>
              <a:t>；如果返回</a:t>
            </a:r>
            <a:r>
              <a:rPr lang="en-US" altLang="zh-CN" sz="2400" dirty="0" smtClean="0">
                <a:ea typeface="宋体" pitchFamily="2" charset="-122"/>
                <a:cs typeface="Times New Roman" pitchFamily="18" charset="0"/>
              </a:rPr>
              <a:t>0</a:t>
            </a:r>
            <a:r>
              <a:rPr lang="zh-CN" altLang="en-US" sz="2400" dirty="0" smtClean="0">
                <a:ea typeface="宋体" pitchFamily="2" charset="-122"/>
                <a:cs typeface="Times New Roman" pitchFamily="18" charset="0"/>
              </a:rPr>
              <a:t>，表示相等；返回负整数，表示</a:t>
            </a:r>
            <a:r>
              <a:rPr lang="en-US" altLang="zh-CN" sz="2400" dirty="0" smtClean="0">
                <a:ea typeface="宋体" pitchFamily="2" charset="-122"/>
                <a:cs typeface="Times New Roman" pitchFamily="18" charset="0"/>
              </a:rPr>
              <a:t>o1</a:t>
            </a:r>
            <a:r>
              <a:rPr lang="zh-CN" altLang="en-US" sz="2400" dirty="0" smtClean="0">
                <a:ea typeface="宋体" pitchFamily="2" charset="-122"/>
                <a:cs typeface="Times New Roman" pitchFamily="18" charset="0"/>
              </a:rPr>
              <a:t>小于</a:t>
            </a:r>
            <a:r>
              <a:rPr lang="en-US" altLang="zh-CN" sz="2400" dirty="0" smtClean="0">
                <a:ea typeface="宋体" pitchFamily="2" charset="-122"/>
                <a:cs typeface="Times New Roman" pitchFamily="18" charset="0"/>
              </a:rPr>
              <a:t>o2</a:t>
            </a:r>
            <a:r>
              <a:rPr lang="zh-CN" altLang="en-US" sz="2400" dirty="0" smtClean="0">
                <a:ea typeface="宋体" pitchFamily="2" charset="-122"/>
                <a:cs typeface="Times New Roman" pitchFamily="18" charset="0"/>
              </a:rPr>
              <a:t>。</a:t>
            </a:r>
            <a:endParaRPr lang="en-US" altLang="zh-CN" sz="2400" dirty="0" smtClean="0">
              <a:ea typeface="宋体" pitchFamily="2" charset="-122"/>
              <a:cs typeface="Times New Roman" pitchFamily="18" charset="0"/>
            </a:endParaRPr>
          </a:p>
          <a:p>
            <a:pPr>
              <a:buFont typeface="Wingdings" pitchFamily="2" charset="2"/>
              <a:buChar char="l"/>
            </a:pPr>
            <a:r>
              <a:rPr lang="zh-CN" altLang="en-US" sz="2400" dirty="0" smtClean="0">
                <a:ea typeface="宋体" pitchFamily="2" charset="-122"/>
                <a:cs typeface="Times New Roman" pitchFamily="18" charset="0"/>
              </a:rPr>
              <a:t>要实现定制排序，需要将实现</a:t>
            </a:r>
            <a:r>
              <a:rPr lang="en-US" altLang="zh-CN" sz="2400" dirty="0" smtClean="0">
                <a:ea typeface="宋体" pitchFamily="2" charset="-122"/>
                <a:cs typeface="Times New Roman" pitchFamily="18" charset="0"/>
              </a:rPr>
              <a:t>Comparator</a:t>
            </a:r>
            <a:r>
              <a:rPr lang="zh-CN" altLang="en-US" sz="2400" dirty="0" smtClean="0">
                <a:ea typeface="宋体" pitchFamily="2" charset="-122"/>
                <a:cs typeface="Times New Roman" pitchFamily="18" charset="0"/>
              </a:rPr>
              <a:t>接口的实例作为形参传递给</a:t>
            </a:r>
            <a:r>
              <a:rPr lang="en-US" altLang="zh-CN" sz="2400" dirty="0" err="1" smtClean="0">
                <a:ea typeface="宋体" pitchFamily="2" charset="-122"/>
                <a:cs typeface="Times New Roman" pitchFamily="18" charset="0"/>
              </a:rPr>
              <a:t>TreeSet</a:t>
            </a:r>
            <a:r>
              <a:rPr lang="zh-CN" altLang="en-US" sz="2400" dirty="0" smtClean="0">
                <a:ea typeface="宋体" pitchFamily="2" charset="-122"/>
                <a:cs typeface="Times New Roman" pitchFamily="18" charset="0"/>
              </a:rPr>
              <a:t>的构造器。</a:t>
            </a:r>
            <a:endParaRPr lang="en-US" altLang="zh-CN" sz="2400" dirty="0" smtClean="0">
              <a:ea typeface="宋体" pitchFamily="2" charset="-122"/>
              <a:cs typeface="Times New Roman" pitchFamily="18" charset="0"/>
            </a:endParaRPr>
          </a:p>
          <a:p>
            <a:pPr>
              <a:buFont typeface="Wingdings" pitchFamily="2" charset="2"/>
              <a:buChar char="l"/>
            </a:pPr>
            <a:r>
              <a:rPr lang="zh-CN" altLang="en-US" sz="2400" dirty="0" smtClean="0">
                <a:ea typeface="宋体" pitchFamily="2" charset="-122"/>
                <a:cs typeface="Times New Roman" pitchFamily="18" charset="0"/>
              </a:rPr>
              <a:t>此时，仍然只能向</a:t>
            </a:r>
            <a:r>
              <a:rPr lang="en-US" altLang="zh-CN" sz="2400" dirty="0" err="1" smtClean="0">
                <a:ea typeface="宋体" pitchFamily="2" charset="-122"/>
                <a:cs typeface="Times New Roman" pitchFamily="18" charset="0"/>
              </a:rPr>
              <a:t>TreeSet</a:t>
            </a:r>
            <a:r>
              <a:rPr lang="zh-CN" altLang="en-US" sz="2400" dirty="0" smtClean="0">
                <a:ea typeface="宋体" pitchFamily="2" charset="-122"/>
                <a:cs typeface="Times New Roman" pitchFamily="18" charset="0"/>
              </a:rPr>
              <a:t>中添加类型相同的对象。否则发生</a:t>
            </a:r>
            <a:r>
              <a:rPr lang="en-US" altLang="zh-CN" sz="2400" dirty="0" err="1" smtClean="0">
                <a:ea typeface="宋体" pitchFamily="2" charset="-122"/>
                <a:cs typeface="Times New Roman" pitchFamily="18" charset="0"/>
              </a:rPr>
              <a:t>ClassCastException</a:t>
            </a:r>
            <a:r>
              <a:rPr lang="zh-CN" altLang="en-US" sz="2400" dirty="0" smtClean="0">
                <a:ea typeface="宋体" pitchFamily="2" charset="-122"/>
                <a:cs typeface="Times New Roman" pitchFamily="18" charset="0"/>
              </a:rPr>
              <a:t>异常。</a:t>
            </a:r>
            <a:endParaRPr lang="en-US" altLang="zh-CN" sz="2400" dirty="0" smtClean="0">
              <a:ea typeface="宋体" pitchFamily="2" charset="-122"/>
              <a:cs typeface="Times New Roman" pitchFamily="18" charset="0"/>
            </a:endParaRPr>
          </a:p>
          <a:p>
            <a:pPr>
              <a:buFont typeface="Wingdings" pitchFamily="2" charset="2"/>
              <a:buChar char="l"/>
            </a:pPr>
            <a:r>
              <a:rPr lang="zh-CN" altLang="en-US" sz="2400" dirty="0" smtClean="0">
                <a:ea typeface="宋体" pitchFamily="2" charset="-122"/>
                <a:cs typeface="Times New Roman" pitchFamily="18" charset="0"/>
              </a:rPr>
              <a:t>使用定制排序</a:t>
            </a:r>
            <a:r>
              <a:rPr lang="zh-CN" altLang="en-US" sz="2400" dirty="0" smtClean="0">
                <a:solidFill>
                  <a:srgbClr val="C00000"/>
                </a:solidFill>
                <a:ea typeface="宋体" pitchFamily="2" charset="-122"/>
                <a:cs typeface="Times New Roman" pitchFamily="18" charset="0"/>
              </a:rPr>
              <a:t>判断两个元素相等的标准</a:t>
            </a:r>
            <a:r>
              <a:rPr lang="zh-CN" altLang="en-US" sz="2400" dirty="0" smtClean="0">
                <a:ea typeface="宋体" pitchFamily="2" charset="-122"/>
                <a:cs typeface="Times New Roman" pitchFamily="18" charset="0"/>
              </a:rPr>
              <a:t>是：通过</a:t>
            </a:r>
            <a:r>
              <a:rPr lang="en-US" altLang="zh-CN" sz="2400" dirty="0" smtClean="0">
                <a:ea typeface="宋体" pitchFamily="2" charset="-122"/>
                <a:cs typeface="Times New Roman" pitchFamily="18" charset="0"/>
              </a:rPr>
              <a:t>Comparator</a:t>
            </a:r>
            <a:r>
              <a:rPr lang="zh-CN" altLang="en-US" sz="2400" dirty="0" smtClean="0">
                <a:ea typeface="宋体" pitchFamily="2" charset="-122"/>
                <a:cs typeface="Times New Roman" pitchFamily="18" charset="0"/>
              </a:rPr>
              <a:t>比较两个元素返回了</a:t>
            </a:r>
            <a:r>
              <a:rPr lang="en-US" altLang="zh-CN" sz="2400" dirty="0" smtClean="0">
                <a:ea typeface="宋体" pitchFamily="2" charset="-122"/>
                <a:cs typeface="Times New Roman" pitchFamily="18" charset="0"/>
              </a:rPr>
              <a:t>0</a:t>
            </a:r>
            <a:r>
              <a:rPr lang="zh-CN" altLang="en-US" sz="2400" dirty="0" smtClean="0">
                <a:ea typeface="宋体" pitchFamily="2" charset="-122"/>
                <a:cs typeface="Times New Roman" pitchFamily="18" charset="0"/>
              </a:rPr>
              <a:t>。</a:t>
            </a:r>
            <a:endParaRPr lang="en-US" altLang="zh-CN" sz="2400" dirty="0" smtClean="0">
              <a:ea typeface="宋体" pitchFamily="2" charset="-122"/>
              <a:cs typeface="Times New Roman" pitchFamily="18" charset="0"/>
            </a:endParaRPr>
          </a:p>
        </p:txBody>
      </p:sp>
    </p:spTree>
    <p:extLst>
      <p:ext uri="{BB962C8B-B14F-4D97-AF65-F5344CB8AC3E}">
        <p14:creationId xmlns="" xmlns:p14="http://schemas.microsoft.com/office/powerpoint/2010/main" val="16820162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692696"/>
            <a:ext cx="8229600" cy="857256"/>
          </a:xfrm>
        </p:spPr>
        <p:txBody>
          <a:bodyPr/>
          <a:lstStyle/>
          <a:p>
            <a:r>
              <a:rPr lang="zh-CN" altLang="en-US" dirty="0" smtClean="0"/>
              <a:t>两种</a:t>
            </a:r>
            <a:r>
              <a:rPr lang="en-US" altLang="zh-CN" dirty="0" smtClean="0"/>
              <a:t>List</a:t>
            </a:r>
            <a:r>
              <a:rPr lang="zh-CN" altLang="en-US" dirty="0" smtClean="0"/>
              <a:t>集合比较</a:t>
            </a:r>
            <a:endParaRPr lang="zh-CN" altLang="en-US" dirty="0"/>
          </a:p>
        </p:txBody>
      </p:sp>
      <p:sp>
        <p:nvSpPr>
          <p:cNvPr id="4" name="内容占位符 2"/>
          <p:cNvSpPr>
            <a:spLocks noGrp="1"/>
          </p:cNvSpPr>
          <p:nvPr>
            <p:ph idx="1"/>
          </p:nvPr>
        </p:nvSpPr>
        <p:spPr>
          <a:xfrm>
            <a:off x="539552" y="1628800"/>
            <a:ext cx="7537450" cy="4816475"/>
          </a:xfrm>
        </p:spPr>
        <p:txBody>
          <a:bodyPr>
            <a:normAutofit/>
          </a:bodyPr>
          <a:lstStyle/>
          <a:p>
            <a:pPr marL="361950" indent="-361950">
              <a:defRPr/>
            </a:pPr>
            <a:r>
              <a:rPr lang="en-US" altLang="zh-CN" dirty="0" err="1" smtClean="0">
                <a:latin typeface="+mj-lt"/>
                <a:ea typeface="宋体" pitchFamily="2" charset="-122"/>
              </a:rPr>
              <a:t>ArrayList</a:t>
            </a:r>
            <a:r>
              <a:rPr lang="zh-CN" altLang="en-US" dirty="0" smtClean="0">
                <a:latin typeface="+mj-lt"/>
                <a:ea typeface="宋体" pitchFamily="2" charset="-122"/>
              </a:rPr>
              <a:t>与</a:t>
            </a:r>
            <a:r>
              <a:rPr lang="en-US" altLang="zh-CN" dirty="0" err="1" smtClean="0">
                <a:latin typeface="+mj-lt"/>
                <a:ea typeface="宋体" pitchFamily="2" charset="-122"/>
              </a:rPr>
              <a:t>LinkedList</a:t>
            </a:r>
            <a:r>
              <a:rPr lang="zh-CN" altLang="en-US" dirty="0" smtClean="0">
                <a:latin typeface="+mj-lt"/>
                <a:ea typeface="宋体" pitchFamily="2" charset="-122"/>
              </a:rPr>
              <a:t>集合各有所长，可以在不同场合根据具体需求选用</a:t>
            </a:r>
            <a:r>
              <a:rPr lang="en-US" altLang="zh-CN" dirty="0" smtClean="0">
                <a:latin typeface="+mj-lt"/>
                <a:ea typeface="宋体" pitchFamily="2" charset="-122"/>
              </a:rPr>
              <a:t>:</a:t>
            </a:r>
          </a:p>
          <a:p>
            <a:pPr marL="704850" lvl="1" indent="-361950">
              <a:defRPr/>
            </a:pPr>
            <a:r>
              <a:rPr lang="en-US" altLang="zh-CN" dirty="0" err="1" smtClean="0">
                <a:latin typeface="+mj-lt"/>
                <a:ea typeface="宋体" pitchFamily="2" charset="-122"/>
              </a:rPr>
              <a:t>ArrayList</a:t>
            </a:r>
            <a:r>
              <a:rPr lang="zh-CN" altLang="en-US" dirty="0" smtClean="0">
                <a:latin typeface="+mj-lt"/>
                <a:ea typeface="宋体" pitchFamily="2" charset="-122"/>
              </a:rPr>
              <a:t>元素的检索速度高于</a:t>
            </a:r>
            <a:r>
              <a:rPr lang="en-US" altLang="zh-CN" dirty="0" err="1" smtClean="0">
                <a:latin typeface="+mj-lt"/>
                <a:ea typeface="宋体" pitchFamily="2" charset="-122"/>
              </a:rPr>
              <a:t>LinkedList</a:t>
            </a:r>
            <a:endParaRPr lang="en-US" altLang="zh-CN" dirty="0" smtClean="0">
              <a:latin typeface="+mj-lt"/>
              <a:ea typeface="宋体" pitchFamily="2" charset="-122"/>
            </a:endParaRPr>
          </a:p>
          <a:p>
            <a:pPr marL="704850" lvl="1" indent="-361950">
              <a:defRPr/>
            </a:pPr>
            <a:r>
              <a:rPr lang="en-US" altLang="zh-CN" dirty="0" err="1" smtClean="0">
                <a:latin typeface="+mj-lt"/>
                <a:ea typeface="宋体" pitchFamily="2" charset="-122"/>
              </a:rPr>
              <a:t>LinkedList</a:t>
            </a:r>
            <a:r>
              <a:rPr lang="zh-CN" altLang="en-US" dirty="0" smtClean="0">
                <a:latin typeface="+mj-lt"/>
                <a:ea typeface="宋体" pitchFamily="2" charset="-122"/>
              </a:rPr>
              <a:t>因为内存的不连续性，更适合于大批量数据的存放和管理</a:t>
            </a:r>
          </a:p>
          <a:p>
            <a:pPr marL="704850" lvl="1" indent="-361950">
              <a:defRPr/>
            </a:pPr>
            <a:r>
              <a:rPr lang="zh-CN" altLang="en-US" dirty="0" smtClean="0">
                <a:latin typeface="+mj-lt"/>
                <a:ea typeface="宋体" pitchFamily="2" charset="-122"/>
              </a:rPr>
              <a:t>如果在非末端插入数据，</a:t>
            </a:r>
            <a:r>
              <a:rPr lang="en-US" altLang="zh-CN" dirty="0" err="1" smtClean="0">
                <a:latin typeface="+mj-lt"/>
                <a:ea typeface="宋体" pitchFamily="2" charset="-122"/>
              </a:rPr>
              <a:t>LinkedList</a:t>
            </a:r>
            <a:r>
              <a:rPr lang="zh-CN" altLang="en-US" dirty="0" smtClean="0">
                <a:latin typeface="+mj-lt"/>
                <a:ea typeface="宋体" pitchFamily="2" charset="-122"/>
              </a:rPr>
              <a:t>速度优于</a:t>
            </a:r>
            <a:r>
              <a:rPr lang="en-US" altLang="zh-CN" dirty="0" err="1" smtClean="0">
                <a:latin typeface="+mj-lt"/>
                <a:ea typeface="宋体" pitchFamily="2" charset="-122"/>
              </a:rPr>
              <a:t>ArrayList</a:t>
            </a:r>
            <a:endParaRPr lang="en-US" altLang="zh-CN" dirty="0" smtClean="0">
              <a:latin typeface="+mj-lt"/>
              <a:ea typeface="宋体"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7704" y="764704"/>
            <a:ext cx="5112568" cy="709806"/>
          </a:xfrm>
        </p:spPr>
        <p:txBody>
          <a:bodyPr/>
          <a:lstStyle/>
          <a:p>
            <a:r>
              <a:rPr lang="en-US" altLang="zh-CN" b="1" dirty="0" smtClean="0">
                <a:latin typeface="+mn-lt"/>
                <a:ea typeface="宋体" pitchFamily="2" charset="-122"/>
                <a:cs typeface="Times New Roman" pitchFamily="18" charset="0"/>
              </a:rPr>
              <a:t>Java </a:t>
            </a:r>
            <a:r>
              <a:rPr lang="zh-CN" altLang="en-US" b="1" dirty="0" smtClean="0">
                <a:latin typeface="+mn-lt"/>
                <a:ea typeface="宋体" pitchFamily="2" charset="-122"/>
                <a:cs typeface="Times New Roman" pitchFamily="18" charset="0"/>
              </a:rPr>
              <a:t>集合概述</a:t>
            </a:r>
            <a:endParaRPr lang="zh-CN" altLang="en-US" b="1" dirty="0">
              <a:latin typeface="+mn-lt"/>
              <a:ea typeface="宋体" pitchFamily="2" charset="-122"/>
              <a:cs typeface="Times New Roman" pitchFamily="18" charset="0"/>
            </a:endParaRPr>
          </a:p>
        </p:txBody>
      </p:sp>
      <p:sp>
        <p:nvSpPr>
          <p:cNvPr id="5" name="内容占位符 2"/>
          <p:cNvSpPr>
            <a:spLocks noGrp="1"/>
          </p:cNvSpPr>
          <p:nvPr>
            <p:ph idx="1"/>
          </p:nvPr>
        </p:nvSpPr>
        <p:spPr>
          <a:xfrm>
            <a:off x="467544" y="1700808"/>
            <a:ext cx="8229600" cy="3888432"/>
          </a:xfrm>
        </p:spPr>
        <p:txBody>
          <a:bodyPr>
            <a:normAutofit/>
          </a:bodyPr>
          <a:lstStyle/>
          <a:p>
            <a:pPr>
              <a:buFont typeface="Wingdings" pitchFamily="2" charset="2"/>
              <a:buChar char="l"/>
            </a:pPr>
            <a:r>
              <a:rPr lang="zh-CN" altLang="en-US" sz="2400" dirty="0" smtClean="0">
                <a:ea typeface="宋体" pitchFamily="2" charset="-122"/>
                <a:cs typeface="Times New Roman" pitchFamily="18" charset="0"/>
              </a:rPr>
              <a:t>一方面，</a:t>
            </a:r>
            <a:r>
              <a:rPr lang="zh-CN" altLang="en-US" sz="2400" dirty="0">
                <a:ea typeface="宋体" pitchFamily="2" charset="-122"/>
                <a:cs typeface="Times New Roman" pitchFamily="18" charset="0"/>
              </a:rPr>
              <a:t> 面向对象语言对事物的体现都是以对象的形式</a:t>
            </a:r>
            <a:r>
              <a:rPr lang="zh-CN" altLang="en-US" sz="2400" dirty="0" smtClean="0">
                <a:ea typeface="宋体" pitchFamily="2" charset="-122"/>
                <a:cs typeface="Times New Roman" pitchFamily="18" charset="0"/>
              </a:rPr>
              <a:t>，为了</a:t>
            </a:r>
            <a:r>
              <a:rPr lang="zh-CN" altLang="en-US" sz="2400" dirty="0">
                <a:ea typeface="宋体" pitchFamily="2" charset="-122"/>
                <a:cs typeface="Times New Roman" pitchFamily="18" charset="0"/>
              </a:rPr>
              <a:t>方便对多个对象的操作，</a:t>
            </a:r>
            <a:r>
              <a:rPr lang="zh-CN" altLang="en-US" sz="2400" dirty="0" smtClean="0">
                <a:ea typeface="宋体" pitchFamily="2" charset="-122"/>
                <a:cs typeface="Times New Roman" pitchFamily="18" charset="0"/>
              </a:rPr>
              <a:t>就要对</a:t>
            </a:r>
            <a:r>
              <a:rPr lang="zh-CN" altLang="en-US" sz="2400" dirty="0">
                <a:ea typeface="宋体" pitchFamily="2" charset="-122"/>
                <a:cs typeface="Times New Roman" pitchFamily="18" charset="0"/>
              </a:rPr>
              <a:t>对象进行</a:t>
            </a:r>
            <a:r>
              <a:rPr lang="zh-CN" altLang="en-US" sz="2400" dirty="0" smtClean="0">
                <a:ea typeface="宋体" pitchFamily="2" charset="-122"/>
                <a:cs typeface="Times New Roman" pitchFamily="18" charset="0"/>
              </a:rPr>
              <a:t>存储。另一方面，使用数组存储对象方面具有一些弊端，而</a:t>
            </a:r>
            <a:r>
              <a:rPr lang="en-US" altLang="zh-CN" sz="2400" dirty="0" smtClean="0">
                <a:ea typeface="宋体" pitchFamily="2" charset="-122"/>
                <a:cs typeface="Times New Roman" pitchFamily="18" charset="0"/>
              </a:rPr>
              <a:t>Java </a:t>
            </a:r>
            <a:r>
              <a:rPr lang="zh-CN" altLang="en-US" sz="2400" dirty="0" smtClean="0">
                <a:ea typeface="宋体" pitchFamily="2" charset="-122"/>
                <a:cs typeface="Times New Roman" pitchFamily="18" charset="0"/>
              </a:rPr>
              <a:t>集合就像一种容器，可以动态地把多个对象的引用放入容器中。</a:t>
            </a:r>
            <a:endParaRPr lang="en-US" altLang="zh-CN" sz="2400" dirty="0" smtClean="0">
              <a:ea typeface="宋体" pitchFamily="2" charset="-122"/>
              <a:cs typeface="Times New Roman" pitchFamily="18" charset="0"/>
            </a:endParaRPr>
          </a:p>
          <a:p>
            <a:pPr>
              <a:buFont typeface="Wingdings" pitchFamily="2" charset="2"/>
              <a:buChar char="l"/>
            </a:pPr>
            <a:endParaRPr lang="en-US" altLang="zh-CN" sz="2400" dirty="0" smtClean="0">
              <a:ea typeface="宋体" pitchFamily="2" charset="-122"/>
              <a:cs typeface="Times New Roman" pitchFamily="18" charset="0"/>
            </a:endParaRPr>
          </a:p>
          <a:p>
            <a:pPr>
              <a:buFont typeface="Wingdings" pitchFamily="2" charset="2"/>
              <a:buChar char="l"/>
            </a:pPr>
            <a:r>
              <a:rPr lang="en-US" altLang="zh-CN" sz="2400" dirty="0" smtClean="0">
                <a:ea typeface="宋体" pitchFamily="2" charset="-122"/>
                <a:cs typeface="Times New Roman" pitchFamily="18" charset="0"/>
              </a:rPr>
              <a:t>Java </a:t>
            </a:r>
            <a:r>
              <a:rPr lang="zh-CN" altLang="en-US" sz="2400" dirty="0" smtClean="0">
                <a:ea typeface="宋体" pitchFamily="2" charset="-122"/>
                <a:cs typeface="Times New Roman" pitchFamily="18" charset="0"/>
              </a:rPr>
              <a:t>集合类可以用于存储数量不等的多个</a:t>
            </a:r>
            <a:r>
              <a:rPr lang="zh-CN" altLang="en-US" sz="2400" b="1" dirty="0" smtClean="0">
                <a:solidFill>
                  <a:srgbClr val="C00000"/>
                </a:solidFill>
                <a:ea typeface="宋体" pitchFamily="2" charset="-122"/>
                <a:cs typeface="Times New Roman" pitchFamily="18" charset="0"/>
              </a:rPr>
              <a:t>对象</a:t>
            </a:r>
            <a:r>
              <a:rPr lang="zh-CN" altLang="en-US" sz="2400" dirty="0" smtClean="0">
                <a:ea typeface="宋体" pitchFamily="2" charset="-122"/>
              </a:rPr>
              <a:t>。可以将它简单地看作是一个可变长度的</a:t>
            </a:r>
            <a:r>
              <a:rPr lang="en-US" altLang="zh-CN" sz="2400" dirty="0" smtClean="0">
                <a:ea typeface="宋体" pitchFamily="2" charset="-122"/>
              </a:rPr>
              <a:t>Object</a:t>
            </a:r>
            <a:r>
              <a:rPr lang="zh-CN" altLang="en-US" sz="2400" dirty="0" smtClean="0">
                <a:ea typeface="宋体" pitchFamily="2" charset="-122"/>
              </a:rPr>
              <a:t>数组。</a:t>
            </a:r>
            <a:endParaRPr lang="en-US" altLang="zh-CN" sz="2400" dirty="0" smtClean="0">
              <a:ea typeface="宋体" pitchFamily="2" charset="-122"/>
              <a:cs typeface="Times New Roman" pitchFamily="18" charset="0"/>
            </a:endParaRPr>
          </a:p>
          <a:p>
            <a:pPr marL="0" indent="0">
              <a:buNone/>
            </a:pPr>
            <a:endParaRPr lang="en-US" altLang="zh-CN" sz="2400" dirty="0" smtClean="0">
              <a:ea typeface="宋体" pitchFamily="2" charset="-122"/>
              <a:cs typeface="Times New Roman" pitchFamily="18" charset="0"/>
            </a:endParaRPr>
          </a:p>
        </p:txBody>
      </p:sp>
    </p:spTree>
    <p:extLst>
      <p:ext uri="{BB962C8B-B14F-4D97-AF65-F5344CB8AC3E}">
        <p14:creationId xmlns="" xmlns:p14="http://schemas.microsoft.com/office/powerpoint/2010/main" val="12098545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55776" y="763454"/>
            <a:ext cx="4276590" cy="925830"/>
          </a:xfrm>
        </p:spPr>
        <p:txBody>
          <a:bodyPr/>
          <a:lstStyle/>
          <a:p>
            <a:r>
              <a:rPr lang="en-US" altLang="zh-CN" b="1" dirty="0" smtClean="0">
                <a:latin typeface="+mn-lt"/>
                <a:ea typeface="宋体" pitchFamily="2" charset="-122"/>
                <a:cs typeface="Times New Roman" pitchFamily="18" charset="0"/>
              </a:rPr>
              <a:t>Map</a:t>
            </a:r>
            <a:r>
              <a:rPr lang="zh-CN" altLang="en-US" b="1" dirty="0" smtClean="0">
                <a:latin typeface="+mn-lt"/>
                <a:ea typeface="宋体" pitchFamily="2" charset="-122"/>
                <a:cs typeface="Times New Roman" pitchFamily="18" charset="0"/>
              </a:rPr>
              <a:t>接口</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179512" y="1628800"/>
            <a:ext cx="8748464" cy="4637111"/>
          </a:xfrm>
        </p:spPr>
        <p:txBody>
          <a:bodyPr>
            <a:noAutofit/>
          </a:bodyPr>
          <a:lstStyle/>
          <a:p>
            <a:pPr>
              <a:buFont typeface="Wingdings" pitchFamily="2" charset="2"/>
              <a:buChar char="l"/>
            </a:pPr>
            <a:r>
              <a:rPr lang="en-US" altLang="zh-CN" dirty="0" smtClean="0">
                <a:ea typeface="宋体" pitchFamily="2" charset="-122"/>
                <a:cs typeface="Times New Roman" pitchFamily="18" charset="0"/>
              </a:rPr>
              <a:t>Map</a:t>
            </a:r>
            <a:r>
              <a:rPr lang="zh-CN" altLang="en-US" dirty="0" smtClean="0">
                <a:ea typeface="宋体" pitchFamily="2" charset="-122"/>
                <a:cs typeface="Times New Roman" pitchFamily="18" charset="0"/>
              </a:rPr>
              <a:t>与</a:t>
            </a:r>
            <a:r>
              <a:rPr lang="en-US" altLang="zh-CN" dirty="0" smtClean="0">
                <a:ea typeface="宋体" pitchFamily="2" charset="-122"/>
                <a:cs typeface="Times New Roman" pitchFamily="18" charset="0"/>
              </a:rPr>
              <a:t>Collection</a:t>
            </a:r>
            <a:r>
              <a:rPr lang="zh-CN" altLang="en-US" dirty="0" smtClean="0">
                <a:ea typeface="宋体" pitchFamily="2" charset="-122"/>
                <a:cs typeface="Times New Roman" pitchFamily="18" charset="0"/>
              </a:rPr>
              <a:t>并列存在。用于保存具有</a:t>
            </a:r>
            <a:r>
              <a:rPr lang="zh-CN" altLang="en-US" b="1" dirty="0" smtClean="0">
                <a:solidFill>
                  <a:srgbClr val="C00000"/>
                </a:solidFill>
                <a:ea typeface="宋体" pitchFamily="2" charset="-122"/>
                <a:cs typeface="Times New Roman" pitchFamily="18" charset="0"/>
              </a:rPr>
              <a:t>映射关系</a:t>
            </a:r>
            <a:r>
              <a:rPr lang="zh-CN" altLang="en-US" dirty="0" smtClean="0">
                <a:ea typeface="宋体" pitchFamily="2" charset="-122"/>
                <a:cs typeface="Times New Roman" pitchFamily="18" charset="0"/>
              </a:rPr>
              <a:t>的数据</a:t>
            </a:r>
            <a:r>
              <a:rPr lang="en-US" altLang="zh-CN" dirty="0" smtClean="0">
                <a:ea typeface="宋体" pitchFamily="2" charset="-122"/>
                <a:cs typeface="Times New Roman" pitchFamily="18" charset="0"/>
              </a:rPr>
              <a:t>:Key-Value</a:t>
            </a:r>
          </a:p>
          <a:p>
            <a:pPr>
              <a:buFont typeface="Wingdings" pitchFamily="2" charset="2"/>
              <a:buChar char="l"/>
            </a:pPr>
            <a:r>
              <a:rPr lang="en-US" altLang="zh-CN" dirty="0" smtClean="0">
                <a:ea typeface="宋体" pitchFamily="2" charset="-122"/>
                <a:cs typeface="Times New Roman" pitchFamily="18" charset="0"/>
              </a:rPr>
              <a:t>Map </a:t>
            </a:r>
            <a:r>
              <a:rPr lang="zh-CN" altLang="en-US" dirty="0" smtClean="0">
                <a:ea typeface="宋体" pitchFamily="2" charset="-122"/>
                <a:cs typeface="Times New Roman" pitchFamily="18" charset="0"/>
              </a:rPr>
              <a:t>中的 </a:t>
            </a:r>
            <a:r>
              <a:rPr lang="en-US" altLang="zh-CN" dirty="0" smtClean="0">
                <a:ea typeface="宋体" pitchFamily="2" charset="-122"/>
                <a:cs typeface="Times New Roman" pitchFamily="18" charset="0"/>
              </a:rPr>
              <a:t>key </a:t>
            </a:r>
            <a:r>
              <a:rPr lang="zh-CN" altLang="en-US" dirty="0" smtClean="0">
                <a:ea typeface="宋体" pitchFamily="2" charset="-122"/>
                <a:cs typeface="Times New Roman" pitchFamily="18" charset="0"/>
              </a:rPr>
              <a:t>和  </a:t>
            </a:r>
            <a:r>
              <a:rPr lang="en-US" altLang="zh-CN" dirty="0" smtClean="0">
                <a:ea typeface="宋体" pitchFamily="2" charset="-122"/>
                <a:cs typeface="Times New Roman" pitchFamily="18" charset="0"/>
              </a:rPr>
              <a:t>value </a:t>
            </a:r>
            <a:r>
              <a:rPr lang="zh-CN" altLang="en-US" dirty="0" smtClean="0">
                <a:ea typeface="宋体" pitchFamily="2" charset="-122"/>
                <a:cs typeface="Times New Roman" pitchFamily="18" charset="0"/>
              </a:rPr>
              <a:t>都可以是任何引用类型的数据</a:t>
            </a:r>
            <a:endParaRPr lang="en-US" altLang="zh-CN" dirty="0" smtClean="0">
              <a:ea typeface="宋体" pitchFamily="2" charset="-122"/>
              <a:cs typeface="Times New Roman" pitchFamily="18" charset="0"/>
            </a:endParaRPr>
          </a:p>
          <a:p>
            <a:pPr>
              <a:buFont typeface="Wingdings" pitchFamily="2" charset="2"/>
              <a:buChar char="l"/>
            </a:pPr>
            <a:r>
              <a:rPr lang="en-US" altLang="zh-CN" dirty="0" smtClean="0">
                <a:ea typeface="宋体" pitchFamily="2" charset="-122"/>
                <a:cs typeface="Times New Roman" pitchFamily="18" charset="0"/>
              </a:rPr>
              <a:t>Map </a:t>
            </a:r>
            <a:r>
              <a:rPr lang="zh-CN" altLang="en-US" dirty="0" smtClean="0">
                <a:ea typeface="宋体" pitchFamily="2" charset="-122"/>
                <a:cs typeface="Times New Roman" pitchFamily="18" charset="0"/>
              </a:rPr>
              <a:t>中的 </a:t>
            </a:r>
            <a:r>
              <a:rPr lang="en-US" altLang="zh-CN" dirty="0" smtClean="0">
                <a:ea typeface="宋体" pitchFamily="2" charset="-122"/>
                <a:cs typeface="Times New Roman" pitchFamily="18" charset="0"/>
              </a:rPr>
              <a:t>key </a:t>
            </a:r>
            <a:r>
              <a:rPr lang="zh-CN" altLang="en-US" dirty="0" smtClean="0">
                <a:ea typeface="宋体" pitchFamily="2" charset="-122"/>
                <a:cs typeface="Times New Roman" pitchFamily="18" charset="0"/>
              </a:rPr>
              <a:t>用</a:t>
            </a:r>
            <a:r>
              <a:rPr lang="en-US" altLang="zh-CN" dirty="0" smtClean="0">
                <a:ea typeface="宋体" pitchFamily="2" charset="-122"/>
                <a:cs typeface="Times New Roman" pitchFamily="18" charset="0"/>
              </a:rPr>
              <a:t>Set</a:t>
            </a:r>
            <a:r>
              <a:rPr lang="zh-CN" altLang="en-US" dirty="0" smtClean="0">
                <a:ea typeface="宋体" pitchFamily="2" charset="-122"/>
                <a:cs typeface="Times New Roman" pitchFamily="18" charset="0"/>
              </a:rPr>
              <a:t>来存放，</a:t>
            </a:r>
            <a:r>
              <a:rPr lang="zh-CN" altLang="en-US" b="1" dirty="0" smtClean="0">
                <a:solidFill>
                  <a:srgbClr val="FF0000"/>
                </a:solidFill>
                <a:ea typeface="宋体" pitchFamily="2" charset="-122"/>
                <a:cs typeface="Times New Roman" pitchFamily="18" charset="0"/>
              </a:rPr>
              <a:t>不允许重复</a:t>
            </a:r>
            <a:r>
              <a:rPr lang="zh-CN" altLang="en-US" dirty="0" smtClean="0">
                <a:ea typeface="宋体" pitchFamily="2" charset="-122"/>
                <a:cs typeface="Times New Roman" pitchFamily="18" charset="0"/>
              </a:rPr>
              <a:t>，即同一个 </a:t>
            </a:r>
            <a:r>
              <a:rPr lang="en-US" altLang="zh-CN" dirty="0" smtClean="0">
                <a:ea typeface="宋体" pitchFamily="2" charset="-122"/>
                <a:cs typeface="Times New Roman" pitchFamily="18" charset="0"/>
              </a:rPr>
              <a:t>Map </a:t>
            </a:r>
            <a:r>
              <a:rPr lang="zh-CN" altLang="en-US" dirty="0" smtClean="0">
                <a:ea typeface="宋体" pitchFamily="2" charset="-122"/>
                <a:cs typeface="Times New Roman" pitchFamily="18" charset="0"/>
              </a:rPr>
              <a:t>对象所对应的类，须重写</a:t>
            </a:r>
            <a:r>
              <a:rPr lang="en-US" altLang="zh-CN" dirty="0" err="1" smtClean="0">
                <a:ea typeface="宋体" pitchFamily="2" charset="-122"/>
                <a:cs typeface="Times New Roman" pitchFamily="18" charset="0"/>
              </a:rPr>
              <a:t>hashCode</a:t>
            </a:r>
            <a:r>
              <a:rPr lang="en-US" altLang="zh-CN" dirty="0" smtClean="0">
                <a:ea typeface="宋体" pitchFamily="2" charset="-122"/>
                <a:cs typeface="Times New Roman" pitchFamily="18" charset="0"/>
              </a:rPr>
              <a:t>()</a:t>
            </a:r>
            <a:r>
              <a:rPr lang="zh-CN" altLang="en-US" dirty="0" smtClean="0">
                <a:ea typeface="宋体" pitchFamily="2" charset="-122"/>
                <a:cs typeface="Times New Roman" pitchFamily="18" charset="0"/>
              </a:rPr>
              <a:t>和</a:t>
            </a:r>
            <a:r>
              <a:rPr lang="en-US" altLang="zh-CN" dirty="0" smtClean="0">
                <a:ea typeface="宋体" pitchFamily="2" charset="-122"/>
                <a:cs typeface="Times New Roman" pitchFamily="18" charset="0"/>
              </a:rPr>
              <a:t>equals()</a:t>
            </a:r>
            <a:r>
              <a:rPr lang="zh-CN" altLang="en-US" dirty="0" smtClean="0">
                <a:ea typeface="宋体" pitchFamily="2" charset="-122"/>
                <a:cs typeface="Times New Roman" pitchFamily="18" charset="0"/>
              </a:rPr>
              <a:t>方法。</a:t>
            </a:r>
            <a:endParaRPr lang="en-US" altLang="zh-CN" dirty="0" smtClean="0">
              <a:ea typeface="宋体" pitchFamily="2" charset="-122"/>
              <a:cs typeface="Times New Roman" pitchFamily="18" charset="0"/>
            </a:endParaRPr>
          </a:p>
          <a:p>
            <a:pPr>
              <a:buFont typeface="Wingdings" pitchFamily="2" charset="2"/>
              <a:buChar char="l"/>
            </a:pPr>
            <a:r>
              <a:rPr lang="en-US" altLang="zh-CN" dirty="0" smtClean="0">
                <a:ea typeface="宋体" pitchFamily="2" charset="-122"/>
                <a:cs typeface="Times New Roman" pitchFamily="18" charset="0"/>
              </a:rPr>
              <a:t>key </a:t>
            </a:r>
            <a:r>
              <a:rPr lang="zh-CN" altLang="en-US" dirty="0" smtClean="0">
                <a:ea typeface="宋体" pitchFamily="2" charset="-122"/>
                <a:cs typeface="Times New Roman" pitchFamily="18" charset="0"/>
              </a:rPr>
              <a:t>和 </a:t>
            </a:r>
            <a:r>
              <a:rPr lang="en-US" altLang="zh-CN" dirty="0" smtClean="0">
                <a:ea typeface="宋体" pitchFamily="2" charset="-122"/>
                <a:cs typeface="Times New Roman" pitchFamily="18" charset="0"/>
              </a:rPr>
              <a:t>value </a:t>
            </a:r>
            <a:r>
              <a:rPr lang="zh-CN" altLang="en-US" dirty="0" smtClean="0">
                <a:ea typeface="宋体" pitchFamily="2" charset="-122"/>
                <a:cs typeface="Times New Roman" pitchFamily="18" charset="0"/>
              </a:rPr>
              <a:t>之间存在单向一对一关系，即通过指定的 </a:t>
            </a:r>
            <a:r>
              <a:rPr lang="en-US" altLang="zh-CN" dirty="0" smtClean="0">
                <a:ea typeface="宋体" pitchFamily="2" charset="-122"/>
                <a:cs typeface="Times New Roman" pitchFamily="18" charset="0"/>
              </a:rPr>
              <a:t>key </a:t>
            </a:r>
            <a:r>
              <a:rPr lang="zh-CN" altLang="en-US" dirty="0" smtClean="0">
                <a:ea typeface="宋体" pitchFamily="2" charset="-122"/>
                <a:cs typeface="Times New Roman" pitchFamily="18" charset="0"/>
              </a:rPr>
              <a:t>总能找到唯一的</a:t>
            </a:r>
            <a:r>
              <a:rPr lang="zh-CN" altLang="en-US" dirty="0">
                <a:ea typeface="宋体" pitchFamily="2" charset="-122"/>
                <a:cs typeface="Times New Roman" pitchFamily="18" charset="0"/>
              </a:rPr>
              <a:t>、</a:t>
            </a:r>
            <a:r>
              <a:rPr lang="zh-CN" altLang="en-US" dirty="0" smtClean="0">
                <a:ea typeface="宋体" pitchFamily="2" charset="-122"/>
                <a:cs typeface="Times New Roman" pitchFamily="18" charset="0"/>
              </a:rPr>
              <a:t>确定的 </a:t>
            </a:r>
            <a:r>
              <a:rPr lang="en-US" altLang="zh-CN" dirty="0">
                <a:ea typeface="宋体" pitchFamily="2" charset="-122"/>
                <a:cs typeface="Times New Roman" pitchFamily="18" charset="0"/>
              </a:rPr>
              <a:t>v</a:t>
            </a:r>
            <a:r>
              <a:rPr lang="en-US" altLang="zh-CN" dirty="0" smtClean="0">
                <a:ea typeface="宋体" pitchFamily="2" charset="-122"/>
                <a:cs typeface="Times New Roman" pitchFamily="18" charset="0"/>
              </a:rPr>
              <a:t>alue</a:t>
            </a:r>
            <a:r>
              <a:rPr lang="zh-CN" altLang="en-US" dirty="0" smtClean="0">
                <a:ea typeface="宋体" pitchFamily="2" charset="-122"/>
                <a:cs typeface="Times New Roman" pitchFamily="18" charset="0"/>
              </a:rPr>
              <a:t>。</a:t>
            </a:r>
            <a:endParaRPr lang="zh-CN" altLang="en-US" dirty="0">
              <a:ea typeface="宋体" pitchFamily="2" charset="-122"/>
              <a:cs typeface="Times New Roman" pitchFamily="18" charset="0"/>
            </a:endParaRPr>
          </a:p>
        </p:txBody>
      </p:sp>
      <p:sp>
        <p:nvSpPr>
          <p:cNvPr id="4" name="矩形 3"/>
          <p:cNvSpPr/>
          <p:nvPr/>
        </p:nvSpPr>
        <p:spPr>
          <a:xfrm>
            <a:off x="6876256" y="620688"/>
            <a:ext cx="1080120" cy="461665"/>
          </a:xfrm>
          <a:prstGeom prst="rect">
            <a:avLst/>
          </a:prstGeom>
        </p:spPr>
        <p:txBody>
          <a:bodyPr wrap="square">
            <a:spAutoFit/>
          </a:bodyPr>
          <a:lstStyle/>
          <a:p>
            <a:r>
              <a:rPr lang="en-US" altLang="zh-CN" sz="2400" b="1" dirty="0">
                <a:solidFill>
                  <a:srgbClr val="0000FF"/>
                </a:solidFill>
                <a:ea typeface="宋体" pitchFamily="2" charset="-122"/>
                <a:cs typeface="Times New Roman" pitchFamily="18" charset="0"/>
              </a:rPr>
              <a:t>y=f(x)</a:t>
            </a:r>
            <a:endParaRPr lang="zh-CN" altLang="en-US" sz="2400" dirty="0">
              <a:solidFill>
                <a:srgbClr val="0000FF"/>
              </a:solidFill>
            </a:endParaRPr>
          </a:p>
        </p:txBody>
      </p:sp>
      <p:sp>
        <p:nvSpPr>
          <p:cNvPr id="5" name="TextBox 4"/>
          <p:cNvSpPr txBox="1"/>
          <p:nvPr/>
        </p:nvSpPr>
        <p:spPr>
          <a:xfrm>
            <a:off x="6156176" y="995535"/>
            <a:ext cx="2520280" cy="369332"/>
          </a:xfrm>
          <a:prstGeom prst="rect">
            <a:avLst/>
          </a:prstGeom>
          <a:noFill/>
        </p:spPr>
        <p:txBody>
          <a:bodyPr wrap="square" rtlCol="0">
            <a:spAutoFit/>
          </a:bodyPr>
          <a:lstStyle/>
          <a:p>
            <a:r>
              <a:rPr lang="en-US" altLang="zh-CN" dirty="0" smtClean="0"/>
              <a:t>(x1,y1)  (x2,y2),…</a:t>
            </a:r>
            <a:endParaRPr lang="zh-CN" altLang="en-US" dirty="0"/>
          </a:p>
        </p:txBody>
      </p:sp>
    </p:spTree>
    <p:extLst>
      <p:ext uri="{BB962C8B-B14F-4D97-AF65-F5344CB8AC3E}">
        <p14:creationId xmlns="" xmlns:p14="http://schemas.microsoft.com/office/powerpoint/2010/main" val="2155401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48680"/>
            <a:ext cx="4276590" cy="925830"/>
          </a:xfrm>
        </p:spPr>
        <p:txBody>
          <a:bodyPr/>
          <a:lstStyle/>
          <a:p>
            <a:r>
              <a:rPr lang="en-US" altLang="zh-CN" b="1" dirty="0" smtClean="0">
                <a:latin typeface="+mn-lt"/>
                <a:ea typeface="宋体" pitchFamily="2" charset="-122"/>
                <a:cs typeface="Times New Roman" pitchFamily="18" charset="0"/>
              </a:rPr>
              <a:t>Map</a:t>
            </a:r>
            <a:r>
              <a:rPr lang="zh-CN" altLang="en-US" b="1" dirty="0" smtClean="0">
                <a:latin typeface="+mn-lt"/>
                <a:ea typeface="宋体" pitchFamily="2" charset="-122"/>
                <a:cs typeface="Times New Roman" pitchFamily="18" charset="0"/>
              </a:rPr>
              <a:t>接口</a:t>
            </a:r>
            <a:endParaRPr lang="zh-CN" altLang="en-US" b="1" dirty="0">
              <a:latin typeface="+mn-lt"/>
              <a:ea typeface="宋体" pitchFamily="2" charset="-122"/>
              <a:cs typeface="Times New Roman" pitchFamily="18" charset="0"/>
            </a:endParaRPr>
          </a:p>
        </p:txBody>
      </p:sp>
      <p:sp>
        <p:nvSpPr>
          <p:cNvPr id="5" name="圆角矩形 4"/>
          <p:cNvSpPr/>
          <p:nvPr/>
        </p:nvSpPr>
        <p:spPr>
          <a:xfrm>
            <a:off x="3240360" y="1556792"/>
            <a:ext cx="2555776" cy="64807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solidFill>
                  <a:schemeClr val="tx1"/>
                </a:solidFill>
              </a:rPr>
              <a:t>Map</a:t>
            </a:r>
            <a:endParaRPr lang="zh-CN" altLang="en-US" sz="3200" b="1" dirty="0">
              <a:solidFill>
                <a:schemeClr val="tx1"/>
              </a:solidFill>
            </a:endParaRPr>
          </a:p>
        </p:txBody>
      </p:sp>
      <p:sp>
        <p:nvSpPr>
          <p:cNvPr id="6" name="圆角矩形 5"/>
          <p:cNvSpPr/>
          <p:nvPr/>
        </p:nvSpPr>
        <p:spPr>
          <a:xfrm>
            <a:off x="971600" y="2711078"/>
            <a:ext cx="1800709" cy="573905"/>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smtClean="0">
                <a:solidFill>
                  <a:schemeClr val="tx1"/>
                </a:solidFill>
              </a:rPr>
              <a:t>Hashtable</a:t>
            </a:r>
            <a:endParaRPr lang="zh-CN" altLang="en-US" sz="2400" b="1" dirty="0">
              <a:solidFill>
                <a:schemeClr val="tx1"/>
              </a:solidFill>
            </a:endParaRPr>
          </a:p>
        </p:txBody>
      </p:sp>
      <p:sp>
        <p:nvSpPr>
          <p:cNvPr id="7" name="圆角矩形 6"/>
          <p:cNvSpPr/>
          <p:nvPr/>
        </p:nvSpPr>
        <p:spPr>
          <a:xfrm>
            <a:off x="3686989" y="2711080"/>
            <a:ext cx="1662518" cy="573905"/>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smtClean="0">
                <a:solidFill>
                  <a:schemeClr val="tx1"/>
                </a:solidFill>
              </a:rPr>
              <a:t>HashMap</a:t>
            </a:r>
            <a:endParaRPr lang="zh-CN" altLang="en-US" sz="2400" b="1" dirty="0">
              <a:solidFill>
                <a:schemeClr val="tx1"/>
              </a:solidFill>
            </a:endParaRPr>
          </a:p>
        </p:txBody>
      </p:sp>
      <p:sp>
        <p:nvSpPr>
          <p:cNvPr id="8" name="圆角矩形 7"/>
          <p:cNvSpPr/>
          <p:nvPr/>
        </p:nvSpPr>
        <p:spPr>
          <a:xfrm>
            <a:off x="6588224" y="2711080"/>
            <a:ext cx="1728192" cy="57390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a:solidFill>
                  <a:schemeClr val="bg1">
                    <a:lumMod val="65000"/>
                  </a:schemeClr>
                </a:solidFill>
              </a:rPr>
              <a:t>Sorted</a:t>
            </a:r>
            <a:r>
              <a:rPr lang="en-US" altLang="zh-CN" sz="2400" b="1" dirty="0" err="1" smtClean="0">
                <a:solidFill>
                  <a:schemeClr val="bg1">
                    <a:lumMod val="65000"/>
                  </a:schemeClr>
                </a:solidFill>
              </a:rPr>
              <a:t>Map</a:t>
            </a:r>
            <a:endParaRPr lang="zh-CN" altLang="en-US" sz="2400" b="1" dirty="0">
              <a:solidFill>
                <a:schemeClr val="bg1">
                  <a:lumMod val="65000"/>
                </a:schemeClr>
              </a:solidFill>
            </a:endParaRPr>
          </a:p>
        </p:txBody>
      </p:sp>
      <p:sp>
        <p:nvSpPr>
          <p:cNvPr id="9" name="圆角矩形 8"/>
          <p:cNvSpPr/>
          <p:nvPr/>
        </p:nvSpPr>
        <p:spPr>
          <a:xfrm>
            <a:off x="1041358" y="4437112"/>
            <a:ext cx="1661193" cy="54298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Properties</a:t>
            </a:r>
            <a:endParaRPr lang="zh-CN" altLang="en-US" sz="2400" b="1" dirty="0">
              <a:solidFill>
                <a:schemeClr val="tx1"/>
              </a:solidFill>
            </a:endParaRPr>
          </a:p>
        </p:txBody>
      </p:sp>
      <p:sp>
        <p:nvSpPr>
          <p:cNvPr id="10" name="圆角矩形 9"/>
          <p:cNvSpPr/>
          <p:nvPr/>
        </p:nvSpPr>
        <p:spPr>
          <a:xfrm>
            <a:off x="3321972" y="4437112"/>
            <a:ext cx="2392552" cy="60914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smtClean="0">
                <a:solidFill>
                  <a:schemeClr val="tx1"/>
                </a:solidFill>
              </a:rPr>
              <a:t>LinkedHashMap</a:t>
            </a:r>
            <a:endParaRPr lang="zh-CN" altLang="en-US" sz="2400" b="1" dirty="0">
              <a:solidFill>
                <a:schemeClr val="tx1"/>
              </a:solidFill>
            </a:endParaRPr>
          </a:p>
        </p:txBody>
      </p:sp>
      <p:cxnSp>
        <p:nvCxnSpPr>
          <p:cNvPr id="11" name="肘形连接符 10"/>
          <p:cNvCxnSpPr>
            <a:stCxn id="6" idx="0"/>
            <a:endCxn id="5" idx="2"/>
          </p:cNvCxnSpPr>
          <p:nvPr/>
        </p:nvCxnSpPr>
        <p:spPr>
          <a:xfrm rot="5400000" flipH="1" flipV="1">
            <a:off x="2941994" y="1134825"/>
            <a:ext cx="506214" cy="2646293"/>
          </a:xfrm>
          <a:prstGeom prst="bentConnector3">
            <a:avLst/>
          </a:prstGeom>
          <a:ln w="31750">
            <a:solidFill>
              <a:srgbClr val="C0000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8" idx="0"/>
            <a:endCxn id="5" idx="2"/>
          </p:cNvCxnSpPr>
          <p:nvPr/>
        </p:nvCxnSpPr>
        <p:spPr>
          <a:xfrm rot="16200000" flipV="1">
            <a:off x="5732176" y="990936"/>
            <a:ext cx="506216" cy="2934072"/>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7" name="圆角矩形 36"/>
          <p:cNvSpPr/>
          <p:nvPr/>
        </p:nvSpPr>
        <p:spPr>
          <a:xfrm>
            <a:off x="6588224" y="4510199"/>
            <a:ext cx="1728192" cy="57390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smtClean="0">
                <a:solidFill>
                  <a:schemeClr val="tx1"/>
                </a:solidFill>
              </a:rPr>
              <a:t>TreeMap</a:t>
            </a:r>
            <a:endParaRPr lang="zh-CN" altLang="en-US" sz="2400" b="1" dirty="0">
              <a:solidFill>
                <a:schemeClr val="tx1"/>
              </a:solidFill>
            </a:endParaRPr>
          </a:p>
        </p:txBody>
      </p:sp>
      <p:cxnSp>
        <p:nvCxnSpPr>
          <p:cNvPr id="39" name="直接箭头连接符 38"/>
          <p:cNvCxnSpPr>
            <a:stCxn id="37" idx="0"/>
          </p:cNvCxnSpPr>
          <p:nvPr/>
        </p:nvCxnSpPr>
        <p:spPr>
          <a:xfrm flipV="1">
            <a:off x="7452320" y="3284985"/>
            <a:ext cx="3318" cy="1225214"/>
          </a:xfrm>
          <a:prstGeom prst="straightConnector1">
            <a:avLst/>
          </a:prstGeom>
          <a:ln w="31750">
            <a:solidFill>
              <a:srgbClr val="C0000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9" idx="0"/>
            <a:endCxn id="6" idx="2"/>
          </p:cNvCxnSpPr>
          <p:nvPr/>
        </p:nvCxnSpPr>
        <p:spPr>
          <a:xfrm flipV="1">
            <a:off x="1871955" y="3284983"/>
            <a:ext cx="0" cy="1152129"/>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10" idx="0"/>
            <a:endCxn id="7" idx="2"/>
          </p:cNvCxnSpPr>
          <p:nvPr/>
        </p:nvCxnSpPr>
        <p:spPr>
          <a:xfrm flipV="1">
            <a:off x="4518248" y="3284985"/>
            <a:ext cx="0" cy="1152127"/>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7" idx="0"/>
          </p:cNvCxnSpPr>
          <p:nvPr/>
        </p:nvCxnSpPr>
        <p:spPr>
          <a:xfrm flipV="1">
            <a:off x="4518248" y="2204864"/>
            <a:ext cx="0" cy="506216"/>
          </a:xfrm>
          <a:prstGeom prst="line">
            <a:avLst/>
          </a:prstGeom>
          <a:ln w="31750">
            <a:solidFill>
              <a:srgbClr val="C00000"/>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425288" y="5877272"/>
            <a:ext cx="2392552" cy="400110"/>
          </a:xfrm>
          <a:prstGeom prst="rect">
            <a:avLst/>
          </a:prstGeom>
          <a:noFill/>
        </p:spPr>
        <p:txBody>
          <a:bodyPr wrap="square" rtlCol="0">
            <a:spAutoFit/>
          </a:bodyPr>
          <a:lstStyle/>
          <a:p>
            <a:r>
              <a:rPr lang="en-US" altLang="zh-CN" sz="2000" b="1" u="sng" dirty="0" smtClean="0">
                <a:ea typeface="宋体" pitchFamily="2" charset="-122"/>
              </a:rPr>
              <a:t>Map</a:t>
            </a:r>
            <a:r>
              <a:rPr lang="zh-CN" altLang="en-US" sz="2000" b="1" u="sng" dirty="0" smtClean="0">
                <a:ea typeface="宋体" pitchFamily="2" charset="-122"/>
              </a:rPr>
              <a:t>体系的继承树</a:t>
            </a:r>
            <a:endParaRPr lang="zh-CN" altLang="en-US" sz="2000" b="1" u="sng" dirty="0">
              <a:ea typeface="宋体" pitchFamily="2" charset="-122"/>
            </a:endParaRPr>
          </a:p>
        </p:txBody>
      </p:sp>
    </p:spTree>
    <p:extLst>
      <p:ext uri="{BB962C8B-B14F-4D97-AF65-F5344CB8AC3E}">
        <p14:creationId xmlns="" xmlns:p14="http://schemas.microsoft.com/office/powerpoint/2010/main" val="45238953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 xmlns:p14="http://schemas.microsoft.com/office/powerpoint/2010/main" val="2122122085"/>
              </p:ext>
            </p:extLst>
          </p:nvPr>
        </p:nvGraphicFramePr>
        <p:xfrm>
          <a:off x="1428728" y="1428736"/>
          <a:ext cx="1571636" cy="3357588"/>
        </p:xfrm>
        <a:graphic>
          <a:graphicData uri="http://schemas.openxmlformats.org/drawingml/2006/table">
            <a:tbl>
              <a:tblPr firstRow="1" bandRow="1">
                <a:tableStyleId>{5C22544A-7EE6-4342-B048-85BDC9FD1C3A}</a:tableStyleId>
              </a:tblPr>
              <a:tblGrid>
                <a:gridCol w="1571636"/>
              </a:tblGrid>
              <a:tr h="839397">
                <a:tc>
                  <a:txBody>
                    <a:bodyPr/>
                    <a:lstStyle/>
                    <a:p>
                      <a:r>
                        <a:rPr lang="en-US" altLang="zh-CN" dirty="0" smtClean="0"/>
                        <a:t>AA</a:t>
                      </a:r>
                      <a:endParaRPr lang="zh-CN" altLang="en-US" dirty="0"/>
                    </a:p>
                  </a:txBody>
                  <a:tcPr/>
                </a:tc>
              </a:tr>
              <a:tr h="839397">
                <a:tc>
                  <a:txBody>
                    <a:bodyPr/>
                    <a:lstStyle/>
                    <a:p>
                      <a:r>
                        <a:rPr lang="en-US" altLang="zh-CN" dirty="0" smtClean="0"/>
                        <a:t>BB</a:t>
                      </a:r>
                      <a:endParaRPr lang="zh-CN" altLang="en-US" dirty="0"/>
                    </a:p>
                  </a:txBody>
                  <a:tcPr/>
                </a:tc>
              </a:tr>
              <a:tr h="839397">
                <a:tc>
                  <a:txBody>
                    <a:bodyPr/>
                    <a:lstStyle/>
                    <a:p>
                      <a:r>
                        <a:rPr lang="en-US" altLang="zh-CN" dirty="0" smtClean="0"/>
                        <a:t>CC</a:t>
                      </a:r>
                      <a:endParaRPr lang="zh-CN" altLang="en-US" dirty="0"/>
                    </a:p>
                  </a:txBody>
                  <a:tcPr/>
                </a:tc>
              </a:tr>
              <a:tr h="839397">
                <a:tc>
                  <a:txBody>
                    <a:bodyPr/>
                    <a:lstStyle/>
                    <a:p>
                      <a:r>
                        <a:rPr lang="en-US" altLang="zh-CN" dirty="0" smtClean="0"/>
                        <a:t>DD</a:t>
                      </a:r>
                      <a:endParaRPr lang="zh-CN" altLang="en-US" dirty="0"/>
                    </a:p>
                  </a:txBody>
                  <a:tcPr/>
                </a:tc>
              </a:tr>
            </a:tbl>
          </a:graphicData>
        </a:graphic>
      </p:graphicFrame>
      <p:graphicFrame>
        <p:nvGraphicFramePr>
          <p:cNvPr id="5" name="表格 4"/>
          <p:cNvGraphicFramePr>
            <a:graphicFrameLocks noGrp="1"/>
          </p:cNvGraphicFramePr>
          <p:nvPr/>
        </p:nvGraphicFramePr>
        <p:xfrm>
          <a:off x="5143504" y="1428736"/>
          <a:ext cx="1571636" cy="3357588"/>
        </p:xfrm>
        <a:graphic>
          <a:graphicData uri="http://schemas.openxmlformats.org/drawingml/2006/table">
            <a:tbl>
              <a:tblPr firstRow="1" bandRow="1">
                <a:tableStyleId>{5C22544A-7EE6-4342-B048-85BDC9FD1C3A}</a:tableStyleId>
              </a:tblPr>
              <a:tblGrid>
                <a:gridCol w="1571636"/>
              </a:tblGrid>
              <a:tr h="839397">
                <a:tc>
                  <a:txBody>
                    <a:bodyPr/>
                    <a:lstStyle/>
                    <a:p>
                      <a:r>
                        <a:rPr lang="en-US" altLang="zh-CN" dirty="0" smtClean="0"/>
                        <a:t>90</a:t>
                      </a:r>
                      <a:endParaRPr lang="zh-CN" altLang="en-US" dirty="0"/>
                    </a:p>
                  </a:txBody>
                  <a:tcPr/>
                </a:tc>
              </a:tr>
              <a:tr h="839397">
                <a:tc>
                  <a:txBody>
                    <a:bodyPr/>
                    <a:lstStyle/>
                    <a:p>
                      <a:r>
                        <a:rPr lang="en-US" altLang="zh-CN" dirty="0" smtClean="0"/>
                        <a:t>90</a:t>
                      </a:r>
                      <a:endParaRPr lang="zh-CN" altLang="en-US" dirty="0"/>
                    </a:p>
                  </a:txBody>
                  <a:tcPr/>
                </a:tc>
              </a:tr>
              <a:tr h="839397">
                <a:tc>
                  <a:txBody>
                    <a:bodyPr/>
                    <a:lstStyle/>
                    <a:p>
                      <a:r>
                        <a:rPr lang="en-US" altLang="zh-CN" dirty="0" smtClean="0"/>
                        <a:t>56</a:t>
                      </a:r>
                      <a:endParaRPr lang="zh-CN" altLang="en-US" dirty="0"/>
                    </a:p>
                  </a:txBody>
                  <a:tcPr/>
                </a:tc>
              </a:tr>
              <a:tr h="839397">
                <a:tc>
                  <a:txBody>
                    <a:bodyPr/>
                    <a:lstStyle/>
                    <a:p>
                      <a:r>
                        <a:rPr lang="en-US" altLang="zh-CN" dirty="0" smtClean="0"/>
                        <a:t>78</a:t>
                      </a:r>
                      <a:endParaRPr lang="zh-CN" altLang="en-US" dirty="0"/>
                    </a:p>
                  </a:txBody>
                  <a:tcPr/>
                </a:tc>
              </a:tr>
            </a:tbl>
          </a:graphicData>
        </a:graphic>
      </p:graphicFrame>
      <p:cxnSp>
        <p:nvCxnSpPr>
          <p:cNvPr id="7" name="直接箭头连接符 6"/>
          <p:cNvCxnSpPr/>
          <p:nvPr/>
        </p:nvCxnSpPr>
        <p:spPr>
          <a:xfrm flipV="1">
            <a:off x="3000364" y="1643050"/>
            <a:ext cx="2071702" cy="142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3071802" y="2714620"/>
            <a:ext cx="2000264"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3143240" y="3500438"/>
            <a:ext cx="200026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3143240" y="4357694"/>
            <a:ext cx="185738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857224" y="1428736"/>
            <a:ext cx="6215106" cy="857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857224" y="2285992"/>
            <a:ext cx="6215106" cy="857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857224" y="3143248"/>
            <a:ext cx="6215106" cy="857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877174" y="4000504"/>
            <a:ext cx="6215106" cy="857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436802" y="928670"/>
            <a:ext cx="1571636" cy="44291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2068221" y="5572140"/>
            <a:ext cx="1071570" cy="369332"/>
          </a:xfrm>
          <a:prstGeom prst="rect">
            <a:avLst/>
          </a:prstGeom>
          <a:noFill/>
        </p:spPr>
        <p:txBody>
          <a:bodyPr wrap="square" rtlCol="0">
            <a:spAutoFit/>
          </a:bodyPr>
          <a:lstStyle/>
          <a:p>
            <a:r>
              <a:rPr lang="en-US" altLang="zh-CN" dirty="0" err="1"/>
              <a:t>Key</a:t>
            </a:r>
            <a:r>
              <a:rPr lang="en-US" altLang="zh-CN" dirty="0" err="1" smtClean="0"/>
              <a:t>Set</a:t>
            </a:r>
            <a:endParaRPr lang="zh-CN" altLang="en-US" dirty="0"/>
          </a:p>
        </p:txBody>
      </p:sp>
      <p:sp>
        <p:nvSpPr>
          <p:cNvPr id="2" name="矩形 1"/>
          <p:cNvSpPr/>
          <p:nvPr/>
        </p:nvSpPr>
        <p:spPr>
          <a:xfrm>
            <a:off x="5000628" y="928670"/>
            <a:ext cx="2286016" cy="44291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5607851" y="5716192"/>
            <a:ext cx="1071570" cy="369332"/>
          </a:xfrm>
          <a:prstGeom prst="rect">
            <a:avLst/>
          </a:prstGeom>
          <a:noFill/>
        </p:spPr>
        <p:txBody>
          <a:bodyPr wrap="square" rtlCol="0">
            <a:spAutoFit/>
          </a:bodyPr>
          <a:lstStyle/>
          <a:p>
            <a:r>
              <a:rPr lang="en-US" altLang="zh-CN" dirty="0" smtClean="0"/>
              <a:t>Values</a:t>
            </a:r>
            <a:endParaRPr lang="zh-CN" altLang="en-US" dirty="0"/>
          </a:p>
        </p:txBody>
      </p:sp>
      <p:cxnSp>
        <p:nvCxnSpPr>
          <p:cNvPr id="9" name="曲线连接符 8"/>
          <p:cNvCxnSpPr>
            <a:endCxn id="15" idx="3"/>
          </p:cNvCxnSpPr>
          <p:nvPr/>
        </p:nvCxnSpPr>
        <p:spPr>
          <a:xfrm rot="16200000" flipV="1">
            <a:off x="7049721" y="1879973"/>
            <a:ext cx="857256" cy="812038"/>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曲线连接符 12"/>
          <p:cNvCxnSpPr>
            <a:endCxn id="16" idx="3"/>
          </p:cNvCxnSpPr>
          <p:nvPr/>
        </p:nvCxnSpPr>
        <p:spPr>
          <a:xfrm rot="10800000">
            <a:off x="7072330" y="2714620"/>
            <a:ext cx="812038" cy="71438"/>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曲线连接符 23"/>
          <p:cNvCxnSpPr>
            <a:endCxn id="17" idx="3"/>
          </p:cNvCxnSpPr>
          <p:nvPr/>
        </p:nvCxnSpPr>
        <p:spPr>
          <a:xfrm rot="10800000" flipV="1">
            <a:off x="7072330" y="2786058"/>
            <a:ext cx="812038" cy="785818"/>
          </a:xfrm>
          <a:prstGeom prst="curvedConnector3">
            <a:avLst>
              <a:gd name="adj1" fmla="val 3621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曲线连接符 26"/>
          <p:cNvCxnSpPr>
            <a:endCxn id="18" idx="3"/>
          </p:cNvCxnSpPr>
          <p:nvPr/>
        </p:nvCxnSpPr>
        <p:spPr>
          <a:xfrm rot="5400000">
            <a:off x="6666787" y="3211551"/>
            <a:ext cx="1643074" cy="792088"/>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884368" y="2494637"/>
            <a:ext cx="1008112" cy="646331"/>
          </a:xfrm>
          <a:prstGeom prst="rect">
            <a:avLst/>
          </a:prstGeom>
          <a:noFill/>
        </p:spPr>
        <p:txBody>
          <a:bodyPr wrap="square" rtlCol="0">
            <a:spAutoFit/>
          </a:bodyPr>
          <a:lstStyle/>
          <a:p>
            <a:r>
              <a:rPr lang="en-US" altLang="zh-CN" dirty="0" smtClean="0"/>
              <a:t>4</a:t>
            </a:r>
            <a:r>
              <a:rPr lang="zh-CN" altLang="en-US" dirty="0" smtClean="0"/>
              <a:t>个</a:t>
            </a:r>
            <a:r>
              <a:rPr lang="en-US" altLang="zh-CN" dirty="0" smtClean="0"/>
              <a:t>Entry</a:t>
            </a:r>
            <a:endParaRPr lang="zh-CN" altLang="en-US" dirty="0"/>
          </a:p>
        </p:txBody>
      </p:sp>
      <p:sp>
        <p:nvSpPr>
          <p:cNvPr id="3" name="TextBox 2"/>
          <p:cNvSpPr txBox="1"/>
          <p:nvPr/>
        </p:nvSpPr>
        <p:spPr>
          <a:xfrm>
            <a:off x="1181073" y="5454582"/>
            <a:ext cx="1260140" cy="523220"/>
          </a:xfrm>
          <a:prstGeom prst="rect">
            <a:avLst/>
          </a:prstGeom>
          <a:noFill/>
        </p:spPr>
        <p:txBody>
          <a:bodyPr wrap="square" rtlCol="0">
            <a:spAutoFit/>
          </a:bodyPr>
          <a:lstStyle/>
          <a:p>
            <a:r>
              <a:rPr lang="en-US" altLang="zh-CN" sz="2800" b="1" dirty="0" smtClean="0"/>
              <a:t>Set</a:t>
            </a:r>
          </a:p>
        </p:txBody>
      </p:sp>
      <p:sp>
        <p:nvSpPr>
          <p:cNvPr id="8" name="TextBox 7"/>
          <p:cNvSpPr txBox="1"/>
          <p:nvPr/>
        </p:nvSpPr>
        <p:spPr>
          <a:xfrm>
            <a:off x="6679421" y="5562304"/>
            <a:ext cx="1800200" cy="523220"/>
          </a:xfrm>
          <a:prstGeom prst="rect">
            <a:avLst/>
          </a:prstGeom>
          <a:noFill/>
        </p:spPr>
        <p:txBody>
          <a:bodyPr wrap="square" rtlCol="0">
            <a:spAutoFit/>
          </a:bodyPr>
          <a:lstStyle/>
          <a:p>
            <a:r>
              <a:rPr lang="en-US" altLang="zh-CN" sz="2800" b="1" dirty="0" smtClean="0"/>
              <a:t>Collection</a:t>
            </a:r>
            <a:endParaRPr lang="zh-CN" altLang="en-US" sz="2800" b="1" dirty="0"/>
          </a:p>
        </p:txBody>
      </p:sp>
      <p:sp>
        <p:nvSpPr>
          <p:cNvPr id="11" name="TextBox 10"/>
          <p:cNvSpPr txBox="1"/>
          <p:nvPr/>
        </p:nvSpPr>
        <p:spPr>
          <a:xfrm>
            <a:off x="8100392" y="3356992"/>
            <a:ext cx="792088" cy="461665"/>
          </a:xfrm>
          <a:prstGeom prst="rect">
            <a:avLst/>
          </a:prstGeom>
          <a:noFill/>
        </p:spPr>
        <p:txBody>
          <a:bodyPr wrap="square" rtlCol="0">
            <a:spAutoFit/>
          </a:bodyPr>
          <a:lstStyle/>
          <a:p>
            <a:r>
              <a:rPr lang="en-US" altLang="zh-CN" sz="2400" b="1" dirty="0" smtClean="0"/>
              <a:t>Set</a:t>
            </a:r>
            <a:endParaRPr lang="zh-CN" altLang="en-US" sz="2400" b="1" dirty="0"/>
          </a:p>
        </p:txBody>
      </p:sp>
    </p:spTree>
    <p:extLst>
      <p:ext uri="{BB962C8B-B14F-4D97-AF65-F5344CB8AC3E}">
        <p14:creationId xmlns="" xmlns:p14="http://schemas.microsoft.com/office/powerpoint/2010/main" val="32430594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15816" y="620688"/>
            <a:ext cx="5572734" cy="781814"/>
          </a:xfrm>
        </p:spPr>
        <p:txBody>
          <a:bodyPr/>
          <a:lstStyle/>
          <a:p>
            <a:r>
              <a:rPr lang="en-US" altLang="zh-CN" b="1" dirty="0" smtClean="0">
                <a:latin typeface="+mn-lt"/>
                <a:ea typeface="宋体" pitchFamily="2" charset="-122"/>
                <a:cs typeface="Times New Roman" pitchFamily="18" charset="0"/>
              </a:rPr>
              <a:t>Map </a:t>
            </a:r>
            <a:r>
              <a:rPr lang="zh-CN" altLang="en-US" b="1" dirty="0" smtClean="0">
                <a:latin typeface="+mn-lt"/>
                <a:ea typeface="宋体" pitchFamily="2" charset="-122"/>
                <a:cs typeface="Times New Roman" pitchFamily="18" charset="0"/>
              </a:rPr>
              <a:t>常用方法</a:t>
            </a:r>
            <a:endParaRPr lang="zh-CN" altLang="en-US" b="1" dirty="0">
              <a:latin typeface="+mn-lt"/>
              <a:ea typeface="宋体" pitchFamily="2" charset="-122"/>
              <a:cs typeface="Times New Roman" pitchFamily="18" charset="0"/>
            </a:endParaRPr>
          </a:p>
        </p:txBody>
      </p:sp>
      <p:sp>
        <p:nvSpPr>
          <p:cNvPr id="3" name="TextBox 2"/>
          <p:cNvSpPr txBox="1"/>
          <p:nvPr/>
        </p:nvSpPr>
        <p:spPr>
          <a:xfrm>
            <a:off x="179512" y="1268760"/>
            <a:ext cx="5256584" cy="3785652"/>
          </a:xfrm>
          <a:prstGeom prst="rect">
            <a:avLst/>
          </a:prstGeom>
          <a:noFill/>
        </p:spPr>
        <p:txBody>
          <a:bodyPr wrap="square" rtlCol="0">
            <a:spAutoFit/>
          </a:bodyPr>
          <a:lstStyle/>
          <a:p>
            <a:pPr marL="285750" indent="-285750">
              <a:buFont typeface="Wingdings" pitchFamily="2" charset="2"/>
              <a:buChar char="l"/>
            </a:pPr>
            <a:r>
              <a:rPr lang="zh-CN" altLang="en-US" sz="2400" b="1" dirty="0" smtClean="0">
                <a:ea typeface="宋体" pitchFamily="2" charset="-122"/>
                <a:cs typeface="Times New Roman" pitchFamily="18" charset="0"/>
              </a:rPr>
              <a:t>添加、删除操作：</a:t>
            </a:r>
            <a:endParaRPr lang="en-US" altLang="zh-CN" sz="2400" b="1" dirty="0" smtClean="0">
              <a:ea typeface="宋体" pitchFamily="2" charset="-122"/>
              <a:cs typeface="Times New Roman" pitchFamily="18" charset="0"/>
            </a:endParaRPr>
          </a:p>
          <a:p>
            <a:pPr marL="285750" indent="-285750">
              <a:buFont typeface="Wingdings" pitchFamily="2" charset="2"/>
              <a:buChar char="Ø"/>
            </a:pPr>
            <a:r>
              <a:rPr lang="en-US" altLang="zh-CN" sz="2400" b="1" dirty="0" smtClean="0">
                <a:solidFill>
                  <a:srgbClr val="FF0000"/>
                </a:solidFill>
                <a:ea typeface="宋体" pitchFamily="2" charset="-122"/>
                <a:cs typeface="Times New Roman" pitchFamily="18" charset="0"/>
              </a:rPr>
              <a:t>Object put(Object </a:t>
            </a:r>
            <a:r>
              <a:rPr lang="en-US" altLang="zh-CN" sz="2400" b="1" dirty="0" err="1" smtClean="0">
                <a:solidFill>
                  <a:srgbClr val="FF0000"/>
                </a:solidFill>
                <a:ea typeface="宋体" pitchFamily="2" charset="-122"/>
                <a:cs typeface="Times New Roman" pitchFamily="18" charset="0"/>
              </a:rPr>
              <a:t>key,Object</a:t>
            </a:r>
            <a:r>
              <a:rPr lang="en-US" altLang="zh-CN" sz="2400" b="1" dirty="0" smtClean="0">
                <a:solidFill>
                  <a:srgbClr val="FF0000"/>
                </a:solidFill>
                <a:ea typeface="宋体" pitchFamily="2" charset="-122"/>
                <a:cs typeface="Times New Roman" pitchFamily="18" charset="0"/>
              </a:rPr>
              <a:t> value)</a:t>
            </a:r>
          </a:p>
          <a:p>
            <a:pPr marL="285750" indent="-285750">
              <a:buFont typeface="Wingdings" pitchFamily="2" charset="2"/>
              <a:buChar char="Ø"/>
            </a:pPr>
            <a:r>
              <a:rPr lang="en-US" altLang="zh-CN" sz="2400" dirty="0" smtClean="0">
                <a:solidFill>
                  <a:srgbClr val="C00000"/>
                </a:solidFill>
                <a:ea typeface="宋体" pitchFamily="2" charset="-122"/>
                <a:cs typeface="Times New Roman" pitchFamily="18" charset="0"/>
              </a:rPr>
              <a:t>Object remove(Object key)</a:t>
            </a:r>
          </a:p>
          <a:p>
            <a:pPr marL="285750" indent="-285750">
              <a:buFont typeface="Wingdings" pitchFamily="2" charset="2"/>
              <a:buChar char="Ø"/>
            </a:pPr>
            <a:r>
              <a:rPr lang="en-US" altLang="zh-CN" sz="2400" dirty="0" smtClean="0">
                <a:solidFill>
                  <a:srgbClr val="C00000"/>
                </a:solidFill>
                <a:ea typeface="宋体" pitchFamily="2" charset="-122"/>
                <a:cs typeface="Times New Roman" pitchFamily="18" charset="0"/>
              </a:rPr>
              <a:t>void </a:t>
            </a:r>
            <a:r>
              <a:rPr lang="en-US" altLang="zh-CN" sz="2400" dirty="0" err="1" smtClean="0">
                <a:solidFill>
                  <a:srgbClr val="C00000"/>
                </a:solidFill>
                <a:ea typeface="宋体" pitchFamily="2" charset="-122"/>
                <a:cs typeface="Times New Roman" pitchFamily="18" charset="0"/>
              </a:rPr>
              <a:t>putAll</a:t>
            </a:r>
            <a:r>
              <a:rPr lang="en-US" altLang="zh-CN" sz="2400" dirty="0" smtClean="0">
                <a:solidFill>
                  <a:srgbClr val="C00000"/>
                </a:solidFill>
                <a:ea typeface="宋体" pitchFamily="2" charset="-122"/>
                <a:cs typeface="Times New Roman" pitchFamily="18" charset="0"/>
              </a:rPr>
              <a:t>(Map t)</a:t>
            </a:r>
          </a:p>
          <a:p>
            <a:pPr marL="285750" indent="-285750">
              <a:buFont typeface="Wingdings" pitchFamily="2" charset="2"/>
              <a:buChar char="Ø"/>
            </a:pPr>
            <a:r>
              <a:rPr lang="en-US" altLang="zh-CN" sz="2400" dirty="0" smtClean="0">
                <a:solidFill>
                  <a:srgbClr val="C00000"/>
                </a:solidFill>
                <a:ea typeface="宋体" pitchFamily="2" charset="-122"/>
                <a:cs typeface="Times New Roman" pitchFamily="18" charset="0"/>
              </a:rPr>
              <a:t>void clear()</a:t>
            </a:r>
          </a:p>
          <a:p>
            <a:pPr marL="285750" indent="-285750">
              <a:buFont typeface="Wingdings" pitchFamily="2" charset="2"/>
              <a:buChar char="Ø"/>
            </a:pPr>
            <a:endParaRPr lang="en-US" altLang="zh-CN" sz="2400" dirty="0" smtClean="0">
              <a:ea typeface="宋体" pitchFamily="2" charset="-122"/>
              <a:cs typeface="Times New Roman" pitchFamily="18" charset="0"/>
            </a:endParaRPr>
          </a:p>
          <a:p>
            <a:pPr marL="285750" indent="-285750">
              <a:buFont typeface="Wingdings" pitchFamily="2" charset="2"/>
              <a:buChar char="l"/>
            </a:pPr>
            <a:r>
              <a:rPr lang="zh-CN" altLang="en-US" sz="2400" b="1" dirty="0" smtClean="0">
                <a:ea typeface="宋体" pitchFamily="2" charset="-122"/>
                <a:cs typeface="Times New Roman" pitchFamily="18" charset="0"/>
              </a:rPr>
              <a:t>元视图操作的方法：</a:t>
            </a:r>
            <a:endParaRPr lang="en-US" altLang="zh-CN" sz="2400" b="1" dirty="0" smtClean="0">
              <a:ea typeface="宋体" pitchFamily="2" charset="-122"/>
              <a:cs typeface="Times New Roman" pitchFamily="18" charset="0"/>
            </a:endParaRPr>
          </a:p>
          <a:p>
            <a:pPr marL="285750" indent="-285750">
              <a:buFont typeface="Wingdings" pitchFamily="2" charset="2"/>
              <a:buChar char="Ø"/>
            </a:pPr>
            <a:r>
              <a:rPr lang="en-US" altLang="zh-CN" sz="2400" b="1" dirty="0" smtClean="0">
                <a:solidFill>
                  <a:srgbClr val="FF0000"/>
                </a:solidFill>
                <a:ea typeface="宋体" pitchFamily="2" charset="-122"/>
                <a:cs typeface="Times New Roman" pitchFamily="18" charset="0"/>
              </a:rPr>
              <a:t>Set </a:t>
            </a:r>
            <a:r>
              <a:rPr lang="en-US" altLang="zh-CN" sz="2400" b="1" dirty="0" err="1" smtClean="0">
                <a:solidFill>
                  <a:srgbClr val="FF0000"/>
                </a:solidFill>
                <a:ea typeface="宋体" pitchFamily="2" charset="-122"/>
                <a:cs typeface="Times New Roman" pitchFamily="18" charset="0"/>
              </a:rPr>
              <a:t>keySet</a:t>
            </a:r>
            <a:r>
              <a:rPr lang="en-US" altLang="zh-CN" sz="2400" b="1" dirty="0" smtClean="0">
                <a:solidFill>
                  <a:srgbClr val="FF0000"/>
                </a:solidFill>
                <a:ea typeface="宋体" pitchFamily="2" charset="-122"/>
                <a:cs typeface="Times New Roman" pitchFamily="18" charset="0"/>
              </a:rPr>
              <a:t>()</a:t>
            </a:r>
          </a:p>
          <a:p>
            <a:pPr marL="285750" indent="-285750">
              <a:buFont typeface="Wingdings" pitchFamily="2" charset="2"/>
              <a:buChar char="Ø"/>
            </a:pPr>
            <a:r>
              <a:rPr lang="en-US" altLang="zh-CN" sz="2400" b="1" dirty="0" smtClean="0">
                <a:solidFill>
                  <a:srgbClr val="FF0000"/>
                </a:solidFill>
                <a:ea typeface="宋体" pitchFamily="2" charset="-122"/>
                <a:cs typeface="Times New Roman" pitchFamily="18" charset="0"/>
              </a:rPr>
              <a:t>Collection values()</a:t>
            </a:r>
          </a:p>
          <a:p>
            <a:pPr marL="285750" indent="-285750">
              <a:buFont typeface="Wingdings" pitchFamily="2" charset="2"/>
              <a:buChar char="Ø"/>
            </a:pPr>
            <a:r>
              <a:rPr lang="en-US" altLang="zh-CN" sz="2400" b="1" dirty="0" smtClean="0">
                <a:solidFill>
                  <a:srgbClr val="FF0000"/>
                </a:solidFill>
                <a:ea typeface="宋体" pitchFamily="2" charset="-122"/>
                <a:cs typeface="Times New Roman" pitchFamily="18" charset="0"/>
              </a:rPr>
              <a:t>Set </a:t>
            </a:r>
            <a:r>
              <a:rPr lang="en-US" altLang="zh-CN" sz="2400" b="1" dirty="0" err="1" smtClean="0">
                <a:solidFill>
                  <a:srgbClr val="FF0000"/>
                </a:solidFill>
                <a:ea typeface="宋体" pitchFamily="2" charset="-122"/>
                <a:cs typeface="Times New Roman" pitchFamily="18" charset="0"/>
              </a:rPr>
              <a:t>entrySet</a:t>
            </a:r>
            <a:r>
              <a:rPr lang="en-US" altLang="zh-CN" sz="2400" b="1" dirty="0" smtClean="0">
                <a:solidFill>
                  <a:srgbClr val="FF0000"/>
                </a:solidFill>
                <a:ea typeface="宋体" pitchFamily="2" charset="-122"/>
                <a:cs typeface="Times New Roman" pitchFamily="18" charset="0"/>
              </a:rPr>
              <a:t>()</a:t>
            </a:r>
            <a:endParaRPr lang="zh-CN" altLang="en-US" sz="2400" b="1" dirty="0">
              <a:solidFill>
                <a:srgbClr val="FF0000"/>
              </a:solidFill>
              <a:ea typeface="宋体" pitchFamily="2" charset="-122"/>
              <a:cs typeface="Times New Roman" pitchFamily="18" charset="0"/>
            </a:endParaRPr>
          </a:p>
        </p:txBody>
      </p:sp>
      <p:sp>
        <p:nvSpPr>
          <p:cNvPr id="4" name="TextBox 3"/>
          <p:cNvSpPr txBox="1"/>
          <p:nvPr/>
        </p:nvSpPr>
        <p:spPr>
          <a:xfrm>
            <a:off x="3851920" y="3429000"/>
            <a:ext cx="5157120" cy="2677656"/>
          </a:xfrm>
          <a:prstGeom prst="rect">
            <a:avLst/>
          </a:prstGeom>
          <a:noFill/>
        </p:spPr>
        <p:txBody>
          <a:bodyPr wrap="square" rtlCol="0">
            <a:spAutoFit/>
          </a:bodyPr>
          <a:lstStyle/>
          <a:p>
            <a:pPr marL="285750" indent="-285750">
              <a:buFont typeface="Wingdings" pitchFamily="2" charset="2"/>
              <a:buChar char="l"/>
            </a:pPr>
            <a:r>
              <a:rPr lang="zh-CN" altLang="en-US" sz="2400" b="1" dirty="0">
                <a:ea typeface="宋体" pitchFamily="2" charset="-122"/>
                <a:cs typeface="Times New Roman" pitchFamily="18" charset="0"/>
              </a:rPr>
              <a:t>元素查询的操作：</a:t>
            </a:r>
            <a:endParaRPr lang="en-US" altLang="zh-CN" sz="2400" b="1" dirty="0">
              <a:ea typeface="宋体" pitchFamily="2" charset="-122"/>
              <a:cs typeface="Times New Roman" pitchFamily="18" charset="0"/>
            </a:endParaRPr>
          </a:p>
          <a:p>
            <a:pPr marL="285750" indent="-285750">
              <a:buFont typeface="Wingdings" pitchFamily="2" charset="2"/>
              <a:buChar char="Ø"/>
            </a:pPr>
            <a:r>
              <a:rPr lang="en-US" altLang="zh-CN" sz="2400" b="1" dirty="0">
                <a:solidFill>
                  <a:srgbClr val="FF0000"/>
                </a:solidFill>
                <a:ea typeface="宋体" pitchFamily="2" charset="-122"/>
                <a:cs typeface="Times New Roman" pitchFamily="18" charset="0"/>
              </a:rPr>
              <a:t>Object get(Object key)</a:t>
            </a:r>
          </a:p>
          <a:p>
            <a:pPr marL="285750" indent="-285750">
              <a:buFont typeface="Wingdings" pitchFamily="2" charset="2"/>
              <a:buChar char="Ø"/>
            </a:pPr>
            <a:r>
              <a:rPr lang="en-US" altLang="zh-CN" sz="2400" dirty="0" err="1" smtClean="0">
                <a:solidFill>
                  <a:srgbClr val="C00000"/>
                </a:solidFill>
                <a:ea typeface="宋体" pitchFamily="2" charset="-122"/>
                <a:cs typeface="Times New Roman" pitchFamily="18" charset="0"/>
              </a:rPr>
              <a:t>boolean</a:t>
            </a:r>
            <a:r>
              <a:rPr lang="en-US" altLang="zh-CN" sz="2400" dirty="0" smtClean="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containsKey</a:t>
            </a:r>
            <a:r>
              <a:rPr lang="en-US" altLang="zh-CN" sz="2400" dirty="0">
                <a:solidFill>
                  <a:srgbClr val="C00000"/>
                </a:solidFill>
                <a:ea typeface="宋体" pitchFamily="2" charset="-122"/>
                <a:cs typeface="Times New Roman" pitchFamily="18" charset="0"/>
              </a:rPr>
              <a:t>(Object key)</a:t>
            </a:r>
          </a:p>
          <a:p>
            <a:pPr marL="285750" indent="-285750">
              <a:buFont typeface="Wingdings" pitchFamily="2" charset="2"/>
              <a:buChar char="Ø"/>
            </a:pPr>
            <a:r>
              <a:rPr lang="en-US" altLang="zh-CN" sz="2400" dirty="0" err="1" smtClean="0">
                <a:solidFill>
                  <a:srgbClr val="C00000"/>
                </a:solidFill>
                <a:ea typeface="宋体" pitchFamily="2" charset="-122"/>
                <a:cs typeface="Times New Roman" pitchFamily="18" charset="0"/>
              </a:rPr>
              <a:t>boolean</a:t>
            </a:r>
            <a:r>
              <a:rPr lang="en-US" altLang="zh-CN" sz="2400" dirty="0" smtClean="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containsValue</a:t>
            </a:r>
            <a:r>
              <a:rPr lang="en-US" altLang="zh-CN" sz="2400" dirty="0">
                <a:solidFill>
                  <a:srgbClr val="C00000"/>
                </a:solidFill>
                <a:ea typeface="宋体" pitchFamily="2" charset="-122"/>
                <a:cs typeface="Times New Roman" pitchFamily="18" charset="0"/>
              </a:rPr>
              <a:t>(Object value)</a:t>
            </a:r>
          </a:p>
          <a:p>
            <a:pPr marL="285750" indent="-285750">
              <a:buFont typeface="Wingdings" pitchFamily="2" charset="2"/>
              <a:buChar char="Ø"/>
            </a:pPr>
            <a:r>
              <a:rPr lang="en-US" altLang="zh-CN" sz="2400" dirty="0" err="1" smtClean="0">
                <a:solidFill>
                  <a:srgbClr val="C00000"/>
                </a:solidFill>
                <a:ea typeface="宋体" pitchFamily="2" charset="-122"/>
                <a:cs typeface="Times New Roman" pitchFamily="18" charset="0"/>
              </a:rPr>
              <a:t>int</a:t>
            </a:r>
            <a:r>
              <a:rPr lang="en-US" altLang="zh-CN" sz="2400" dirty="0" smtClean="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size()</a:t>
            </a:r>
          </a:p>
          <a:p>
            <a:pPr marL="285750" indent="-285750">
              <a:buFont typeface="Wingdings" pitchFamily="2" charset="2"/>
              <a:buChar char="Ø"/>
            </a:pPr>
            <a:r>
              <a:rPr lang="en-US" altLang="zh-CN" sz="2400" dirty="0" err="1" smtClean="0">
                <a:solidFill>
                  <a:srgbClr val="C00000"/>
                </a:solidFill>
                <a:ea typeface="宋体" pitchFamily="2" charset="-122"/>
                <a:cs typeface="Times New Roman" pitchFamily="18" charset="0"/>
              </a:rPr>
              <a:t>boolean</a:t>
            </a:r>
            <a:r>
              <a:rPr lang="en-US" altLang="zh-CN" sz="2400" dirty="0" smtClean="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isEmpty</a:t>
            </a:r>
            <a:r>
              <a:rPr lang="en-US" altLang="zh-CN" sz="2400" dirty="0" smtClean="0">
                <a:solidFill>
                  <a:srgbClr val="C00000"/>
                </a:solidFill>
                <a:ea typeface="宋体" pitchFamily="2" charset="-122"/>
                <a:cs typeface="Times New Roman" pitchFamily="18" charset="0"/>
              </a:rPr>
              <a:t>()</a:t>
            </a:r>
          </a:p>
          <a:p>
            <a:pPr marL="285750" indent="-285750">
              <a:buFont typeface="Wingdings" pitchFamily="2" charset="2"/>
              <a:buChar char="Ø"/>
            </a:pPr>
            <a:r>
              <a:rPr lang="en-US" altLang="zh-CN" sz="2400" dirty="0" err="1">
                <a:solidFill>
                  <a:srgbClr val="C00000"/>
                </a:solidFill>
                <a:ea typeface="宋体" pitchFamily="2" charset="-122"/>
                <a:cs typeface="Times New Roman" pitchFamily="18" charset="0"/>
              </a:rPr>
              <a:t>b</a:t>
            </a:r>
            <a:r>
              <a:rPr lang="en-US" altLang="zh-CN" sz="2400" dirty="0" err="1" smtClean="0">
                <a:solidFill>
                  <a:srgbClr val="C00000"/>
                </a:solidFill>
                <a:ea typeface="宋体" pitchFamily="2" charset="-122"/>
                <a:cs typeface="Times New Roman" pitchFamily="18" charset="0"/>
              </a:rPr>
              <a:t>oolean</a:t>
            </a:r>
            <a:r>
              <a:rPr lang="en-US" altLang="zh-CN" sz="2400" dirty="0" smtClean="0">
                <a:solidFill>
                  <a:srgbClr val="C00000"/>
                </a:solidFill>
                <a:ea typeface="宋体" pitchFamily="2" charset="-122"/>
                <a:cs typeface="Times New Roman" pitchFamily="18" charset="0"/>
              </a:rPr>
              <a:t> equals(Object </a:t>
            </a:r>
            <a:r>
              <a:rPr lang="en-US" altLang="zh-CN" sz="2400" dirty="0" err="1" smtClean="0">
                <a:solidFill>
                  <a:srgbClr val="C00000"/>
                </a:solidFill>
                <a:ea typeface="宋体" pitchFamily="2" charset="-122"/>
                <a:cs typeface="Times New Roman" pitchFamily="18" charset="0"/>
              </a:rPr>
              <a:t>obj</a:t>
            </a:r>
            <a:r>
              <a:rPr lang="en-US" altLang="zh-CN" sz="2400" dirty="0" smtClean="0">
                <a:solidFill>
                  <a:srgbClr val="C00000"/>
                </a:solidFill>
                <a:ea typeface="宋体" pitchFamily="2" charset="-122"/>
                <a:cs typeface="Times New Roman" pitchFamily="18" charset="0"/>
              </a:rPr>
              <a:t>)</a:t>
            </a:r>
            <a:endParaRPr lang="en-US" altLang="zh-CN" sz="2400" dirty="0">
              <a:solidFill>
                <a:srgbClr val="C00000"/>
              </a:solidFill>
              <a:ea typeface="宋体" pitchFamily="2" charset="-122"/>
              <a:cs typeface="Times New Roman" pitchFamily="18" charset="0"/>
            </a:endParaRPr>
          </a:p>
        </p:txBody>
      </p:sp>
    </p:spTree>
    <p:extLst>
      <p:ext uri="{BB962C8B-B14F-4D97-AF65-F5344CB8AC3E}">
        <p14:creationId xmlns="" xmlns:p14="http://schemas.microsoft.com/office/powerpoint/2010/main" val="125481097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63688" y="692696"/>
            <a:ext cx="6048672" cy="936104"/>
          </a:xfrm>
        </p:spPr>
        <p:txBody>
          <a:bodyPr/>
          <a:lstStyle/>
          <a:p>
            <a:r>
              <a:rPr lang="en-US" altLang="zh-CN" b="1" dirty="0" smtClean="0">
                <a:latin typeface="+mn-lt"/>
                <a:ea typeface="宋体" pitchFamily="2" charset="-122"/>
                <a:cs typeface="Times New Roman" pitchFamily="18" charset="0"/>
              </a:rPr>
              <a:t>Map</a:t>
            </a:r>
            <a:r>
              <a:rPr lang="zh-CN" altLang="en-US" b="1" dirty="0" smtClean="0">
                <a:latin typeface="+mn-lt"/>
                <a:ea typeface="宋体" pitchFamily="2" charset="-122"/>
                <a:cs typeface="Times New Roman" pitchFamily="18" charset="0"/>
              </a:rPr>
              <a:t>实现类之一：</a:t>
            </a:r>
            <a:r>
              <a:rPr lang="en-US" altLang="zh-CN" b="1" dirty="0" err="1" smtClean="0">
                <a:latin typeface="+mn-lt"/>
                <a:ea typeface="宋体" pitchFamily="2" charset="-122"/>
                <a:cs typeface="Times New Roman" pitchFamily="18" charset="0"/>
              </a:rPr>
              <a:t>HashMap</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539552" y="1700808"/>
            <a:ext cx="8229600" cy="4608512"/>
          </a:xfrm>
        </p:spPr>
        <p:txBody>
          <a:bodyPr>
            <a:noAutofit/>
          </a:bodyPr>
          <a:lstStyle/>
          <a:p>
            <a:pPr>
              <a:buFont typeface="Wingdings" pitchFamily="2" charset="2"/>
              <a:buChar char="l"/>
            </a:pPr>
            <a:r>
              <a:rPr lang="en-US" altLang="zh-CN" dirty="0" smtClean="0">
                <a:ea typeface="宋体" pitchFamily="2" charset="-122"/>
                <a:cs typeface="Times New Roman" pitchFamily="18" charset="0"/>
              </a:rPr>
              <a:t>Map</a:t>
            </a:r>
            <a:r>
              <a:rPr lang="zh-CN" altLang="en-US" dirty="0" smtClean="0">
                <a:ea typeface="宋体" pitchFamily="2" charset="-122"/>
                <a:cs typeface="Times New Roman" pitchFamily="18" charset="0"/>
              </a:rPr>
              <a:t>接口的常用实现类：</a:t>
            </a:r>
            <a:r>
              <a:rPr lang="en-US" altLang="zh-CN" dirty="0" err="1" smtClean="0">
                <a:ea typeface="宋体" pitchFamily="2" charset="-122"/>
                <a:cs typeface="Times New Roman" pitchFamily="18" charset="0"/>
              </a:rPr>
              <a:t>HashMap</a:t>
            </a:r>
            <a:r>
              <a:rPr lang="zh-CN" altLang="en-US" dirty="0" smtClean="0">
                <a:ea typeface="宋体" pitchFamily="2" charset="-122"/>
                <a:cs typeface="Times New Roman" pitchFamily="18" charset="0"/>
              </a:rPr>
              <a:t>、</a:t>
            </a:r>
            <a:r>
              <a:rPr lang="en-US" altLang="zh-CN" dirty="0" err="1" smtClean="0">
                <a:ea typeface="宋体" pitchFamily="2" charset="-122"/>
                <a:cs typeface="Times New Roman" pitchFamily="18" charset="0"/>
              </a:rPr>
              <a:t>TreeMap</a:t>
            </a:r>
            <a:r>
              <a:rPr lang="zh-CN" altLang="en-US" dirty="0" smtClean="0">
                <a:ea typeface="宋体" pitchFamily="2" charset="-122"/>
                <a:cs typeface="Times New Roman" pitchFamily="18" charset="0"/>
              </a:rPr>
              <a:t>和</a:t>
            </a:r>
            <a:r>
              <a:rPr lang="en-US" altLang="zh-CN" dirty="0" smtClean="0">
                <a:ea typeface="宋体" pitchFamily="2" charset="-122"/>
                <a:cs typeface="Times New Roman" pitchFamily="18" charset="0"/>
              </a:rPr>
              <a:t>Properties</a:t>
            </a:r>
            <a:r>
              <a:rPr lang="zh-CN" altLang="en-US" dirty="0" smtClean="0">
                <a:ea typeface="宋体" pitchFamily="2" charset="-122"/>
                <a:cs typeface="Times New Roman" pitchFamily="18" charset="0"/>
              </a:rPr>
              <a:t>。</a:t>
            </a:r>
            <a:endParaRPr lang="en-US" altLang="zh-CN" dirty="0" smtClean="0">
              <a:ea typeface="宋体" pitchFamily="2" charset="-122"/>
              <a:cs typeface="Times New Roman" pitchFamily="18" charset="0"/>
            </a:endParaRPr>
          </a:p>
          <a:p>
            <a:pPr>
              <a:buFont typeface="Wingdings" pitchFamily="2" charset="2"/>
              <a:buChar char="l"/>
            </a:pPr>
            <a:r>
              <a:rPr lang="en-US" altLang="zh-CN" dirty="0" err="1" smtClean="0">
                <a:ea typeface="宋体" pitchFamily="2" charset="-122"/>
                <a:cs typeface="Times New Roman" pitchFamily="18" charset="0"/>
              </a:rPr>
              <a:t>HashMap</a:t>
            </a:r>
            <a:r>
              <a:rPr lang="zh-CN" altLang="en-US" dirty="0" smtClean="0">
                <a:ea typeface="宋体" pitchFamily="2" charset="-122"/>
                <a:cs typeface="Times New Roman" pitchFamily="18" charset="0"/>
              </a:rPr>
              <a:t>是 </a:t>
            </a:r>
            <a:r>
              <a:rPr lang="en-US" altLang="zh-CN" dirty="0" smtClean="0">
                <a:ea typeface="宋体" pitchFamily="2" charset="-122"/>
                <a:cs typeface="Times New Roman" pitchFamily="18" charset="0"/>
              </a:rPr>
              <a:t>Map </a:t>
            </a:r>
            <a:r>
              <a:rPr lang="zh-CN" altLang="en-US" dirty="0" smtClean="0">
                <a:ea typeface="宋体" pitchFamily="2" charset="-122"/>
                <a:cs typeface="Times New Roman" pitchFamily="18" charset="0"/>
              </a:rPr>
              <a:t>接口</a:t>
            </a:r>
            <a:r>
              <a:rPr lang="zh-CN" altLang="en-US" b="1" dirty="0" smtClean="0">
                <a:ea typeface="宋体" pitchFamily="2" charset="-122"/>
                <a:cs typeface="Times New Roman" pitchFamily="18" charset="0"/>
              </a:rPr>
              <a:t>使用频率最高</a:t>
            </a:r>
            <a:r>
              <a:rPr lang="zh-CN" altLang="en-US" dirty="0" smtClean="0">
                <a:ea typeface="宋体" pitchFamily="2" charset="-122"/>
                <a:cs typeface="Times New Roman" pitchFamily="18" charset="0"/>
              </a:rPr>
              <a:t>的实现类。</a:t>
            </a:r>
            <a:endParaRPr lang="en-US" altLang="zh-CN" dirty="0" smtClean="0">
              <a:ea typeface="宋体" pitchFamily="2" charset="-122"/>
              <a:cs typeface="Times New Roman" pitchFamily="18" charset="0"/>
            </a:endParaRPr>
          </a:p>
          <a:p>
            <a:pPr>
              <a:buFont typeface="Wingdings" pitchFamily="2" charset="2"/>
              <a:buChar char="l"/>
            </a:pPr>
            <a:r>
              <a:rPr lang="zh-CN" altLang="en-US" dirty="0" smtClean="0">
                <a:ea typeface="宋体" pitchFamily="2" charset="-122"/>
                <a:cs typeface="Times New Roman" pitchFamily="18" charset="0"/>
              </a:rPr>
              <a:t>允许使用</a:t>
            </a:r>
            <a:r>
              <a:rPr lang="en-US" altLang="zh-CN" dirty="0" smtClean="0">
                <a:ea typeface="宋体" pitchFamily="2" charset="-122"/>
                <a:cs typeface="Times New Roman" pitchFamily="18" charset="0"/>
              </a:rPr>
              <a:t>null</a:t>
            </a:r>
            <a:r>
              <a:rPr lang="zh-CN" altLang="en-US" dirty="0" smtClean="0">
                <a:ea typeface="宋体" pitchFamily="2" charset="-122"/>
                <a:cs typeface="Times New Roman" pitchFamily="18" charset="0"/>
              </a:rPr>
              <a:t>键和</a:t>
            </a:r>
            <a:r>
              <a:rPr lang="en-US" altLang="zh-CN" dirty="0" smtClean="0">
                <a:ea typeface="宋体" pitchFamily="2" charset="-122"/>
                <a:cs typeface="Times New Roman" pitchFamily="18" charset="0"/>
              </a:rPr>
              <a:t>null</a:t>
            </a:r>
            <a:r>
              <a:rPr lang="zh-CN" altLang="en-US" dirty="0" smtClean="0">
                <a:ea typeface="宋体" pitchFamily="2" charset="-122"/>
                <a:cs typeface="Times New Roman" pitchFamily="18" charset="0"/>
              </a:rPr>
              <a:t>值，与</a:t>
            </a:r>
            <a:r>
              <a:rPr lang="en-US" altLang="zh-CN" dirty="0" err="1" smtClean="0">
                <a:ea typeface="宋体" pitchFamily="2" charset="-122"/>
                <a:cs typeface="Times New Roman" pitchFamily="18" charset="0"/>
              </a:rPr>
              <a:t>HashSet</a:t>
            </a:r>
            <a:r>
              <a:rPr lang="zh-CN" altLang="en-US" dirty="0" smtClean="0">
                <a:ea typeface="宋体" pitchFamily="2" charset="-122"/>
                <a:cs typeface="Times New Roman" pitchFamily="18" charset="0"/>
              </a:rPr>
              <a:t>一样，不保证映射的顺序。</a:t>
            </a:r>
            <a:endParaRPr lang="en-US" altLang="zh-CN" dirty="0" smtClean="0">
              <a:ea typeface="宋体" pitchFamily="2" charset="-122"/>
              <a:cs typeface="Times New Roman" pitchFamily="18" charset="0"/>
            </a:endParaRPr>
          </a:p>
          <a:p>
            <a:pPr>
              <a:buFont typeface="Wingdings" pitchFamily="2" charset="2"/>
              <a:buChar char="l"/>
            </a:pPr>
            <a:r>
              <a:rPr lang="en-US" altLang="zh-CN" dirty="0" err="1" smtClean="0">
                <a:ea typeface="宋体" pitchFamily="2" charset="-122"/>
                <a:cs typeface="Times New Roman" pitchFamily="18" charset="0"/>
              </a:rPr>
              <a:t>HashMap</a:t>
            </a:r>
            <a:r>
              <a:rPr lang="en-US" altLang="zh-CN" dirty="0" smtClean="0">
                <a:ea typeface="宋体" pitchFamily="2" charset="-122"/>
                <a:cs typeface="Times New Roman" pitchFamily="18" charset="0"/>
              </a:rPr>
              <a:t> </a:t>
            </a:r>
            <a:r>
              <a:rPr lang="zh-CN" altLang="en-US" b="1" dirty="0" smtClean="0">
                <a:solidFill>
                  <a:srgbClr val="C00000"/>
                </a:solidFill>
                <a:ea typeface="宋体" pitchFamily="2" charset="-122"/>
                <a:cs typeface="Times New Roman" pitchFamily="18" charset="0"/>
              </a:rPr>
              <a:t>判断两个 </a:t>
            </a:r>
            <a:r>
              <a:rPr lang="en-US" altLang="zh-CN" b="1" dirty="0" smtClean="0">
                <a:solidFill>
                  <a:srgbClr val="C00000"/>
                </a:solidFill>
                <a:ea typeface="宋体" pitchFamily="2" charset="-122"/>
                <a:cs typeface="Times New Roman" pitchFamily="18" charset="0"/>
              </a:rPr>
              <a:t>key </a:t>
            </a:r>
            <a:r>
              <a:rPr lang="zh-CN" altLang="en-US" b="1" dirty="0" smtClean="0">
                <a:solidFill>
                  <a:srgbClr val="C00000"/>
                </a:solidFill>
                <a:ea typeface="宋体" pitchFamily="2" charset="-122"/>
                <a:cs typeface="Times New Roman" pitchFamily="18" charset="0"/>
              </a:rPr>
              <a:t>相等的标准</a:t>
            </a:r>
            <a:r>
              <a:rPr lang="zh-CN" altLang="en-US" dirty="0" smtClean="0">
                <a:ea typeface="宋体" pitchFamily="2" charset="-122"/>
                <a:cs typeface="Times New Roman" pitchFamily="18" charset="0"/>
              </a:rPr>
              <a:t>是：两个 </a:t>
            </a:r>
            <a:r>
              <a:rPr lang="en-US" altLang="zh-CN" dirty="0" smtClean="0">
                <a:ea typeface="宋体" pitchFamily="2" charset="-122"/>
                <a:cs typeface="Times New Roman" pitchFamily="18" charset="0"/>
              </a:rPr>
              <a:t>key </a:t>
            </a:r>
            <a:r>
              <a:rPr lang="zh-CN" altLang="en-US" dirty="0" smtClean="0">
                <a:ea typeface="宋体" pitchFamily="2" charset="-122"/>
                <a:cs typeface="Times New Roman" pitchFamily="18" charset="0"/>
              </a:rPr>
              <a:t>通过 </a:t>
            </a:r>
            <a:r>
              <a:rPr lang="en-US" altLang="zh-CN" dirty="0" smtClean="0">
                <a:ea typeface="宋体" pitchFamily="2" charset="-122"/>
                <a:cs typeface="Times New Roman" pitchFamily="18" charset="0"/>
              </a:rPr>
              <a:t>equals() </a:t>
            </a:r>
            <a:r>
              <a:rPr lang="zh-CN" altLang="en-US" dirty="0" smtClean="0">
                <a:ea typeface="宋体" pitchFamily="2" charset="-122"/>
                <a:cs typeface="Times New Roman" pitchFamily="18" charset="0"/>
              </a:rPr>
              <a:t>方法返回 </a:t>
            </a:r>
            <a:r>
              <a:rPr lang="en-US" altLang="zh-CN" dirty="0" smtClean="0">
                <a:ea typeface="宋体" pitchFamily="2" charset="-122"/>
                <a:cs typeface="Times New Roman" pitchFamily="18" charset="0"/>
              </a:rPr>
              <a:t>true</a:t>
            </a:r>
            <a:r>
              <a:rPr lang="zh-CN" altLang="en-US" dirty="0" smtClean="0">
                <a:ea typeface="宋体" pitchFamily="2" charset="-122"/>
                <a:cs typeface="Times New Roman" pitchFamily="18" charset="0"/>
              </a:rPr>
              <a:t>，</a:t>
            </a:r>
            <a:r>
              <a:rPr lang="en-US" altLang="zh-CN" dirty="0" err="1" smtClean="0">
                <a:ea typeface="宋体" pitchFamily="2" charset="-122"/>
                <a:cs typeface="Times New Roman" pitchFamily="18" charset="0"/>
              </a:rPr>
              <a:t>hashCode</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值也相等。</a:t>
            </a:r>
            <a:endParaRPr lang="en-US" altLang="zh-CN" dirty="0" smtClean="0">
              <a:ea typeface="宋体" pitchFamily="2" charset="-122"/>
              <a:cs typeface="Times New Roman" pitchFamily="18" charset="0"/>
            </a:endParaRPr>
          </a:p>
          <a:p>
            <a:pPr>
              <a:buFont typeface="Wingdings" pitchFamily="2" charset="2"/>
              <a:buChar char="l"/>
            </a:pPr>
            <a:r>
              <a:rPr lang="en-US" altLang="zh-CN" dirty="0" err="1" smtClean="0">
                <a:ea typeface="宋体" pitchFamily="2" charset="-122"/>
                <a:cs typeface="Times New Roman" pitchFamily="18" charset="0"/>
              </a:rPr>
              <a:t>HashMap</a:t>
            </a:r>
            <a:r>
              <a:rPr lang="en-US" altLang="zh-CN" dirty="0" smtClean="0">
                <a:ea typeface="宋体" pitchFamily="2" charset="-122"/>
                <a:cs typeface="Times New Roman" pitchFamily="18" charset="0"/>
              </a:rPr>
              <a:t> </a:t>
            </a:r>
            <a:r>
              <a:rPr lang="zh-CN" altLang="en-US" b="1" dirty="0" smtClean="0">
                <a:solidFill>
                  <a:srgbClr val="C00000"/>
                </a:solidFill>
                <a:ea typeface="宋体" pitchFamily="2" charset="-122"/>
                <a:cs typeface="Times New Roman" pitchFamily="18" charset="0"/>
              </a:rPr>
              <a:t>判断两个 </a:t>
            </a:r>
            <a:r>
              <a:rPr lang="en-US" altLang="zh-CN" b="1" dirty="0" smtClean="0">
                <a:solidFill>
                  <a:srgbClr val="C00000"/>
                </a:solidFill>
                <a:ea typeface="宋体" pitchFamily="2" charset="-122"/>
                <a:cs typeface="Times New Roman" pitchFamily="18" charset="0"/>
              </a:rPr>
              <a:t>value</a:t>
            </a:r>
            <a:r>
              <a:rPr lang="zh-CN" altLang="en-US" b="1" dirty="0" smtClean="0">
                <a:solidFill>
                  <a:srgbClr val="C00000"/>
                </a:solidFill>
                <a:ea typeface="宋体" pitchFamily="2" charset="-122"/>
                <a:cs typeface="Times New Roman" pitchFamily="18" charset="0"/>
              </a:rPr>
              <a:t>相等的标准</a:t>
            </a:r>
            <a:r>
              <a:rPr lang="zh-CN" altLang="en-US" dirty="0" smtClean="0">
                <a:ea typeface="宋体" pitchFamily="2" charset="-122"/>
                <a:cs typeface="Times New Roman" pitchFamily="18" charset="0"/>
              </a:rPr>
              <a:t>是：两个 </a:t>
            </a:r>
            <a:r>
              <a:rPr lang="en-US" altLang="zh-CN" dirty="0" smtClean="0">
                <a:ea typeface="宋体" pitchFamily="2" charset="-122"/>
                <a:cs typeface="Times New Roman" pitchFamily="18" charset="0"/>
              </a:rPr>
              <a:t>value </a:t>
            </a:r>
            <a:r>
              <a:rPr lang="zh-CN" altLang="en-US" dirty="0" smtClean="0">
                <a:ea typeface="宋体" pitchFamily="2" charset="-122"/>
                <a:cs typeface="Times New Roman" pitchFamily="18" charset="0"/>
              </a:rPr>
              <a:t>通过 </a:t>
            </a:r>
            <a:r>
              <a:rPr lang="en-US" altLang="zh-CN" dirty="0" smtClean="0">
                <a:ea typeface="宋体" pitchFamily="2" charset="-122"/>
                <a:cs typeface="Times New Roman" pitchFamily="18" charset="0"/>
              </a:rPr>
              <a:t>equals() </a:t>
            </a:r>
            <a:r>
              <a:rPr lang="zh-CN" altLang="en-US" dirty="0" smtClean="0">
                <a:ea typeface="宋体" pitchFamily="2" charset="-122"/>
                <a:cs typeface="Times New Roman" pitchFamily="18" charset="0"/>
              </a:rPr>
              <a:t>方法返回 </a:t>
            </a:r>
            <a:r>
              <a:rPr lang="en-US" altLang="zh-CN" dirty="0" smtClean="0">
                <a:ea typeface="宋体" pitchFamily="2" charset="-122"/>
                <a:cs typeface="Times New Roman" pitchFamily="18" charset="0"/>
              </a:rPr>
              <a:t>true</a:t>
            </a:r>
            <a:r>
              <a:rPr lang="zh-CN" altLang="en-US" dirty="0" smtClean="0">
                <a:ea typeface="宋体" pitchFamily="2" charset="-122"/>
                <a:cs typeface="Times New Roman" pitchFamily="18" charset="0"/>
              </a:rPr>
              <a:t>。</a:t>
            </a:r>
            <a:endParaRPr lang="zh-CN" altLang="en-US" dirty="0">
              <a:ea typeface="宋体" pitchFamily="2" charset="-122"/>
              <a:cs typeface="Times New Roman" pitchFamily="18" charset="0"/>
            </a:endParaRPr>
          </a:p>
        </p:txBody>
      </p:sp>
    </p:spTree>
    <p:extLst>
      <p:ext uri="{BB962C8B-B14F-4D97-AF65-F5344CB8AC3E}">
        <p14:creationId xmlns="" xmlns:p14="http://schemas.microsoft.com/office/powerpoint/2010/main" val="298506690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900113" y="836712"/>
            <a:ext cx="7488311" cy="5760640"/>
          </a:xfrm>
        </p:spPr>
        <p:txBody>
          <a:bodyPr>
            <a:normAutofit fontScale="55000" lnSpcReduction="20000"/>
          </a:bodyPr>
          <a:lstStyle/>
          <a:p>
            <a:pPr>
              <a:buNone/>
            </a:pPr>
            <a:r>
              <a:rPr lang="en-US" altLang="zh-CN" dirty="0" smtClean="0"/>
              <a:t>1  import </a:t>
            </a:r>
            <a:r>
              <a:rPr lang="en-US" altLang="zh-CN" dirty="0" err="1" smtClean="0"/>
              <a:t>java.util</a:t>
            </a:r>
            <a:r>
              <a:rPr lang="en-US" altLang="zh-CN" dirty="0" smtClean="0"/>
              <a:t>.*;</a:t>
            </a:r>
          </a:p>
          <a:p>
            <a:pPr>
              <a:buNone/>
            </a:pPr>
            <a:r>
              <a:rPr lang="en-US" altLang="zh-CN" dirty="0" smtClean="0"/>
              <a:t>2  </a:t>
            </a:r>
          </a:p>
          <a:p>
            <a:pPr>
              <a:buNone/>
            </a:pPr>
            <a:r>
              <a:rPr lang="en-US" altLang="zh-CN" dirty="0" smtClean="0"/>
              <a:t>3  public class </a:t>
            </a:r>
            <a:r>
              <a:rPr lang="en-US" altLang="zh-CN" dirty="0" err="1" smtClean="0"/>
              <a:t>HashMapTest</a:t>
            </a:r>
            <a:r>
              <a:rPr lang="en-US" altLang="zh-CN" dirty="0" smtClean="0"/>
              <a:t> {</a:t>
            </a:r>
          </a:p>
          <a:p>
            <a:pPr>
              <a:buNone/>
            </a:pPr>
            <a:r>
              <a:rPr lang="en-US" altLang="zh-CN" dirty="0" smtClean="0"/>
              <a:t>4      public static void main(String[] </a:t>
            </a:r>
            <a:r>
              <a:rPr lang="en-US" altLang="zh-CN" dirty="0" err="1" smtClean="0"/>
              <a:t>args</a:t>
            </a:r>
            <a:r>
              <a:rPr lang="en-US" altLang="zh-CN" dirty="0" smtClean="0"/>
              <a:t>) {</a:t>
            </a:r>
          </a:p>
          <a:p>
            <a:pPr>
              <a:buNone/>
            </a:pPr>
            <a:r>
              <a:rPr lang="en-US" altLang="zh-CN" dirty="0" smtClean="0"/>
              <a:t>5          Map&lt;Integer, String&gt; map = new </a:t>
            </a:r>
            <a:r>
              <a:rPr lang="en-US" altLang="zh-CN" dirty="0" err="1" smtClean="0"/>
              <a:t>HashMap</a:t>
            </a:r>
            <a:r>
              <a:rPr lang="en-US" altLang="zh-CN" dirty="0" smtClean="0"/>
              <a:t>&lt;Integer, String&gt;();</a:t>
            </a:r>
          </a:p>
          <a:p>
            <a:pPr>
              <a:buNone/>
            </a:pPr>
            <a:r>
              <a:rPr lang="en-US" altLang="zh-CN" dirty="0" smtClean="0"/>
              <a:t>6          </a:t>
            </a:r>
            <a:r>
              <a:rPr lang="en-US" altLang="zh-CN" dirty="0" err="1" smtClean="0"/>
              <a:t>map.put</a:t>
            </a:r>
            <a:r>
              <a:rPr lang="en-US" altLang="zh-CN" dirty="0" smtClean="0"/>
              <a:t>(new Integer(1), "first");</a:t>
            </a:r>
          </a:p>
          <a:p>
            <a:pPr>
              <a:buNone/>
            </a:pPr>
            <a:r>
              <a:rPr lang="en-US" altLang="zh-CN" dirty="0" smtClean="0"/>
              <a:t>7          </a:t>
            </a:r>
            <a:r>
              <a:rPr lang="en-US" altLang="zh-CN" dirty="0" err="1" smtClean="0"/>
              <a:t>map.put</a:t>
            </a:r>
            <a:r>
              <a:rPr lang="en-US" altLang="zh-CN" dirty="0" smtClean="0"/>
              <a:t>(new Integer(2), "second");</a:t>
            </a:r>
          </a:p>
          <a:p>
            <a:pPr>
              <a:buNone/>
            </a:pPr>
            <a:r>
              <a:rPr lang="en-US" altLang="zh-CN" dirty="0" smtClean="0"/>
              <a:t>8          </a:t>
            </a:r>
            <a:r>
              <a:rPr lang="en-US" altLang="zh-CN" dirty="0" err="1" smtClean="0"/>
              <a:t>map.put</a:t>
            </a:r>
            <a:r>
              <a:rPr lang="en-US" altLang="zh-CN" dirty="0" smtClean="0"/>
              <a:t>(new Integer(3), "third");</a:t>
            </a:r>
          </a:p>
          <a:p>
            <a:pPr>
              <a:buNone/>
            </a:pPr>
            <a:r>
              <a:rPr lang="en-US" altLang="zh-CN" dirty="0" smtClean="0"/>
              <a:t>9          </a:t>
            </a:r>
            <a:r>
              <a:rPr lang="en-US" altLang="zh-CN" dirty="0" err="1" smtClean="0"/>
              <a:t>map.put</a:t>
            </a:r>
            <a:r>
              <a:rPr lang="en-US" altLang="zh-CN" dirty="0" smtClean="0"/>
              <a:t>(new Integer(4), "forth");</a:t>
            </a:r>
          </a:p>
          <a:p>
            <a:pPr>
              <a:buNone/>
            </a:pPr>
            <a:r>
              <a:rPr lang="en-US" altLang="zh-CN" dirty="0" smtClean="0"/>
              <a:t>10 </a:t>
            </a:r>
          </a:p>
          <a:p>
            <a:pPr>
              <a:buNone/>
            </a:pPr>
            <a:r>
              <a:rPr lang="en-US" altLang="zh-CN" dirty="0" smtClean="0"/>
              <a:t>11         Set key = </a:t>
            </a:r>
            <a:r>
              <a:rPr lang="en-US" altLang="zh-CN" dirty="0" err="1" smtClean="0"/>
              <a:t>map.keySet</a:t>
            </a:r>
            <a:r>
              <a:rPr lang="en-US" altLang="zh-CN" dirty="0" smtClean="0"/>
              <a:t>();</a:t>
            </a:r>
          </a:p>
          <a:p>
            <a:pPr>
              <a:buNone/>
            </a:pPr>
            <a:r>
              <a:rPr lang="en-US" altLang="zh-CN" dirty="0" smtClean="0"/>
              <a:t>12         </a:t>
            </a:r>
            <a:r>
              <a:rPr lang="en-US" altLang="zh-CN" dirty="0" err="1" smtClean="0"/>
              <a:t>System.out.println</a:t>
            </a:r>
            <a:r>
              <a:rPr lang="en-US" altLang="zh-CN" dirty="0" smtClean="0"/>
              <a:t>(key);</a:t>
            </a:r>
          </a:p>
          <a:p>
            <a:pPr>
              <a:buNone/>
            </a:pPr>
            <a:r>
              <a:rPr lang="en-US" altLang="zh-CN" dirty="0" smtClean="0"/>
              <a:t>13 </a:t>
            </a:r>
          </a:p>
          <a:p>
            <a:pPr>
              <a:buNone/>
            </a:pPr>
            <a:r>
              <a:rPr lang="en-US" altLang="zh-CN" dirty="0" smtClean="0"/>
              <a:t>14         Collection value = </a:t>
            </a:r>
            <a:r>
              <a:rPr lang="en-US" altLang="zh-CN" dirty="0" err="1" smtClean="0"/>
              <a:t>map.values</a:t>
            </a:r>
            <a:r>
              <a:rPr lang="en-US" altLang="zh-CN" dirty="0" smtClean="0"/>
              <a:t>();</a:t>
            </a:r>
          </a:p>
          <a:p>
            <a:pPr>
              <a:buNone/>
            </a:pPr>
            <a:r>
              <a:rPr lang="en-US" altLang="zh-CN" dirty="0" smtClean="0"/>
              <a:t>15         </a:t>
            </a:r>
            <a:r>
              <a:rPr lang="en-US" altLang="zh-CN" dirty="0" err="1" smtClean="0"/>
              <a:t>System.out.println</a:t>
            </a:r>
            <a:r>
              <a:rPr lang="en-US" altLang="zh-CN" dirty="0" smtClean="0"/>
              <a:t>(value);</a:t>
            </a:r>
          </a:p>
          <a:p>
            <a:pPr>
              <a:buNone/>
            </a:pPr>
            <a:r>
              <a:rPr lang="en-US" altLang="zh-CN" dirty="0" smtClean="0"/>
              <a:t>16 </a:t>
            </a:r>
          </a:p>
          <a:p>
            <a:pPr>
              <a:buNone/>
            </a:pPr>
            <a:r>
              <a:rPr lang="en-US" altLang="zh-CN" dirty="0" smtClean="0"/>
              <a:t>17         Set </a:t>
            </a:r>
            <a:r>
              <a:rPr lang="en-US" altLang="zh-CN" dirty="0" err="1" smtClean="0"/>
              <a:t>kvPair</a:t>
            </a:r>
            <a:r>
              <a:rPr lang="en-US" altLang="zh-CN" dirty="0" smtClean="0"/>
              <a:t> = </a:t>
            </a:r>
            <a:r>
              <a:rPr lang="en-US" altLang="zh-CN" dirty="0" err="1" smtClean="0"/>
              <a:t>map.entrySet</a:t>
            </a:r>
            <a:r>
              <a:rPr lang="en-US" altLang="zh-CN" dirty="0" smtClean="0"/>
              <a:t>();</a:t>
            </a:r>
          </a:p>
          <a:p>
            <a:pPr marL="514350" indent="-514350">
              <a:buAutoNum type="arabicPlain" startAt="18"/>
            </a:pPr>
            <a:r>
              <a:rPr lang="en-US" altLang="zh-CN" dirty="0" err="1" smtClean="0"/>
              <a:t>System.out.println</a:t>
            </a:r>
            <a:r>
              <a:rPr lang="en-US" altLang="zh-CN" dirty="0" smtClean="0"/>
              <a:t>(</a:t>
            </a:r>
            <a:r>
              <a:rPr lang="en-US" altLang="zh-CN" dirty="0" err="1" smtClean="0"/>
              <a:t>kvPair</a:t>
            </a:r>
            <a:r>
              <a:rPr lang="en-US" altLang="zh-CN" dirty="0" smtClean="0"/>
              <a:t>);</a:t>
            </a:r>
          </a:p>
          <a:p>
            <a:pPr>
              <a:buNone/>
            </a:pPr>
            <a:r>
              <a:rPr lang="en-US" altLang="zh-CN" dirty="0" smtClean="0"/>
              <a:t>19 </a:t>
            </a:r>
          </a:p>
          <a:p>
            <a:pPr>
              <a:buNone/>
            </a:pPr>
            <a:r>
              <a:rPr lang="en-US" altLang="zh-CN" dirty="0" smtClean="0"/>
              <a:t>20         String </a:t>
            </a:r>
            <a:r>
              <a:rPr lang="en-US" altLang="zh-CN" dirty="0" err="1" smtClean="0"/>
              <a:t>str</a:t>
            </a:r>
            <a:r>
              <a:rPr lang="en-US" altLang="zh-CN" dirty="0" smtClean="0"/>
              <a:t> = </a:t>
            </a:r>
            <a:r>
              <a:rPr lang="en-US" altLang="zh-CN" dirty="0" err="1" smtClean="0"/>
              <a:t>map.get</a:t>
            </a:r>
            <a:r>
              <a:rPr lang="en-US" altLang="zh-CN" dirty="0" smtClean="0"/>
              <a:t>(2);</a:t>
            </a:r>
          </a:p>
          <a:p>
            <a:pPr>
              <a:buNone/>
            </a:pPr>
            <a:r>
              <a:rPr lang="en-US" altLang="zh-CN" dirty="0" smtClean="0"/>
              <a:t>21         </a:t>
            </a:r>
            <a:r>
              <a:rPr lang="en-US" altLang="zh-CN" dirty="0" err="1" smtClean="0"/>
              <a:t>System.out.println</a:t>
            </a:r>
            <a:r>
              <a:rPr lang="en-US" altLang="zh-CN" dirty="0" smtClean="0"/>
              <a:t>(</a:t>
            </a:r>
            <a:r>
              <a:rPr lang="en-US" altLang="zh-CN" dirty="0" err="1" smtClean="0"/>
              <a:t>str</a:t>
            </a:r>
            <a:r>
              <a:rPr lang="en-US" altLang="zh-CN" dirty="0" smtClean="0"/>
              <a:t>);</a:t>
            </a:r>
          </a:p>
          <a:p>
            <a:pPr>
              <a:buNone/>
            </a:pPr>
            <a:r>
              <a:rPr lang="en-US" altLang="zh-CN" dirty="0" smtClean="0"/>
              <a:t>22     }</a:t>
            </a:r>
          </a:p>
          <a:p>
            <a:pPr>
              <a:buNone/>
            </a:pPr>
            <a:r>
              <a:rPr lang="en-US" altLang="zh-CN" dirty="0" smtClean="0"/>
              <a:t>23 }</a:t>
            </a:r>
          </a:p>
          <a:p>
            <a:pPr marL="514350" indent="-514350">
              <a:buAutoNum type="arabicPlain" startAt="18"/>
            </a:pPr>
            <a:endParaRPr lang="en-US" altLang="zh-CN"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1600" y="692696"/>
            <a:ext cx="7416824" cy="1080120"/>
          </a:xfrm>
        </p:spPr>
        <p:txBody>
          <a:bodyPr>
            <a:noAutofit/>
          </a:bodyPr>
          <a:lstStyle/>
          <a:p>
            <a:r>
              <a:rPr lang="en-US" altLang="zh-CN" b="1" dirty="0" smtClean="0">
                <a:latin typeface="+mn-lt"/>
                <a:ea typeface="宋体" pitchFamily="2" charset="-122"/>
                <a:cs typeface="Times New Roman" pitchFamily="18" charset="0"/>
              </a:rPr>
              <a:t>Map</a:t>
            </a:r>
            <a:r>
              <a:rPr lang="zh-CN" altLang="en-US" b="1" dirty="0" smtClean="0">
                <a:latin typeface="+mn-lt"/>
                <a:ea typeface="宋体" pitchFamily="2" charset="-122"/>
                <a:cs typeface="Times New Roman" pitchFamily="18" charset="0"/>
              </a:rPr>
              <a:t>实现类之二：</a:t>
            </a:r>
            <a:r>
              <a:rPr lang="en-US" altLang="zh-CN" b="1" dirty="0" err="1" smtClean="0">
                <a:latin typeface="+mn-lt"/>
                <a:ea typeface="宋体" pitchFamily="2" charset="-122"/>
                <a:cs typeface="Times New Roman" pitchFamily="18" charset="0"/>
              </a:rPr>
              <a:t>LinkedHashMap</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467544" y="1988840"/>
            <a:ext cx="8229600" cy="3052936"/>
          </a:xfrm>
        </p:spPr>
        <p:txBody>
          <a:bodyPr>
            <a:normAutofit/>
          </a:bodyPr>
          <a:lstStyle/>
          <a:p>
            <a:pPr>
              <a:buFont typeface="Wingdings" pitchFamily="2" charset="2"/>
              <a:buChar char="l"/>
            </a:pPr>
            <a:r>
              <a:rPr lang="en-US" altLang="zh-CN" dirty="0" err="1" smtClean="0">
                <a:ea typeface="宋体" pitchFamily="2" charset="-122"/>
                <a:cs typeface="Times New Roman" pitchFamily="18" charset="0"/>
              </a:rPr>
              <a:t>LinkedHashMap</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是 </a:t>
            </a:r>
            <a:r>
              <a:rPr lang="en-US" altLang="zh-CN" dirty="0" err="1" smtClean="0">
                <a:ea typeface="宋体" pitchFamily="2" charset="-122"/>
                <a:cs typeface="Times New Roman" pitchFamily="18" charset="0"/>
              </a:rPr>
              <a:t>HashMap</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的子类</a:t>
            </a:r>
            <a:endParaRPr lang="en-US" altLang="zh-CN" dirty="0" smtClean="0">
              <a:ea typeface="宋体" pitchFamily="2" charset="-122"/>
              <a:cs typeface="Times New Roman" pitchFamily="18" charset="0"/>
            </a:endParaRPr>
          </a:p>
          <a:p>
            <a:pPr>
              <a:lnSpc>
                <a:spcPct val="150000"/>
              </a:lnSpc>
              <a:buFont typeface="Wingdings" pitchFamily="2" charset="2"/>
              <a:buChar char="l"/>
            </a:pPr>
            <a:r>
              <a:rPr lang="zh-CN" altLang="en-US" dirty="0">
                <a:ea typeface="宋体" pitchFamily="2" charset="-122"/>
                <a:cs typeface="Times New Roman" pitchFamily="18" charset="0"/>
              </a:rPr>
              <a:t>与</a:t>
            </a:r>
            <a:r>
              <a:rPr lang="en-US" altLang="zh-CN" dirty="0" err="1">
                <a:ea typeface="宋体" pitchFamily="2" charset="-122"/>
                <a:cs typeface="Times New Roman" pitchFamily="18" charset="0"/>
              </a:rPr>
              <a:t>LinkedHashSet</a:t>
            </a:r>
            <a:r>
              <a:rPr lang="zh-CN" altLang="en-US" dirty="0" smtClean="0">
                <a:ea typeface="宋体" pitchFamily="2" charset="-122"/>
                <a:cs typeface="Times New Roman" pitchFamily="18" charset="0"/>
              </a:rPr>
              <a:t>类似</a:t>
            </a:r>
            <a:r>
              <a:rPr lang="zh-CN" altLang="en-US" dirty="0">
                <a:ea typeface="宋体" pitchFamily="2" charset="-122"/>
                <a:cs typeface="Times New Roman" pitchFamily="18" charset="0"/>
              </a:rPr>
              <a:t>，</a:t>
            </a:r>
            <a:r>
              <a:rPr lang="en-US" altLang="zh-CN" dirty="0" err="1" smtClean="0">
                <a:ea typeface="宋体" pitchFamily="2" charset="-122"/>
                <a:cs typeface="Times New Roman" pitchFamily="18" charset="0"/>
              </a:rPr>
              <a:t>LinkedHashMap</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可以维护 </a:t>
            </a:r>
            <a:r>
              <a:rPr lang="en-US" altLang="zh-CN" dirty="0" smtClean="0">
                <a:ea typeface="宋体" pitchFamily="2" charset="-122"/>
                <a:cs typeface="Times New Roman" pitchFamily="18" charset="0"/>
              </a:rPr>
              <a:t>Map </a:t>
            </a:r>
            <a:r>
              <a:rPr lang="zh-CN" altLang="en-US" dirty="0" smtClean="0">
                <a:ea typeface="宋体" pitchFamily="2" charset="-122"/>
                <a:cs typeface="Times New Roman" pitchFamily="18" charset="0"/>
              </a:rPr>
              <a:t>的迭代顺序：迭代顺序与 </a:t>
            </a:r>
            <a:r>
              <a:rPr lang="en-US" altLang="zh-CN" dirty="0" smtClean="0">
                <a:ea typeface="宋体" pitchFamily="2" charset="-122"/>
                <a:cs typeface="Times New Roman" pitchFamily="18" charset="0"/>
              </a:rPr>
              <a:t>Key-</a:t>
            </a:r>
            <a:r>
              <a:rPr lang="en-US" altLang="zh-CN" dirty="0">
                <a:ea typeface="宋体" pitchFamily="2" charset="-122"/>
                <a:cs typeface="Times New Roman" pitchFamily="18" charset="0"/>
              </a:rPr>
              <a:t>V</a:t>
            </a:r>
            <a:r>
              <a:rPr lang="en-US" altLang="zh-CN" dirty="0" smtClean="0">
                <a:ea typeface="宋体" pitchFamily="2" charset="-122"/>
                <a:cs typeface="Times New Roman" pitchFamily="18" charset="0"/>
              </a:rPr>
              <a:t>alue </a:t>
            </a:r>
            <a:r>
              <a:rPr lang="zh-CN" altLang="en-US" dirty="0" smtClean="0">
                <a:ea typeface="宋体" pitchFamily="2" charset="-122"/>
                <a:cs typeface="Times New Roman" pitchFamily="18" charset="0"/>
              </a:rPr>
              <a:t>对的插入顺序一致</a:t>
            </a:r>
            <a:endParaRPr lang="en-US" altLang="zh-CN" dirty="0" smtClean="0">
              <a:ea typeface="宋体" pitchFamily="2" charset="-122"/>
              <a:cs typeface="Times New Roman" pitchFamily="18" charset="0"/>
            </a:endParaRPr>
          </a:p>
        </p:txBody>
      </p:sp>
    </p:spTree>
    <p:extLst>
      <p:ext uri="{BB962C8B-B14F-4D97-AF65-F5344CB8AC3E}">
        <p14:creationId xmlns="" xmlns:p14="http://schemas.microsoft.com/office/powerpoint/2010/main" val="326728944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19672" y="620688"/>
            <a:ext cx="6120680" cy="864096"/>
          </a:xfrm>
        </p:spPr>
        <p:txBody>
          <a:bodyPr>
            <a:normAutofit/>
          </a:bodyPr>
          <a:lstStyle/>
          <a:p>
            <a:r>
              <a:rPr lang="en-US" altLang="zh-CN" b="1" dirty="0" smtClean="0">
                <a:latin typeface="+mn-lt"/>
                <a:ea typeface="宋体" pitchFamily="2" charset="-122"/>
                <a:cs typeface="Times New Roman" pitchFamily="18" charset="0"/>
              </a:rPr>
              <a:t>Map</a:t>
            </a:r>
            <a:r>
              <a:rPr lang="zh-CN" altLang="en-US" b="1" dirty="0" smtClean="0">
                <a:latin typeface="+mn-lt"/>
                <a:ea typeface="宋体" pitchFamily="2" charset="-122"/>
                <a:cs typeface="Times New Roman" pitchFamily="18" charset="0"/>
              </a:rPr>
              <a:t>实现类之三：</a:t>
            </a:r>
            <a:r>
              <a:rPr lang="en-US" altLang="zh-CN" b="1" dirty="0" err="1" smtClean="0">
                <a:latin typeface="+mn-lt"/>
                <a:ea typeface="宋体" pitchFamily="2" charset="-122"/>
                <a:cs typeface="Times New Roman" pitchFamily="18" charset="0"/>
              </a:rPr>
              <a:t>TreeMap</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179512" y="1522200"/>
            <a:ext cx="8748464" cy="4859128"/>
          </a:xfrm>
        </p:spPr>
        <p:txBody>
          <a:bodyPr>
            <a:normAutofit/>
          </a:bodyPr>
          <a:lstStyle/>
          <a:p>
            <a:pPr>
              <a:buFont typeface="Wingdings" pitchFamily="2" charset="2"/>
              <a:buChar char="l"/>
            </a:pPr>
            <a:r>
              <a:rPr lang="en-US" altLang="zh-CN" dirty="0" err="1" smtClean="0">
                <a:ea typeface="宋体" pitchFamily="2" charset="-122"/>
                <a:cs typeface="Times New Roman" pitchFamily="18" charset="0"/>
              </a:rPr>
              <a:t>TreeMap</a:t>
            </a:r>
            <a:r>
              <a:rPr lang="zh-CN" altLang="en-US" dirty="0">
                <a:ea typeface="宋体" pitchFamily="2" charset="-122"/>
                <a:cs typeface="Times New Roman" pitchFamily="18" charset="0"/>
              </a:rPr>
              <a:t>存储 </a:t>
            </a:r>
            <a:r>
              <a:rPr lang="en-US" altLang="zh-CN" dirty="0" smtClean="0">
                <a:ea typeface="宋体" pitchFamily="2" charset="-122"/>
                <a:cs typeface="Times New Roman" pitchFamily="18" charset="0"/>
              </a:rPr>
              <a:t>Key-Value </a:t>
            </a:r>
            <a:r>
              <a:rPr lang="zh-CN" altLang="en-US" dirty="0">
                <a:ea typeface="宋体" pitchFamily="2" charset="-122"/>
                <a:cs typeface="Times New Roman" pitchFamily="18" charset="0"/>
              </a:rPr>
              <a:t>对</a:t>
            </a:r>
            <a:r>
              <a:rPr lang="zh-CN" altLang="en-US" dirty="0" smtClean="0">
                <a:ea typeface="宋体" pitchFamily="2" charset="-122"/>
                <a:cs typeface="Times New Roman" pitchFamily="18" charset="0"/>
              </a:rPr>
              <a:t>时，</a:t>
            </a:r>
            <a:r>
              <a:rPr lang="zh-CN" altLang="en-US" dirty="0">
                <a:ea typeface="宋体" pitchFamily="2" charset="-122"/>
                <a:cs typeface="Times New Roman" pitchFamily="18" charset="0"/>
              </a:rPr>
              <a:t>需要根据 </a:t>
            </a:r>
            <a:r>
              <a:rPr lang="en-US" altLang="zh-CN" dirty="0" smtClean="0">
                <a:ea typeface="宋体" pitchFamily="2" charset="-122"/>
                <a:cs typeface="Times New Roman" pitchFamily="18" charset="0"/>
              </a:rPr>
              <a:t>key-value </a:t>
            </a:r>
            <a:r>
              <a:rPr lang="zh-CN" altLang="en-US" dirty="0">
                <a:ea typeface="宋体" pitchFamily="2" charset="-122"/>
                <a:cs typeface="Times New Roman" pitchFamily="18" charset="0"/>
              </a:rPr>
              <a:t>对进行排序。</a:t>
            </a:r>
            <a:r>
              <a:rPr lang="en-US" altLang="zh-CN" dirty="0" err="1">
                <a:ea typeface="宋体" pitchFamily="2" charset="-122"/>
                <a:cs typeface="Times New Roman" pitchFamily="18" charset="0"/>
              </a:rPr>
              <a:t>TreeMap</a:t>
            </a:r>
            <a:r>
              <a:rPr lang="en-US" altLang="zh-CN" dirty="0">
                <a:ea typeface="宋体" pitchFamily="2" charset="-122"/>
                <a:cs typeface="Times New Roman" pitchFamily="18" charset="0"/>
              </a:rPr>
              <a:t> </a:t>
            </a:r>
            <a:r>
              <a:rPr lang="zh-CN" altLang="en-US" dirty="0">
                <a:ea typeface="宋体" pitchFamily="2" charset="-122"/>
                <a:cs typeface="Times New Roman" pitchFamily="18" charset="0"/>
              </a:rPr>
              <a:t>可以保证所有的 </a:t>
            </a:r>
            <a:r>
              <a:rPr lang="en-US" altLang="zh-CN" dirty="0">
                <a:ea typeface="宋体" pitchFamily="2" charset="-122"/>
                <a:cs typeface="Times New Roman" pitchFamily="18" charset="0"/>
              </a:rPr>
              <a:t>Key-Value </a:t>
            </a:r>
            <a:r>
              <a:rPr lang="zh-CN" altLang="en-US" dirty="0">
                <a:ea typeface="宋体" pitchFamily="2" charset="-122"/>
                <a:cs typeface="Times New Roman" pitchFamily="18" charset="0"/>
              </a:rPr>
              <a:t>对处于有序状态。</a:t>
            </a:r>
            <a:endParaRPr lang="en-US" altLang="zh-CN" dirty="0">
              <a:ea typeface="宋体" pitchFamily="2" charset="-122"/>
              <a:cs typeface="Times New Roman" pitchFamily="18" charset="0"/>
            </a:endParaRPr>
          </a:p>
          <a:p>
            <a:pPr>
              <a:buFont typeface="Wingdings" pitchFamily="2" charset="2"/>
              <a:buChar char="l"/>
            </a:pPr>
            <a:r>
              <a:rPr lang="en-US" altLang="zh-CN" sz="2400" dirty="0" err="1">
                <a:ea typeface="宋体" pitchFamily="2" charset="-122"/>
                <a:cs typeface="Times New Roman" pitchFamily="18" charset="0"/>
              </a:rPr>
              <a:t>TreeMap</a:t>
            </a:r>
            <a:r>
              <a:rPr lang="en-US" altLang="zh-CN" sz="2400" dirty="0">
                <a:ea typeface="宋体" pitchFamily="2" charset="-122"/>
                <a:cs typeface="Times New Roman" pitchFamily="18" charset="0"/>
              </a:rPr>
              <a:t> </a:t>
            </a:r>
            <a:r>
              <a:rPr lang="zh-CN" altLang="en-US" sz="2400" dirty="0">
                <a:ea typeface="宋体" pitchFamily="2" charset="-122"/>
                <a:cs typeface="Times New Roman" pitchFamily="18" charset="0"/>
              </a:rPr>
              <a:t>的 </a:t>
            </a:r>
            <a:r>
              <a:rPr lang="en-US" altLang="zh-CN" sz="2400" dirty="0">
                <a:ea typeface="宋体" pitchFamily="2" charset="-122"/>
                <a:cs typeface="Times New Roman" pitchFamily="18" charset="0"/>
              </a:rPr>
              <a:t>Key </a:t>
            </a:r>
            <a:r>
              <a:rPr lang="zh-CN" altLang="en-US" sz="2400" dirty="0">
                <a:ea typeface="宋体" pitchFamily="2" charset="-122"/>
                <a:cs typeface="Times New Roman" pitchFamily="18" charset="0"/>
              </a:rPr>
              <a:t>的排序：</a:t>
            </a:r>
            <a:endParaRPr lang="en-US" altLang="zh-CN" sz="2400" dirty="0">
              <a:ea typeface="宋体" pitchFamily="2" charset="-122"/>
              <a:cs typeface="Times New Roman" pitchFamily="18" charset="0"/>
            </a:endParaRPr>
          </a:p>
          <a:p>
            <a:pPr lvl="1">
              <a:lnSpc>
                <a:spcPct val="120000"/>
              </a:lnSpc>
              <a:buFont typeface="Wingdings" pitchFamily="2" charset="2"/>
              <a:buChar char="Ø"/>
            </a:pPr>
            <a:r>
              <a:rPr lang="zh-CN" altLang="en-US" sz="2500" b="1" dirty="0">
                <a:solidFill>
                  <a:srgbClr val="C00000"/>
                </a:solidFill>
                <a:ea typeface="宋体" pitchFamily="2" charset="-122"/>
                <a:cs typeface="Times New Roman" pitchFamily="18" charset="0"/>
              </a:rPr>
              <a:t>自然排序</a:t>
            </a:r>
            <a:r>
              <a:rPr lang="zh-CN" altLang="en-US" sz="2500" dirty="0">
                <a:ea typeface="宋体" pitchFamily="2" charset="-122"/>
                <a:cs typeface="Times New Roman" pitchFamily="18" charset="0"/>
              </a:rPr>
              <a:t>：</a:t>
            </a:r>
            <a:r>
              <a:rPr lang="en-US" altLang="zh-CN" sz="2500" dirty="0" err="1">
                <a:ea typeface="宋体" pitchFamily="2" charset="-122"/>
                <a:cs typeface="Times New Roman" pitchFamily="18" charset="0"/>
              </a:rPr>
              <a:t>TreeMap</a:t>
            </a:r>
            <a:r>
              <a:rPr lang="en-US" altLang="zh-CN" sz="2500" dirty="0">
                <a:ea typeface="宋体" pitchFamily="2" charset="-122"/>
                <a:cs typeface="Times New Roman" pitchFamily="18" charset="0"/>
              </a:rPr>
              <a:t> </a:t>
            </a:r>
            <a:r>
              <a:rPr lang="zh-CN" altLang="en-US" sz="2500" dirty="0">
                <a:ea typeface="宋体" pitchFamily="2" charset="-122"/>
                <a:cs typeface="Times New Roman" pitchFamily="18" charset="0"/>
              </a:rPr>
              <a:t>的所有的 </a:t>
            </a:r>
            <a:r>
              <a:rPr lang="en-US" altLang="zh-CN" sz="2500" dirty="0">
                <a:ea typeface="宋体" pitchFamily="2" charset="-122"/>
                <a:cs typeface="Times New Roman" pitchFamily="18" charset="0"/>
              </a:rPr>
              <a:t>Key </a:t>
            </a:r>
            <a:r>
              <a:rPr lang="zh-CN" altLang="en-US" sz="2500" dirty="0">
                <a:ea typeface="宋体" pitchFamily="2" charset="-122"/>
                <a:cs typeface="Times New Roman" pitchFamily="18" charset="0"/>
              </a:rPr>
              <a:t>必须实现 </a:t>
            </a:r>
            <a:r>
              <a:rPr lang="en-US" altLang="zh-CN" sz="2500" dirty="0">
                <a:ea typeface="宋体" pitchFamily="2" charset="-122"/>
                <a:cs typeface="Times New Roman" pitchFamily="18" charset="0"/>
              </a:rPr>
              <a:t>Comparable </a:t>
            </a:r>
            <a:r>
              <a:rPr lang="zh-CN" altLang="en-US" sz="2500" dirty="0">
                <a:ea typeface="宋体" pitchFamily="2" charset="-122"/>
                <a:cs typeface="Times New Roman" pitchFamily="18" charset="0"/>
              </a:rPr>
              <a:t>接口，而且所有的 </a:t>
            </a:r>
            <a:r>
              <a:rPr lang="en-US" altLang="zh-CN" sz="2500" dirty="0">
                <a:ea typeface="宋体" pitchFamily="2" charset="-122"/>
                <a:cs typeface="Times New Roman" pitchFamily="18" charset="0"/>
              </a:rPr>
              <a:t>Key </a:t>
            </a:r>
            <a:r>
              <a:rPr lang="zh-CN" altLang="en-US" sz="2500" dirty="0">
                <a:ea typeface="宋体" pitchFamily="2" charset="-122"/>
                <a:cs typeface="Times New Roman" pitchFamily="18" charset="0"/>
              </a:rPr>
              <a:t>应该是同一个类的对象，否则将会抛出 </a:t>
            </a:r>
            <a:r>
              <a:rPr lang="en-US" altLang="zh-CN" sz="2500" dirty="0" err="1">
                <a:ea typeface="宋体" pitchFamily="2" charset="-122"/>
                <a:cs typeface="Times New Roman" pitchFamily="18" charset="0"/>
              </a:rPr>
              <a:t>ClasssCastException</a:t>
            </a:r>
            <a:endParaRPr lang="en-US" altLang="zh-CN" sz="2500" dirty="0">
              <a:ea typeface="宋体" pitchFamily="2" charset="-122"/>
              <a:cs typeface="Times New Roman" pitchFamily="18" charset="0"/>
            </a:endParaRPr>
          </a:p>
          <a:p>
            <a:pPr lvl="1">
              <a:lnSpc>
                <a:spcPct val="120000"/>
              </a:lnSpc>
              <a:buFont typeface="Wingdings" pitchFamily="2" charset="2"/>
              <a:buChar char="Ø"/>
            </a:pPr>
            <a:r>
              <a:rPr lang="zh-CN" altLang="en-US" sz="2500" b="1" dirty="0">
                <a:solidFill>
                  <a:srgbClr val="C00000"/>
                </a:solidFill>
                <a:ea typeface="宋体" pitchFamily="2" charset="-122"/>
                <a:cs typeface="Times New Roman" pitchFamily="18" charset="0"/>
              </a:rPr>
              <a:t>定制排序</a:t>
            </a:r>
            <a:r>
              <a:rPr lang="zh-CN" altLang="en-US" sz="2500" dirty="0">
                <a:ea typeface="宋体" pitchFamily="2" charset="-122"/>
                <a:cs typeface="Times New Roman" pitchFamily="18" charset="0"/>
              </a:rPr>
              <a:t>：创建 </a:t>
            </a:r>
            <a:r>
              <a:rPr lang="en-US" altLang="zh-CN" sz="2500" dirty="0" err="1">
                <a:ea typeface="宋体" pitchFamily="2" charset="-122"/>
                <a:cs typeface="Times New Roman" pitchFamily="18" charset="0"/>
              </a:rPr>
              <a:t>TreeMap</a:t>
            </a:r>
            <a:r>
              <a:rPr lang="en-US" altLang="zh-CN" sz="2500" dirty="0">
                <a:ea typeface="宋体" pitchFamily="2" charset="-122"/>
                <a:cs typeface="Times New Roman" pitchFamily="18" charset="0"/>
              </a:rPr>
              <a:t> </a:t>
            </a:r>
            <a:r>
              <a:rPr lang="zh-CN" altLang="en-US" sz="2500" dirty="0">
                <a:ea typeface="宋体" pitchFamily="2" charset="-122"/>
                <a:cs typeface="Times New Roman" pitchFamily="18" charset="0"/>
              </a:rPr>
              <a:t>时，传入一个 </a:t>
            </a:r>
            <a:r>
              <a:rPr lang="en-US" altLang="zh-CN" sz="2500" dirty="0">
                <a:ea typeface="宋体" pitchFamily="2" charset="-122"/>
                <a:cs typeface="Times New Roman" pitchFamily="18" charset="0"/>
              </a:rPr>
              <a:t>Comparator </a:t>
            </a:r>
            <a:r>
              <a:rPr lang="zh-CN" altLang="en-US" sz="2500" dirty="0">
                <a:ea typeface="宋体" pitchFamily="2" charset="-122"/>
                <a:cs typeface="Times New Roman" pitchFamily="18" charset="0"/>
              </a:rPr>
              <a:t>对象，该对象负责对 </a:t>
            </a:r>
            <a:r>
              <a:rPr lang="en-US" altLang="zh-CN" sz="2500" dirty="0" err="1">
                <a:ea typeface="宋体" pitchFamily="2" charset="-122"/>
                <a:cs typeface="Times New Roman" pitchFamily="18" charset="0"/>
              </a:rPr>
              <a:t>TreeMap</a:t>
            </a:r>
            <a:r>
              <a:rPr lang="en-US" altLang="zh-CN" sz="2500" dirty="0">
                <a:ea typeface="宋体" pitchFamily="2" charset="-122"/>
                <a:cs typeface="Times New Roman" pitchFamily="18" charset="0"/>
              </a:rPr>
              <a:t> </a:t>
            </a:r>
            <a:r>
              <a:rPr lang="zh-CN" altLang="en-US" sz="2500" dirty="0">
                <a:ea typeface="宋体" pitchFamily="2" charset="-122"/>
                <a:cs typeface="Times New Roman" pitchFamily="18" charset="0"/>
              </a:rPr>
              <a:t>中的所有 </a:t>
            </a:r>
            <a:r>
              <a:rPr lang="en-US" altLang="zh-CN" sz="2500" dirty="0">
                <a:ea typeface="宋体" pitchFamily="2" charset="-122"/>
                <a:cs typeface="Times New Roman" pitchFamily="18" charset="0"/>
              </a:rPr>
              <a:t>key </a:t>
            </a:r>
            <a:r>
              <a:rPr lang="zh-CN" altLang="en-US" sz="2500" dirty="0">
                <a:ea typeface="宋体" pitchFamily="2" charset="-122"/>
                <a:cs typeface="Times New Roman" pitchFamily="18" charset="0"/>
              </a:rPr>
              <a:t>进行排序。此时不需要 </a:t>
            </a:r>
            <a:r>
              <a:rPr lang="en-US" altLang="zh-CN" sz="2500" dirty="0">
                <a:ea typeface="宋体" pitchFamily="2" charset="-122"/>
                <a:cs typeface="Times New Roman" pitchFamily="18" charset="0"/>
              </a:rPr>
              <a:t>Map </a:t>
            </a:r>
            <a:r>
              <a:rPr lang="zh-CN" altLang="en-US" sz="2500" dirty="0">
                <a:ea typeface="宋体" pitchFamily="2" charset="-122"/>
                <a:cs typeface="Times New Roman" pitchFamily="18" charset="0"/>
              </a:rPr>
              <a:t>的 </a:t>
            </a:r>
            <a:r>
              <a:rPr lang="en-US" altLang="zh-CN" sz="2500" dirty="0">
                <a:ea typeface="宋体" pitchFamily="2" charset="-122"/>
                <a:cs typeface="Times New Roman" pitchFamily="18" charset="0"/>
              </a:rPr>
              <a:t>Key </a:t>
            </a:r>
            <a:r>
              <a:rPr lang="zh-CN" altLang="en-US" sz="2500" dirty="0">
                <a:ea typeface="宋体" pitchFamily="2" charset="-122"/>
                <a:cs typeface="Times New Roman" pitchFamily="18" charset="0"/>
              </a:rPr>
              <a:t>实现 </a:t>
            </a:r>
            <a:r>
              <a:rPr lang="en-US" altLang="zh-CN" sz="2500" dirty="0">
                <a:ea typeface="宋体" pitchFamily="2" charset="-122"/>
                <a:cs typeface="Times New Roman" pitchFamily="18" charset="0"/>
              </a:rPr>
              <a:t>Comparable </a:t>
            </a:r>
            <a:r>
              <a:rPr lang="zh-CN" altLang="en-US" sz="2500" dirty="0" smtClean="0">
                <a:ea typeface="宋体" pitchFamily="2" charset="-122"/>
                <a:cs typeface="Times New Roman" pitchFamily="18" charset="0"/>
              </a:rPr>
              <a:t>接口</a:t>
            </a:r>
            <a:endParaRPr lang="en-US" altLang="zh-CN" sz="2500" dirty="0">
              <a:ea typeface="宋体" pitchFamily="2" charset="-122"/>
              <a:cs typeface="Times New Roman" pitchFamily="18" charset="0"/>
            </a:endParaRPr>
          </a:p>
        </p:txBody>
      </p:sp>
    </p:spTree>
    <p:extLst>
      <p:ext uri="{BB962C8B-B14F-4D97-AF65-F5344CB8AC3E}">
        <p14:creationId xmlns="" xmlns:p14="http://schemas.microsoft.com/office/powerpoint/2010/main" val="309977666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63688" y="692696"/>
            <a:ext cx="6120680" cy="864096"/>
          </a:xfrm>
        </p:spPr>
        <p:txBody>
          <a:bodyPr>
            <a:normAutofit/>
          </a:bodyPr>
          <a:lstStyle/>
          <a:p>
            <a:r>
              <a:rPr lang="en-US" altLang="zh-CN" b="1" dirty="0" smtClean="0">
                <a:latin typeface="+mn-lt"/>
                <a:ea typeface="宋体" pitchFamily="2" charset="-122"/>
                <a:cs typeface="Times New Roman" pitchFamily="18" charset="0"/>
              </a:rPr>
              <a:t>Map</a:t>
            </a:r>
            <a:r>
              <a:rPr lang="zh-CN" altLang="en-US" b="1" dirty="0" smtClean="0">
                <a:latin typeface="+mn-lt"/>
                <a:ea typeface="宋体" pitchFamily="2" charset="-122"/>
                <a:cs typeface="Times New Roman" pitchFamily="18" charset="0"/>
              </a:rPr>
              <a:t>实现类之三：</a:t>
            </a:r>
            <a:r>
              <a:rPr lang="en-US" altLang="zh-CN" b="1" dirty="0" err="1" smtClean="0">
                <a:latin typeface="+mn-lt"/>
                <a:ea typeface="宋体" pitchFamily="2" charset="-122"/>
                <a:cs typeface="Times New Roman" pitchFamily="18" charset="0"/>
              </a:rPr>
              <a:t>TreeMap</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251520" y="1916832"/>
            <a:ext cx="8568952" cy="2592288"/>
          </a:xfrm>
        </p:spPr>
        <p:txBody>
          <a:bodyPr>
            <a:normAutofit/>
          </a:bodyPr>
          <a:lstStyle/>
          <a:p>
            <a:pPr>
              <a:buFont typeface="Wingdings" pitchFamily="2" charset="2"/>
              <a:buChar char="l"/>
            </a:pPr>
            <a:r>
              <a:rPr lang="en-US" altLang="zh-CN" dirty="0" err="1" smtClean="0">
                <a:ea typeface="宋体" pitchFamily="2" charset="-122"/>
                <a:cs typeface="Times New Roman" pitchFamily="18" charset="0"/>
              </a:rPr>
              <a:t>TreeMap</a:t>
            </a:r>
            <a:r>
              <a:rPr lang="zh-CN" altLang="en-US" dirty="0" smtClean="0">
                <a:ea typeface="宋体" pitchFamily="2" charset="-122"/>
                <a:cs typeface="Times New Roman" pitchFamily="18" charset="0"/>
              </a:rPr>
              <a:t>判断</a:t>
            </a:r>
            <a:r>
              <a:rPr lang="zh-CN" altLang="en-US" b="1" dirty="0" smtClean="0">
                <a:solidFill>
                  <a:srgbClr val="C00000"/>
                </a:solidFill>
                <a:ea typeface="宋体" pitchFamily="2" charset="-122"/>
                <a:cs typeface="Times New Roman" pitchFamily="18" charset="0"/>
              </a:rPr>
              <a:t>两个</a:t>
            </a:r>
            <a:r>
              <a:rPr lang="en-US" altLang="zh-CN" b="1" dirty="0" smtClean="0">
                <a:solidFill>
                  <a:srgbClr val="C00000"/>
                </a:solidFill>
                <a:ea typeface="宋体" pitchFamily="2" charset="-122"/>
                <a:cs typeface="Times New Roman" pitchFamily="18" charset="0"/>
              </a:rPr>
              <a:t>key</a:t>
            </a:r>
            <a:r>
              <a:rPr lang="zh-CN" altLang="en-US" b="1" dirty="0" smtClean="0">
                <a:solidFill>
                  <a:srgbClr val="C00000"/>
                </a:solidFill>
                <a:ea typeface="宋体" pitchFamily="2" charset="-122"/>
                <a:cs typeface="Times New Roman" pitchFamily="18" charset="0"/>
              </a:rPr>
              <a:t>相等的标准</a:t>
            </a:r>
            <a:r>
              <a:rPr lang="zh-CN" altLang="en-US" dirty="0" smtClean="0">
                <a:ea typeface="宋体" pitchFamily="2" charset="-122"/>
                <a:cs typeface="Times New Roman" pitchFamily="18" charset="0"/>
              </a:rPr>
              <a:t>：两个</a:t>
            </a:r>
            <a:r>
              <a:rPr lang="en-US" altLang="zh-CN" dirty="0" smtClean="0">
                <a:ea typeface="宋体" pitchFamily="2" charset="-122"/>
                <a:cs typeface="Times New Roman" pitchFamily="18" charset="0"/>
              </a:rPr>
              <a:t>key</a:t>
            </a:r>
            <a:r>
              <a:rPr lang="zh-CN" altLang="en-US" dirty="0" smtClean="0">
                <a:ea typeface="宋体" pitchFamily="2" charset="-122"/>
                <a:cs typeface="Times New Roman" pitchFamily="18" charset="0"/>
              </a:rPr>
              <a:t>通过</a:t>
            </a:r>
            <a:r>
              <a:rPr lang="en-US" altLang="zh-CN" dirty="0" err="1" smtClean="0">
                <a:ea typeface="宋体" pitchFamily="2" charset="-122"/>
                <a:cs typeface="Times New Roman" pitchFamily="18" charset="0"/>
              </a:rPr>
              <a:t>compareTo</a:t>
            </a:r>
            <a:r>
              <a:rPr lang="en-US" altLang="zh-CN" dirty="0" smtClean="0">
                <a:ea typeface="宋体" pitchFamily="2" charset="-122"/>
                <a:cs typeface="Times New Roman" pitchFamily="18" charset="0"/>
              </a:rPr>
              <a:t>()</a:t>
            </a:r>
            <a:r>
              <a:rPr lang="zh-CN" altLang="en-US" dirty="0" smtClean="0">
                <a:ea typeface="宋体" pitchFamily="2" charset="-122"/>
                <a:cs typeface="Times New Roman" pitchFamily="18" charset="0"/>
              </a:rPr>
              <a:t>方法或者</a:t>
            </a:r>
            <a:r>
              <a:rPr lang="en-US" altLang="zh-CN" dirty="0" smtClean="0">
                <a:ea typeface="宋体" pitchFamily="2" charset="-122"/>
                <a:cs typeface="Times New Roman" pitchFamily="18" charset="0"/>
              </a:rPr>
              <a:t>compare()</a:t>
            </a:r>
            <a:r>
              <a:rPr lang="zh-CN" altLang="en-US" dirty="0" smtClean="0">
                <a:ea typeface="宋体" pitchFamily="2" charset="-122"/>
                <a:cs typeface="Times New Roman" pitchFamily="18" charset="0"/>
              </a:rPr>
              <a:t>方法返回</a:t>
            </a:r>
            <a:r>
              <a:rPr lang="en-US" altLang="zh-CN" dirty="0" smtClean="0">
                <a:ea typeface="宋体" pitchFamily="2" charset="-122"/>
                <a:cs typeface="Times New Roman" pitchFamily="18" charset="0"/>
              </a:rPr>
              <a:t>0</a:t>
            </a:r>
            <a:r>
              <a:rPr lang="zh-CN" altLang="en-US" dirty="0" smtClean="0">
                <a:ea typeface="宋体" pitchFamily="2" charset="-122"/>
                <a:cs typeface="Times New Roman" pitchFamily="18" charset="0"/>
              </a:rPr>
              <a:t>。</a:t>
            </a:r>
            <a:endParaRPr lang="en-US" altLang="zh-CN" dirty="0" smtClean="0">
              <a:ea typeface="宋体" pitchFamily="2" charset="-122"/>
              <a:cs typeface="Times New Roman" pitchFamily="18" charset="0"/>
            </a:endParaRPr>
          </a:p>
          <a:p>
            <a:pPr>
              <a:spcBef>
                <a:spcPts val="1800"/>
              </a:spcBef>
              <a:buFont typeface="Wingdings" pitchFamily="2" charset="2"/>
              <a:buChar char="l"/>
            </a:pPr>
            <a:r>
              <a:rPr lang="zh-CN" altLang="en-US" dirty="0" smtClean="0">
                <a:ea typeface="宋体" pitchFamily="2" charset="-122"/>
                <a:cs typeface="Times New Roman" pitchFamily="18" charset="0"/>
              </a:rPr>
              <a:t>若使用自定义类作为</a:t>
            </a:r>
            <a:r>
              <a:rPr lang="en-US" altLang="zh-CN" dirty="0" err="1" smtClean="0">
                <a:ea typeface="宋体" pitchFamily="2" charset="-122"/>
                <a:cs typeface="Times New Roman" pitchFamily="18" charset="0"/>
              </a:rPr>
              <a:t>TreeMap</a:t>
            </a:r>
            <a:r>
              <a:rPr lang="zh-CN" altLang="en-US" dirty="0" smtClean="0">
                <a:ea typeface="宋体" pitchFamily="2" charset="-122"/>
                <a:cs typeface="Times New Roman" pitchFamily="18" charset="0"/>
              </a:rPr>
              <a:t>的</a:t>
            </a:r>
            <a:r>
              <a:rPr lang="en-US" altLang="zh-CN" dirty="0" smtClean="0">
                <a:ea typeface="宋体" pitchFamily="2" charset="-122"/>
                <a:cs typeface="Times New Roman" pitchFamily="18" charset="0"/>
              </a:rPr>
              <a:t>key</a:t>
            </a:r>
            <a:r>
              <a:rPr lang="zh-CN" altLang="en-US" dirty="0" smtClean="0">
                <a:ea typeface="宋体" pitchFamily="2" charset="-122"/>
                <a:cs typeface="Times New Roman" pitchFamily="18" charset="0"/>
              </a:rPr>
              <a:t>，所属类需要重写</a:t>
            </a:r>
            <a:r>
              <a:rPr lang="en-US" altLang="zh-CN" dirty="0" smtClean="0">
                <a:ea typeface="宋体" pitchFamily="2" charset="-122"/>
                <a:cs typeface="Times New Roman" pitchFamily="18" charset="0"/>
              </a:rPr>
              <a:t>equals()</a:t>
            </a:r>
            <a:r>
              <a:rPr lang="zh-CN" altLang="en-US" dirty="0" smtClean="0">
                <a:ea typeface="宋体" pitchFamily="2" charset="-122"/>
                <a:cs typeface="Times New Roman" pitchFamily="18" charset="0"/>
              </a:rPr>
              <a:t>和</a:t>
            </a:r>
            <a:r>
              <a:rPr lang="en-US" altLang="zh-CN" dirty="0" err="1" smtClean="0">
                <a:ea typeface="宋体" pitchFamily="2" charset="-122"/>
                <a:cs typeface="Times New Roman" pitchFamily="18" charset="0"/>
              </a:rPr>
              <a:t>hashCode</a:t>
            </a:r>
            <a:r>
              <a:rPr lang="en-US" altLang="zh-CN" dirty="0" smtClean="0">
                <a:ea typeface="宋体" pitchFamily="2" charset="-122"/>
                <a:cs typeface="Times New Roman" pitchFamily="18" charset="0"/>
              </a:rPr>
              <a:t>()</a:t>
            </a:r>
            <a:r>
              <a:rPr lang="zh-CN" altLang="en-US" dirty="0" smtClean="0">
                <a:ea typeface="宋体" pitchFamily="2" charset="-122"/>
                <a:cs typeface="Times New Roman" pitchFamily="18" charset="0"/>
              </a:rPr>
              <a:t>方法，且</a:t>
            </a:r>
            <a:r>
              <a:rPr lang="en-US" altLang="zh-CN" dirty="0" smtClean="0">
                <a:ea typeface="宋体" pitchFamily="2" charset="-122"/>
                <a:cs typeface="Times New Roman" pitchFamily="18" charset="0"/>
              </a:rPr>
              <a:t>equals()</a:t>
            </a:r>
            <a:r>
              <a:rPr lang="zh-CN" altLang="en-US" dirty="0" smtClean="0">
                <a:ea typeface="宋体" pitchFamily="2" charset="-122"/>
                <a:cs typeface="Times New Roman" pitchFamily="18" charset="0"/>
              </a:rPr>
              <a:t>方法返回</a:t>
            </a:r>
            <a:r>
              <a:rPr lang="en-US" altLang="zh-CN" dirty="0" smtClean="0">
                <a:ea typeface="宋体" pitchFamily="2" charset="-122"/>
                <a:cs typeface="Times New Roman" pitchFamily="18" charset="0"/>
              </a:rPr>
              <a:t>true</a:t>
            </a:r>
            <a:r>
              <a:rPr lang="zh-CN" altLang="en-US" dirty="0" smtClean="0">
                <a:ea typeface="宋体" pitchFamily="2" charset="-122"/>
                <a:cs typeface="Times New Roman" pitchFamily="18" charset="0"/>
              </a:rPr>
              <a:t>时，</a:t>
            </a:r>
            <a:r>
              <a:rPr lang="en-US" altLang="zh-CN" dirty="0" err="1" smtClean="0">
                <a:ea typeface="宋体" pitchFamily="2" charset="-122"/>
                <a:cs typeface="Times New Roman" pitchFamily="18" charset="0"/>
              </a:rPr>
              <a:t>compareTo</a:t>
            </a:r>
            <a:r>
              <a:rPr lang="en-US" altLang="zh-CN" dirty="0" smtClean="0">
                <a:ea typeface="宋体" pitchFamily="2" charset="-122"/>
                <a:cs typeface="Times New Roman" pitchFamily="18" charset="0"/>
              </a:rPr>
              <a:t>()</a:t>
            </a:r>
            <a:r>
              <a:rPr lang="zh-CN" altLang="en-US" dirty="0" smtClean="0">
                <a:ea typeface="宋体" pitchFamily="2" charset="-122"/>
                <a:cs typeface="Times New Roman" pitchFamily="18" charset="0"/>
              </a:rPr>
              <a:t>方法应返回</a:t>
            </a:r>
            <a:r>
              <a:rPr lang="en-US" altLang="zh-CN" dirty="0" smtClean="0">
                <a:ea typeface="宋体" pitchFamily="2" charset="-122"/>
                <a:cs typeface="Times New Roman" pitchFamily="18" charset="0"/>
              </a:rPr>
              <a:t>0</a:t>
            </a:r>
            <a:r>
              <a:rPr lang="zh-CN" altLang="en-US" dirty="0">
                <a:ea typeface="宋体" pitchFamily="2" charset="-122"/>
                <a:cs typeface="Times New Roman" pitchFamily="18" charset="0"/>
              </a:rPr>
              <a:t>。</a:t>
            </a:r>
          </a:p>
        </p:txBody>
      </p:sp>
    </p:spTree>
    <p:extLst>
      <p:ext uri="{BB962C8B-B14F-4D97-AF65-F5344CB8AC3E}">
        <p14:creationId xmlns="" xmlns:p14="http://schemas.microsoft.com/office/powerpoint/2010/main" val="428032234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7704" y="548680"/>
            <a:ext cx="5956988" cy="1080120"/>
          </a:xfrm>
        </p:spPr>
        <p:txBody>
          <a:bodyPr>
            <a:normAutofit/>
          </a:bodyPr>
          <a:lstStyle/>
          <a:p>
            <a:r>
              <a:rPr lang="en-US" altLang="zh-CN" b="1" dirty="0" smtClean="0">
                <a:latin typeface="+mn-lt"/>
                <a:ea typeface="宋体" pitchFamily="2" charset="-122"/>
                <a:cs typeface="Times New Roman" pitchFamily="18" charset="0"/>
              </a:rPr>
              <a:t>Map</a:t>
            </a:r>
            <a:r>
              <a:rPr lang="zh-CN" altLang="en-US" b="1" dirty="0" smtClean="0">
                <a:latin typeface="+mn-lt"/>
                <a:ea typeface="宋体" pitchFamily="2" charset="-122"/>
                <a:cs typeface="Times New Roman" pitchFamily="18" charset="0"/>
              </a:rPr>
              <a:t>实现类之四：</a:t>
            </a:r>
            <a:r>
              <a:rPr lang="en-US" altLang="zh-CN" b="1" dirty="0" err="1" smtClean="0">
                <a:latin typeface="+mn-lt"/>
                <a:ea typeface="宋体" pitchFamily="2" charset="-122"/>
                <a:cs typeface="Times New Roman" pitchFamily="18" charset="0"/>
              </a:rPr>
              <a:t>Hashtable</a:t>
            </a:r>
            <a:endParaRPr lang="zh-CN" altLang="en-US" b="1" dirty="0">
              <a:latin typeface="+mn-lt"/>
              <a:ea typeface="宋体" pitchFamily="2" charset="-122"/>
              <a:cs typeface="Times New Roman" pitchFamily="18" charset="0"/>
            </a:endParaRPr>
          </a:p>
        </p:txBody>
      </p:sp>
      <p:sp>
        <p:nvSpPr>
          <p:cNvPr id="4" name="TextBox 3"/>
          <p:cNvSpPr txBox="1"/>
          <p:nvPr/>
        </p:nvSpPr>
        <p:spPr>
          <a:xfrm>
            <a:off x="539552" y="1628800"/>
            <a:ext cx="8280920" cy="4013406"/>
          </a:xfrm>
          <a:prstGeom prst="rect">
            <a:avLst/>
          </a:prstGeom>
          <a:noFill/>
        </p:spPr>
        <p:txBody>
          <a:bodyPr wrap="square" rtlCol="0">
            <a:spAutoFit/>
          </a:bodyPr>
          <a:lstStyle/>
          <a:p>
            <a:pPr marL="285750" indent="-285750">
              <a:lnSpc>
                <a:spcPct val="130000"/>
              </a:lnSpc>
              <a:buFont typeface="Wingdings" pitchFamily="2" charset="2"/>
              <a:buChar char="l"/>
            </a:pPr>
            <a:r>
              <a:rPr lang="en-US" altLang="zh-CN" sz="2800" dirty="0" err="1" smtClean="0">
                <a:ea typeface="宋体" pitchFamily="2" charset="-122"/>
                <a:cs typeface="Times New Roman" pitchFamily="18" charset="0"/>
              </a:rPr>
              <a:t>Hashtable</a:t>
            </a:r>
            <a:r>
              <a:rPr lang="zh-CN" altLang="en-US" sz="2800" dirty="0" smtClean="0">
                <a:ea typeface="宋体" pitchFamily="2" charset="-122"/>
                <a:cs typeface="Times New Roman" pitchFamily="18" charset="0"/>
              </a:rPr>
              <a:t>是个</a:t>
            </a:r>
            <a:r>
              <a:rPr lang="zh-CN" altLang="en-US" sz="2800" dirty="0">
                <a:ea typeface="宋体" pitchFamily="2" charset="-122"/>
                <a:cs typeface="Times New Roman" pitchFamily="18" charset="0"/>
              </a:rPr>
              <a:t>古老的 </a:t>
            </a:r>
            <a:r>
              <a:rPr lang="en-US" altLang="zh-CN" sz="2800" dirty="0">
                <a:ea typeface="宋体" pitchFamily="2" charset="-122"/>
                <a:cs typeface="Times New Roman" pitchFamily="18" charset="0"/>
              </a:rPr>
              <a:t>Map </a:t>
            </a:r>
            <a:r>
              <a:rPr lang="zh-CN" altLang="en-US" sz="2800" dirty="0">
                <a:ea typeface="宋体" pitchFamily="2" charset="-122"/>
                <a:cs typeface="Times New Roman" pitchFamily="18" charset="0"/>
              </a:rPr>
              <a:t>实现类</a:t>
            </a:r>
            <a:r>
              <a:rPr lang="zh-CN" altLang="en-US" sz="2800" dirty="0" smtClean="0">
                <a:ea typeface="宋体" pitchFamily="2" charset="-122"/>
                <a:cs typeface="Times New Roman" pitchFamily="18" charset="0"/>
              </a:rPr>
              <a:t>，线程安全。</a:t>
            </a:r>
            <a:endParaRPr lang="en-US" altLang="zh-CN" sz="2800" dirty="0" smtClean="0">
              <a:ea typeface="宋体" pitchFamily="2" charset="-122"/>
              <a:cs typeface="Times New Roman" pitchFamily="18" charset="0"/>
            </a:endParaRPr>
          </a:p>
          <a:p>
            <a:pPr marL="285750" indent="-285750">
              <a:lnSpc>
                <a:spcPct val="130000"/>
              </a:lnSpc>
              <a:buFont typeface="Wingdings" pitchFamily="2" charset="2"/>
              <a:buChar char="l"/>
            </a:pPr>
            <a:r>
              <a:rPr lang="zh-CN" altLang="en-US" sz="2800" dirty="0" smtClean="0">
                <a:ea typeface="宋体" pitchFamily="2" charset="-122"/>
                <a:cs typeface="Times New Roman" pitchFamily="18" charset="0"/>
              </a:rPr>
              <a:t>与</a:t>
            </a:r>
            <a:r>
              <a:rPr lang="en-US" altLang="zh-CN" sz="2800" dirty="0" err="1" smtClean="0">
                <a:ea typeface="宋体" pitchFamily="2" charset="-122"/>
                <a:cs typeface="Times New Roman" pitchFamily="18" charset="0"/>
              </a:rPr>
              <a:t>HashMap</a:t>
            </a:r>
            <a:r>
              <a:rPr lang="zh-CN" altLang="en-US" sz="2800" dirty="0" smtClean="0">
                <a:ea typeface="宋体" pitchFamily="2" charset="-122"/>
                <a:cs typeface="Times New Roman" pitchFamily="18" charset="0"/>
              </a:rPr>
              <a:t>不同，</a:t>
            </a:r>
            <a:r>
              <a:rPr lang="en-US" altLang="zh-CN" sz="2800" dirty="0" err="1" smtClean="0">
                <a:ea typeface="宋体" pitchFamily="2" charset="-122"/>
                <a:cs typeface="Times New Roman" pitchFamily="18" charset="0"/>
              </a:rPr>
              <a:t>Hashtable</a:t>
            </a:r>
            <a:r>
              <a:rPr lang="en-US" altLang="zh-CN" sz="2800" dirty="0" smtClean="0">
                <a:ea typeface="宋体" pitchFamily="2" charset="-122"/>
                <a:cs typeface="Times New Roman" pitchFamily="18" charset="0"/>
              </a:rPr>
              <a:t> </a:t>
            </a:r>
            <a:r>
              <a:rPr lang="zh-CN" altLang="en-US" sz="2800" dirty="0">
                <a:ea typeface="宋体" pitchFamily="2" charset="-122"/>
                <a:cs typeface="Times New Roman" pitchFamily="18" charset="0"/>
              </a:rPr>
              <a:t>不允许使用 </a:t>
            </a:r>
            <a:r>
              <a:rPr lang="en-US" altLang="zh-CN" sz="2800" dirty="0">
                <a:ea typeface="宋体" pitchFamily="2" charset="-122"/>
                <a:cs typeface="Times New Roman" pitchFamily="18" charset="0"/>
              </a:rPr>
              <a:t>null </a:t>
            </a:r>
            <a:r>
              <a:rPr lang="zh-CN" altLang="en-US" sz="2800" dirty="0">
                <a:ea typeface="宋体" pitchFamily="2" charset="-122"/>
                <a:cs typeface="Times New Roman" pitchFamily="18" charset="0"/>
              </a:rPr>
              <a:t>作为 </a:t>
            </a:r>
            <a:r>
              <a:rPr lang="en-US" altLang="zh-CN" sz="2800" dirty="0">
                <a:ea typeface="宋体" pitchFamily="2" charset="-122"/>
                <a:cs typeface="Times New Roman" pitchFamily="18" charset="0"/>
              </a:rPr>
              <a:t>key </a:t>
            </a:r>
            <a:r>
              <a:rPr lang="zh-CN" altLang="en-US" sz="2800" dirty="0">
                <a:ea typeface="宋体" pitchFamily="2" charset="-122"/>
                <a:cs typeface="Times New Roman" pitchFamily="18" charset="0"/>
              </a:rPr>
              <a:t>和 </a:t>
            </a:r>
            <a:r>
              <a:rPr lang="en-US" altLang="zh-CN" sz="2800" dirty="0" smtClean="0">
                <a:ea typeface="宋体" pitchFamily="2" charset="-122"/>
                <a:cs typeface="Times New Roman" pitchFamily="18" charset="0"/>
              </a:rPr>
              <a:t>value</a:t>
            </a:r>
          </a:p>
          <a:p>
            <a:pPr marL="285750" indent="-285750">
              <a:lnSpc>
                <a:spcPct val="130000"/>
              </a:lnSpc>
              <a:buFont typeface="Wingdings" pitchFamily="2" charset="2"/>
              <a:buChar char="l"/>
            </a:pPr>
            <a:r>
              <a:rPr lang="zh-CN" altLang="en-US" sz="2800" dirty="0">
                <a:ea typeface="宋体" pitchFamily="2" charset="-122"/>
                <a:cs typeface="Times New Roman" pitchFamily="18" charset="0"/>
              </a:rPr>
              <a:t>与</a:t>
            </a:r>
            <a:r>
              <a:rPr lang="en-US" altLang="zh-CN" sz="2800" dirty="0" err="1" smtClean="0">
                <a:ea typeface="宋体" pitchFamily="2" charset="-122"/>
                <a:cs typeface="Times New Roman" pitchFamily="18" charset="0"/>
              </a:rPr>
              <a:t>HashMap</a:t>
            </a:r>
            <a:r>
              <a:rPr lang="zh-CN" altLang="en-US" sz="2800" dirty="0" smtClean="0">
                <a:ea typeface="宋体" pitchFamily="2" charset="-122"/>
                <a:cs typeface="Times New Roman" pitchFamily="18" charset="0"/>
              </a:rPr>
              <a:t>一样，</a:t>
            </a:r>
            <a:r>
              <a:rPr lang="en-US" altLang="zh-CN" sz="2800" dirty="0" err="1" smtClean="0">
                <a:ea typeface="宋体" pitchFamily="2" charset="-122"/>
                <a:cs typeface="Times New Roman" pitchFamily="18" charset="0"/>
              </a:rPr>
              <a:t>Hashtable</a:t>
            </a:r>
            <a:r>
              <a:rPr lang="en-US" altLang="zh-CN" sz="2800" dirty="0" smtClean="0">
                <a:ea typeface="宋体" pitchFamily="2" charset="-122"/>
                <a:cs typeface="Times New Roman" pitchFamily="18" charset="0"/>
              </a:rPr>
              <a:t> </a:t>
            </a:r>
            <a:r>
              <a:rPr lang="zh-CN" altLang="en-US" sz="2800" dirty="0">
                <a:ea typeface="宋体" pitchFamily="2" charset="-122"/>
                <a:cs typeface="Times New Roman" pitchFamily="18" charset="0"/>
              </a:rPr>
              <a:t>也不能保证其中 </a:t>
            </a:r>
            <a:r>
              <a:rPr lang="en-US" altLang="zh-CN" sz="2800" dirty="0" smtClean="0">
                <a:ea typeface="宋体" pitchFamily="2" charset="-122"/>
                <a:cs typeface="Times New Roman" pitchFamily="18" charset="0"/>
              </a:rPr>
              <a:t>Key-Value </a:t>
            </a:r>
            <a:r>
              <a:rPr lang="zh-CN" altLang="en-US" sz="2800" dirty="0">
                <a:ea typeface="宋体" pitchFamily="2" charset="-122"/>
                <a:cs typeface="Times New Roman" pitchFamily="18" charset="0"/>
              </a:rPr>
              <a:t>对的顺序</a:t>
            </a:r>
            <a:endParaRPr lang="en-US" altLang="zh-CN" sz="2800" dirty="0">
              <a:ea typeface="宋体" pitchFamily="2" charset="-122"/>
              <a:cs typeface="Times New Roman" pitchFamily="18" charset="0"/>
            </a:endParaRPr>
          </a:p>
          <a:p>
            <a:pPr marL="285750" indent="-285750">
              <a:lnSpc>
                <a:spcPct val="130000"/>
              </a:lnSpc>
              <a:buFont typeface="Wingdings" pitchFamily="2" charset="2"/>
              <a:buChar char="l"/>
            </a:pPr>
            <a:r>
              <a:rPr lang="en-US" altLang="zh-CN" sz="2800" dirty="0" err="1" smtClean="0">
                <a:ea typeface="宋体" pitchFamily="2" charset="-122"/>
                <a:cs typeface="Times New Roman" pitchFamily="18" charset="0"/>
              </a:rPr>
              <a:t>Hashtable</a:t>
            </a:r>
            <a:r>
              <a:rPr lang="zh-CN" altLang="en-US" sz="2800" dirty="0" smtClean="0">
                <a:ea typeface="宋体" pitchFamily="2" charset="-122"/>
                <a:cs typeface="Times New Roman" pitchFamily="18" charset="0"/>
              </a:rPr>
              <a:t>判断两个</a:t>
            </a:r>
            <a:r>
              <a:rPr lang="en-US" altLang="zh-CN" sz="2800" dirty="0" smtClean="0">
                <a:ea typeface="宋体" pitchFamily="2" charset="-122"/>
                <a:cs typeface="Times New Roman" pitchFamily="18" charset="0"/>
              </a:rPr>
              <a:t>key</a:t>
            </a:r>
            <a:r>
              <a:rPr lang="zh-CN" altLang="en-US" sz="2800" dirty="0" smtClean="0">
                <a:ea typeface="宋体" pitchFamily="2" charset="-122"/>
                <a:cs typeface="Times New Roman" pitchFamily="18" charset="0"/>
              </a:rPr>
              <a:t>相等、两个</a:t>
            </a:r>
            <a:r>
              <a:rPr lang="en-US" altLang="zh-CN" sz="2800" dirty="0" smtClean="0">
                <a:ea typeface="宋体" pitchFamily="2" charset="-122"/>
                <a:cs typeface="Times New Roman" pitchFamily="18" charset="0"/>
              </a:rPr>
              <a:t>value</a:t>
            </a:r>
            <a:r>
              <a:rPr lang="zh-CN" altLang="en-US" sz="2800" dirty="0" smtClean="0">
                <a:ea typeface="宋体" pitchFamily="2" charset="-122"/>
                <a:cs typeface="Times New Roman" pitchFamily="18" charset="0"/>
              </a:rPr>
              <a:t>相等的标准，与</a:t>
            </a:r>
            <a:r>
              <a:rPr lang="en-US" altLang="zh-CN" sz="2800" dirty="0" err="1" smtClean="0">
                <a:ea typeface="宋体" pitchFamily="2" charset="-122"/>
                <a:cs typeface="Times New Roman" pitchFamily="18" charset="0"/>
              </a:rPr>
              <a:t>hashMap</a:t>
            </a:r>
            <a:r>
              <a:rPr lang="zh-CN" altLang="en-US" sz="2800" dirty="0" smtClean="0">
                <a:ea typeface="宋体" pitchFamily="2" charset="-122"/>
                <a:cs typeface="Times New Roman" pitchFamily="18" charset="0"/>
              </a:rPr>
              <a:t>一致。</a:t>
            </a:r>
            <a:endParaRPr lang="en-US" altLang="zh-CN" sz="2800" dirty="0" smtClean="0">
              <a:ea typeface="宋体" pitchFamily="2" charset="-122"/>
              <a:cs typeface="Times New Roman" pitchFamily="18" charset="0"/>
            </a:endParaRPr>
          </a:p>
        </p:txBody>
      </p:sp>
    </p:spTree>
    <p:extLst>
      <p:ext uri="{BB962C8B-B14F-4D97-AF65-F5344CB8AC3E}">
        <p14:creationId xmlns="" xmlns:p14="http://schemas.microsoft.com/office/powerpoint/2010/main" val="10240818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67744" y="764704"/>
            <a:ext cx="5112568" cy="709806"/>
          </a:xfrm>
        </p:spPr>
        <p:txBody>
          <a:bodyPr/>
          <a:lstStyle/>
          <a:p>
            <a:r>
              <a:rPr lang="en-US" altLang="zh-CN" b="1" dirty="0" smtClean="0">
                <a:latin typeface="+mn-lt"/>
                <a:ea typeface="宋体" pitchFamily="2" charset="-122"/>
                <a:cs typeface="Times New Roman" pitchFamily="18" charset="0"/>
              </a:rPr>
              <a:t>Java </a:t>
            </a:r>
            <a:r>
              <a:rPr lang="zh-CN" altLang="en-US" b="1" dirty="0" smtClean="0">
                <a:latin typeface="+mn-lt"/>
                <a:ea typeface="宋体" pitchFamily="2" charset="-122"/>
                <a:cs typeface="Times New Roman" pitchFamily="18" charset="0"/>
              </a:rPr>
              <a:t>集合概述</a:t>
            </a:r>
            <a:endParaRPr lang="zh-CN" altLang="en-US" b="1" dirty="0">
              <a:latin typeface="+mn-lt"/>
              <a:ea typeface="宋体" pitchFamily="2" charset="-122"/>
              <a:cs typeface="Times New Roman" pitchFamily="18" charset="0"/>
            </a:endParaRPr>
          </a:p>
        </p:txBody>
      </p:sp>
      <p:sp>
        <p:nvSpPr>
          <p:cNvPr id="5" name="内容占位符 2"/>
          <p:cNvSpPr>
            <a:spLocks noGrp="1"/>
          </p:cNvSpPr>
          <p:nvPr>
            <p:ph idx="1"/>
          </p:nvPr>
        </p:nvSpPr>
        <p:spPr>
          <a:xfrm>
            <a:off x="395536" y="1412776"/>
            <a:ext cx="8280920" cy="4392488"/>
          </a:xfrm>
        </p:spPr>
        <p:txBody>
          <a:bodyPr>
            <a:normAutofit/>
          </a:bodyPr>
          <a:lstStyle/>
          <a:p>
            <a:pPr>
              <a:buFont typeface="Wingdings" pitchFamily="2" charset="2"/>
              <a:buChar char="l"/>
            </a:pPr>
            <a:endParaRPr lang="en-US" altLang="zh-CN" sz="2400" dirty="0" smtClean="0">
              <a:ea typeface="宋体" pitchFamily="2" charset="-122"/>
              <a:cs typeface="Times New Roman" pitchFamily="18" charset="0"/>
            </a:endParaRPr>
          </a:p>
          <a:p>
            <a:pPr>
              <a:buFont typeface="Wingdings" pitchFamily="2" charset="2"/>
              <a:buChar char="l"/>
            </a:pPr>
            <a:r>
              <a:rPr lang="en-US" altLang="zh-CN" dirty="0" smtClean="0">
                <a:ea typeface="宋体" pitchFamily="2" charset="-122"/>
                <a:cs typeface="Times New Roman" pitchFamily="18" charset="0"/>
              </a:rPr>
              <a:t>Java </a:t>
            </a:r>
            <a:r>
              <a:rPr lang="zh-CN" altLang="en-US" dirty="0" smtClean="0">
                <a:ea typeface="宋体" pitchFamily="2" charset="-122"/>
                <a:cs typeface="Times New Roman" pitchFamily="18" charset="0"/>
              </a:rPr>
              <a:t>集合可分为 </a:t>
            </a:r>
            <a:r>
              <a:rPr lang="en-US" altLang="zh-CN" dirty="0" smtClean="0">
                <a:ea typeface="宋体" pitchFamily="2" charset="-122"/>
                <a:cs typeface="Times New Roman" pitchFamily="18" charset="0"/>
              </a:rPr>
              <a:t>Collection </a:t>
            </a:r>
            <a:r>
              <a:rPr lang="zh-CN" altLang="en-US" dirty="0" smtClean="0">
                <a:ea typeface="宋体" pitchFamily="2" charset="-122"/>
                <a:cs typeface="Times New Roman" pitchFamily="18" charset="0"/>
              </a:rPr>
              <a:t>和 </a:t>
            </a:r>
            <a:r>
              <a:rPr lang="en-US" altLang="zh-CN" dirty="0" smtClean="0">
                <a:ea typeface="宋体" pitchFamily="2" charset="-122"/>
                <a:cs typeface="Times New Roman" pitchFamily="18" charset="0"/>
              </a:rPr>
              <a:t>Map </a:t>
            </a:r>
            <a:r>
              <a:rPr lang="zh-CN" altLang="en-US" dirty="0" smtClean="0">
                <a:ea typeface="宋体" pitchFamily="2" charset="-122"/>
                <a:cs typeface="Times New Roman" pitchFamily="18" charset="0"/>
              </a:rPr>
              <a:t>两种体系</a:t>
            </a:r>
            <a:endParaRPr lang="en-US" altLang="zh-CN" dirty="0" smtClean="0">
              <a:ea typeface="宋体" pitchFamily="2" charset="-122"/>
              <a:cs typeface="Times New Roman" pitchFamily="18" charset="0"/>
            </a:endParaRPr>
          </a:p>
          <a:p>
            <a:pPr lvl="1">
              <a:lnSpc>
                <a:spcPct val="150000"/>
              </a:lnSpc>
              <a:buFont typeface="Wingdings" pitchFamily="2" charset="2"/>
              <a:buChar char="Ø"/>
            </a:pPr>
            <a:r>
              <a:rPr lang="en-US" altLang="zh-CN" b="1" dirty="0" smtClean="0">
                <a:solidFill>
                  <a:srgbClr val="FF0000"/>
                </a:solidFill>
                <a:ea typeface="宋体" pitchFamily="2" charset="-122"/>
                <a:cs typeface="Times New Roman" pitchFamily="18" charset="0"/>
              </a:rPr>
              <a:t>Collection</a:t>
            </a:r>
            <a:r>
              <a:rPr lang="zh-CN" altLang="en-US" b="1" dirty="0" smtClean="0">
                <a:solidFill>
                  <a:srgbClr val="FF0000"/>
                </a:solidFill>
                <a:ea typeface="宋体" pitchFamily="2" charset="-122"/>
                <a:cs typeface="Times New Roman" pitchFamily="18" charset="0"/>
              </a:rPr>
              <a:t>接口：</a:t>
            </a:r>
            <a:r>
              <a:rPr lang="zh-CN" altLang="en-US" sz="2000" dirty="0" smtClean="0">
                <a:ea typeface="宋体" pitchFamily="2" charset="-122"/>
              </a:rPr>
              <a:t>表示不按添加顺序存放对象的集合，集合内元</a:t>
            </a:r>
            <a:r>
              <a:rPr lang="en-US" altLang="zh-CN" sz="2000" dirty="0" smtClean="0">
                <a:ea typeface="宋体" pitchFamily="2" charset="-122"/>
              </a:rPr>
              <a:t>			   </a:t>
            </a:r>
            <a:r>
              <a:rPr lang="zh-CN" altLang="en-US" sz="2000" dirty="0" smtClean="0">
                <a:ea typeface="宋体" pitchFamily="2" charset="-122"/>
              </a:rPr>
              <a:t>素可以重复，即“无序可重复”集合</a:t>
            </a:r>
            <a:endParaRPr lang="en-US" altLang="zh-CN" b="1" dirty="0" smtClean="0">
              <a:solidFill>
                <a:srgbClr val="000066"/>
              </a:solidFill>
              <a:ea typeface="宋体" pitchFamily="2" charset="-122"/>
              <a:cs typeface="Times New Roman" pitchFamily="18" charset="0"/>
            </a:endParaRPr>
          </a:p>
          <a:p>
            <a:pPr lvl="2">
              <a:lnSpc>
                <a:spcPct val="150000"/>
              </a:lnSpc>
              <a:buFont typeface="Wingdings" pitchFamily="2" charset="2"/>
              <a:buChar char="Ø"/>
            </a:pPr>
            <a:r>
              <a:rPr lang="en-US" altLang="zh-CN" sz="2400" b="1" dirty="0" smtClean="0">
                <a:solidFill>
                  <a:srgbClr val="FF0000"/>
                </a:solidFill>
                <a:ea typeface="宋体" pitchFamily="2" charset="-122"/>
                <a:cs typeface="Times New Roman" pitchFamily="18" charset="0"/>
              </a:rPr>
              <a:t>Set</a:t>
            </a:r>
            <a:r>
              <a:rPr lang="zh-CN" altLang="en-US" sz="2400" b="1" dirty="0" smtClean="0">
                <a:solidFill>
                  <a:srgbClr val="FF0000"/>
                </a:solidFill>
                <a:ea typeface="宋体" pitchFamily="2" charset="-122"/>
                <a:cs typeface="Times New Roman" pitchFamily="18" charset="0"/>
              </a:rPr>
              <a:t>：</a:t>
            </a:r>
            <a:r>
              <a:rPr lang="zh-CN" altLang="en-US" sz="2400" dirty="0">
                <a:ea typeface="宋体" pitchFamily="2" charset="-122"/>
                <a:cs typeface="Times New Roman" pitchFamily="18" charset="0"/>
              </a:rPr>
              <a:t>元素</a:t>
            </a:r>
            <a:r>
              <a:rPr lang="zh-CN" altLang="en-US" sz="2400" dirty="0" smtClean="0">
                <a:ea typeface="宋体" pitchFamily="2" charset="-122"/>
                <a:cs typeface="Times New Roman" pitchFamily="18" charset="0"/>
              </a:rPr>
              <a:t>无序、不可重复的集合 </a:t>
            </a:r>
            <a:r>
              <a:rPr lang="en-US" altLang="zh-CN" dirty="0" smtClean="0">
                <a:solidFill>
                  <a:srgbClr val="FF0000"/>
                </a:solidFill>
                <a:ea typeface="宋体" pitchFamily="2" charset="-122"/>
                <a:cs typeface="Times New Roman" pitchFamily="18" charset="0"/>
              </a:rPr>
              <a:t>---</a:t>
            </a:r>
            <a:r>
              <a:rPr lang="zh-CN" altLang="en-US" dirty="0" smtClean="0">
                <a:solidFill>
                  <a:srgbClr val="FF0000"/>
                </a:solidFill>
                <a:ea typeface="宋体" pitchFamily="2" charset="-122"/>
                <a:cs typeface="Times New Roman" pitchFamily="18" charset="0"/>
              </a:rPr>
              <a:t>类似高中的“</a:t>
            </a:r>
            <a:r>
              <a:rPr lang="zh-CN" altLang="en-US" dirty="0">
                <a:solidFill>
                  <a:srgbClr val="FF0000"/>
                </a:solidFill>
                <a:ea typeface="宋体" pitchFamily="2" charset="-122"/>
                <a:cs typeface="Times New Roman" pitchFamily="18" charset="0"/>
              </a:rPr>
              <a:t>集合</a:t>
            </a:r>
            <a:r>
              <a:rPr lang="zh-CN" altLang="en-US" dirty="0" smtClean="0">
                <a:solidFill>
                  <a:srgbClr val="FF0000"/>
                </a:solidFill>
                <a:ea typeface="宋体" pitchFamily="2" charset="-122"/>
                <a:cs typeface="Times New Roman" pitchFamily="18" charset="0"/>
              </a:rPr>
              <a:t>”</a:t>
            </a:r>
            <a:endParaRPr lang="en-US" altLang="zh-CN" dirty="0" smtClean="0">
              <a:solidFill>
                <a:srgbClr val="FF0000"/>
              </a:solidFill>
              <a:ea typeface="宋体" pitchFamily="2" charset="-122"/>
              <a:cs typeface="Times New Roman" pitchFamily="18" charset="0"/>
            </a:endParaRPr>
          </a:p>
          <a:p>
            <a:pPr lvl="2">
              <a:lnSpc>
                <a:spcPct val="150000"/>
              </a:lnSpc>
              <a:buFont typeface="Wingdings" pitchFamily="2" charset="2"/>
              <a:buChar char="Ø"/>
            </a:pPr>
            <a:r>
              <a:rPr lang="en-US" altLang="zh-CN" sz="2400" b="1" dirty="0" smtClean="0">
                <a:solidFill>
                  <a:srgbClr val="FF0000"/>
                </a:solidFill>
                <a:ea typeface="宋体" pitchFamily="2" charset="-122"/>
                <a:cs typeface="Times New Roman" pitchFamily="18" charset="0"/>
              </a:rPr>
              <a:t>List</a:t>
            </a:r>
            <a:r>
              <a:rPr lang="zh-CN" altLang="en-US" sz="2400" b="1" dirty="0" smtClean="0">
                <a:solidFill>
                  <a:srgbClr val="FF0000"/>
                </a:solidFill>
                <a:ea typeface="宋体" pitchFamily="2" charset="-122"/>
                <a:cs typeface="Times New Roman" pitchFamily="18" charset="0"/>
              </a:rPr>
              <a:t>：</a:t>
            </a:r>
            <a:r>
              <a:rPr lang="zh-CN" altLang="en-US" sz="2400" dirty="0" smtClean="0">
                <a:ea typeface="宋体" pitchFamily="2" charset="-122"/>
                <a:cs typeface="Times New Roman" pitchFamily="18" charset="0"/>
              </a:rPr>
              <a:t>元素有序，可重复的集合  </a:t>
            </a:r>
            <a:r>
              <a:rPr lang="en-US" altLang="zh-CN" sz="2400" dirty="0" smtClean="0">
                <a:ea typeface="宋体" pitchFamily="2" charset="-122"/>
                <a:cs typeface="Times New Roman" pitchFamily="18" charset="0"/>
              </a:rPr>
              <a:t>---</a:t>
            </a:r>
            <a:r>
              <a:rPr lang="en-US" altLang="zh-CN" dirty="0" smtClean="0">
                <a:solidFill>
                  <a:srgbClr val="FF0000"/>
                </a:solidFill>
                <a:ea typeface="宋体" pitchFamily="2" charset="-122"/>
                <a:cs typeface="Times New Roman" pitchFamily="18" charset="0"/>
              </a:rPr>
              <a:t>”</a:t>
            </a:r>
            <a:r>
              <a:rPr lang="zh-CN" altLang="en-US" dirty="0" smtClean="0">
                <a:solidFill>
                  <a:srgbClr val="FF0000"/>
                </a:solidFill>
                <a:ea typeface="宋体" pitchFamily="2" charset="-122"/>
                <a:cs typeface="Times New Roman" pitchFamily="18" charset="0"/>
              </a:rPr>
              <a:t>动态</a:t>
            </a:r>
            <a:r>
              <a:rPr lang="en-US" altLang="zh-CN" dirty="0" smtClean="0">
                <a:solidFill>
                  <a:srgbClr val="FF0000"/>
                </a:solidFill>
                <a:ea typeface="宋体" pitchFamily="2" charset="-122"/>
                <a:cs typeface="Times New Roman" pitchFamily="18" charset="0"/>
              </a:rPr>
              <a:t>”</a:t>
            </a:r>
            <a:r>
              <a:rPr lang="zh-CN" altLang="en-US" smtClean="0">
                <a:solidFill>
                  <a:srgbClr val="FF0000"/>
                </a:solidFill>
                <a:ea typeface="宋体" pitchFamily="2" charset="-122"/>
                <a:cs typeface="Times New Roman" pitchFamily="18" charset="0"/>
              </a:rPr>
              <a:t>数组</a:t>
            </a:r>
            <a:endParaRPr lang="en-US" altLang="zh-CN" sz="2400" b="1" dirty="0" smtClean="0">
              <a:solidFill>
                <a:srgbClr val="FF0000"/>
              </a:solidFill>
              <a:ea typeface="宋体" pitchFamily="2" charset="-122"/>
              <a:cs typeface="Times New Roman" pitchFamily="18" charset="0"/>
            </a:endParaRPr>
          </a:p>
          <a:p>
            <a:pPr marL="741600" lvl="3">
              <a:lnSpc>
                <a:spcPct val="150000"/>
              </a:lnSpc>
              <a:buFont typeface="Wingdings" pitchFamily="2" charset="2"/>
              <a:buChar char="Ø"/>
            </a:pPr>
            <a:r>
              <a:rPr lang="en-US" altLang="zh-CN" sz="2400" b="1" dirty="0" smtClean="0">
                <a:solidFill>
                  <a:srgbClr val="FF0000"/>
                </a:solidFill>
                <a:ea typeface="宋体" pitchFamily="2" charset="-122"/>
                <a:cs typeface="Times New Roman" pitchFamily="18" charset="0"/>
              </a:rPr>
              <a:t> Map</a:t>
            </a:r>
            <a:r>
              <a:rPr lang="zh-CN" altLang="en-US" sz="2400" b="1" dirty="0" smtClean="0">
                <a:solidFill>
                  <a:srgbClr val="FF0000"/>
                </a:solidFill>
                <a:ea typeface="宋体" pitchFamily="2" charset="-122"/>
                <a:cs typeface="Times New Roman" pitchFamily="18" charset="0"/>
              </a:rPr>
              <a:t>接口：</a:t>
            </a:r>
            <a:r>
              <a:rPr lang="zh-CN" altLang="en-US" sz="2400" dirty="0" smtClean="0">
                <a:ea typeface="宋体" pitchFamily="2" charset="-122"/>
                <a:cs typeface="Times New Roman" pitchFamily="18" charset="0"/>
              </a:rPr>
              <a:t>具有映射关系“</a:t>
            </a:r>
            <a:r>
              <a:rPr lang="en-US" altLang="zh-CN" sz="2400" dirty="0" smtClean="0">
                <a:ea typeface="宋体" pitchFamily="2" charset="-122"/>
                <a:cs typeface="Times New Roman" pitchFamily="18" charset="0"/>
              </a:rPr>
              <a:t>key-value</a:t>
            </a:r>
            <a:r>
              <a:rPr lang="zh-CN" altLang="en-US" sz="2400" dirty="0" smtClean="0">
                <a:ea typeface="宋体" pitchFamily="2" charset="-122"/>
                <a:cs typeface="Times New Roman" pitchFamily="18" charset="0"/>
              </a:rPr>
              <a:t>对”的集合 </a:t>
            </a:r>
            <a:endParaRPr lang="en-US" altLang="zh-CN" sz="2400" dirty="0" smtClean="0">
              <a:solidFill>
                <a:srgbClr val="FF0000"/>
              </a:solidFill>
              <a:ea typeface="宋体" pitchFamily="2" charset="-122"/>
              <a:cs typeface="Times New Roman" pitchFamily="18" charset="0"/>
            </a:endParaRPr>
          </a:p>
        </p:txBody>
      </p:sp>
    </p:spTree>
    <p:extLst>
      <p:ext uri="{BB962C8B-B14F-4D97-AF65-F5344CB8AC3E}">
        <p14:creationId xmlns="" xmlns:p14="http://schemas.microsoft.com/office/powerpoint/2010/main" val="31515959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7664" y="692696"/>
            <a:ext cx="6508838" cy="781814"/>
          </a:xfrm>
        </p:spPr>
        <p:txBody>
          <a:bodyPr>
            <a:normAutofit/>
          </a:bodyPr>
          <a:lstStyle/>
          <a:p>
            <a:r>
              <a:rPr lang="en-US" altLang="zh-CN" b="1" dirty="0">
                <a:latin typeface="+mn-lt"/>
                <a:ea typeface="宋体" pitchFamily="2" charset="-122"/>
                <a:cs typeface="Times New Roman" pitchFamily="18" charset="0"/>
              </a:rPr>
              <a:t>Map</a:t>
            </a:r>
            <a:r>
              <a:rPr lang="zh-CN" altLang="en-US" b="1" dirty="0">
                <a:latin typeface="+mn-lt"/>
                <a:ea typeface="宋体" pitchFamily="2" charset="-122"/>
                <a:cs typeface="Times New Roman" pitchFamily="18" charset="0"/>
              </a:rPr>
              <a:t>实现类</a:t>
            </a:r>
            <a:r>
              <a:rPr lang="zh-CN" altLang="en-US" b="1" dirty="0" smtClean="0">
                <a:latin typeface="+mn-lt"/>
                <a:ea typeface="宋体" pitchFamily="2" charset="-122"/>
                <a:cs typeface="Times New Roman" pitchFamily="18" charset="0"/>
              </a:rPr>
              <a:t>之五：</a:t>
            </a:r>
            <a:r>
              <a:rPr lang="en-US" altLang="zh-CN" b="1" dirty="0" smtClean="0">
                <a:latin typeface="+mn-lt"/>
                <a:ea typeface="宋体" pitchFamily="2" charset="-122"/>
                <a:cs typeface="Times New Roman" pitchFamily="18" charset="0"/>
              </a:rPr>
              <a:t>Properties</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467544" y="1772816"/>
            <a:ext cx="8291264" cy="3701008"/>
          </a:xfrm>
        </p:spPr>
        <p:txBody>
          <a:bodyPr>
            <a:noAutofit/>
          </a:bodyPr>
          <a:lstStyle/>
          <a:p>
            <a:pPr>
              <a:buFont typeface="Wingdings" pitchFamily="2" charset="2"/>
              <a:buChar char="l"/>
            </a:pPr>
            <a:r>
              <a:rPr lang="en-US" altLang="zh-CN" dirty="0" smtClean="0">
                <a:ea typeface="宋体" pitchFamily="2" charset="-122"/>
                <a:cs typeface="Times New Roman" pitchFamily="18" charset="0"/>
              </a:rPr>
              <a:t>Properties </a:t>
            </a:r>
            <a:r>
              <a:rPr lang="zh-CN" altLang="en-US" dirty="0" smtClean="0">
                <a:ea typeface="宋体" pitchFamily="2" charset="-122"/>
                <a:cs typeface="Times New Roman" pitchFamily="18" charset="0"/>
              </a:rPr>
              <a:t>类是 </a:t>
            </a:r>
            <a:r>
              <a:rPr lang="en-US" altLang="zh-CN" dirty="0" err="1" smtClean="0">
                <a:ea typeface="宋体" pitchFamily="2" charset="-122"/>
                <a:cs typeface="Times New Roman" pitchFamily="18" charset="0"/>
              </a:rPr>
              <a:t>Hashtable</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的子类，该对象用于处理属性文件</a:t>
            </a:r>
            <a:endParaRPr lang="en-US" altLang="zh-CN" dirty="0" smtClean="0">
              <a:ea typeface="宋体" pitchFamily="2" charset="-122"/>
              <a:cs typeface="Times New Roman" pitchFamily="18" charset="0"/>
            </a:endParaRPr>
          </a:p>
          <a:p>
            <a:pPr>
              <a:spcBef>
                <a:spcPts val="1800"/>
              </a:spcBef>
              <a:buFont typeface="Wingdings" pitchFamily="2" charset="2"/>
              <a:buChar char="l"/>
            </a:pPr>
            <a:r>
              <a:rPr lang="zh-CN" altLang="en-US" dirty="0" smtClean="0">
                <a:ea typeface="宋体" pitchFamily="2" charset="-122"/>
                <a:cs typeface="Times New Roman" pitchFamily="18" charset="0"/>
              </a:rPr>
              <a:t>由于属性文件里的 </a:t>
            </a:r>
            <a:r>
              <a:rPr lang="en-US" altLang="zh-CN" dirty="0" smtClean="0">
                <a:ea typeface="宋体" pitchFamily="2" charset="-122"/>
                <a:cs typeface="Times New Roman" pitchFamily="18" charset="0"/>
              </a:rPr>
              <a:t>key</a:t>
            </a:r>
            <a:r>
              <a:rPr lang="zh-CN" altLang="en-US" dirty="0" smtClean="0">
                <a:ea typeface="宋体" pitchFamily="2" charset="-122"/>
                <a:cs typeface="Times New Roman" pitchFamily="18" charset="0"/>
              </a:rPr>
              <a:t>、</a:t>
            </a:r>
            <a:r>
              <a:rPr lang="en-US" altLang="zh-CN" dirty="0" smtClean="0">
                <a:ea typeface="宋体" pitchFamily="2" charset="-122"/>
                <a:cs typeface="Times New Roman" pitchFamily="18" charset="0"/>
              </a:rPr>
              <a:t>value </a:t>
            </a:r>
            <a:r>
              <a:rPr lang="zh-CN" altLang="en-US" dirty="0" smtClean="0">
                <a:ea typeface="宋体" pitchFamily="2" charset="-122"/>
                <a:cs typeface="Times New Roman" pitchFamily="18" charset="0"/>
              </a:rPr>
              <a:t>都是字符串类型，所以 </a:t>
            </a:r>
            <a:r>
              <a:rPr lang="en-US" altLang="zh-CN" dirty="0" smtClean="0">
                <a:solidFill>
                  <a:srgbClr val="C00000"/>
                </a:solidFill>
                <a:ea typeface="宋体" pitchFamily="2" charset="-122"/>
                <a:cs typeface="Times New Roman" pitchFamily="18" charset="0"/>
              </a:rPr>
              <a:t>Properties </a:t>
            </a:r>
            <a:r>
              <a:rPr lang="zh-CN" altLang="en-US" dirty="0" smtClean="0">
                <a:solidFill>
                  <a:srgbClr val="C00000"/>
                </a:solidFill>
                <a:ea typeface="宋体" pitchFamily="2" charset="-122"/>
                <a:cs typeface="Times New Roman" pitchFamily="18" charset="0"/>
              </a:rPr>
              <a:t>里的 </a:t>
            </a:r>
            <a:r>
              <a:rPr lang="en-US" altLang="zh-CN" dirty="0" smtClean="0">
                <a:solidFill>
                  <a:srgbClr val="C00000"/>
                </a:solidFill>
                <a:ea typeface="宋体" pitchFamily="2" charset="-122"/>
                <a:cs typeface="Times New Roman" pitchFamily="18" charset="0"/>
              </a:rPr>
              <a:t>key </a:t>
            </a:r>
            <a:r>
              <a:rPr lang="zh-CN" altLang="en-US" dirty="0" smtClean="0">
                <a:solidFill>
                  <a:srgbClr val="C00000"/>
                </a:solidFill>
                <a:ea typeface="宋体" pitchFamily="2" charset="-122"/>
                <a:cs typeface="Times New Roman" pitchFamily="18" charset="0"/>
              </a:rPr>
              <a:t>和 </a:t>
            </a:r>
            <a:r>
              <a:rPr lang="en-US" altLang="zh-CN" dirty="0" smtClean="0">
                <a:solidFill>
                  <a:srgbClr val="C00000"/>
                </a:solidFill>
                <a:ea typeface="宋体" pitchFamily="2" charset="-122"/>
                <a:cs typeface="Times New Roman" pitchFamily="18" charset="0"/>
              </a:rPr>
              <a:t>value </a:t>
            </a:r>
            <a:r>
              <a:rPr lang="zh-CN" altLang="en-US" dirty="0" smtClean="0">
                <a:solidFill>
                  <a:srgbClr val="C00000"/>
                </a:solidFill>
                <a:ea typeface="宋体" pitchFamily="2" charset="-122"/>
                <a:cs typeface="Times New Roman" pitchFamily="18" charset="0"/>
              </a:rPr>
              <a:t>都是字符串类型</a:t>
            </a:r>
            <a:endParaRPr lang="en-US" altLang="zh-CN" dirty="0" smtClean="0">
              <a:solidFill>
                <a:srgbClr val="C00000"/>
              </a:solidFill>
              <a:ea typeface="宋体" pitchFamily="2" charset="-122"/>
              <a:cs typeface="Times New Roman" pitchFamily="18" charset="0"/>
            </a:endParaRPr>
          </a:p>
          <a:p>
            <a:pPr>
              <a:spcBef>
                <a:spcPts val="1800"/>
              </a:spcBef>
              <a:buFont typeface="Wingdings" pitchFamily="2" charset="2"/>
              <a:buChar char="l"/>
            </a:pPr>
            <a:r>
              <a:rPr lang="zh-CN" altLang="en-US" dirty="0" smtClean="0">
                <a:ea typeface="宋体" pitchFamily="2" charset="-122"/>
                <a:cs typeface="Times New Roman" pitchFamily="18" charset="0"/>
              </a:rPr>
              <a:t>存取数据时，建议使用</a:t>
            </a:r>
            <a:r>
              <a:rPr lang="en-US" altLang="zh-CN" dirty="0" err="1" smtClean="0">
                <a:ea typeface="宋体" pitchFamily="2" charset="-122"/>
                <a:cs typeface="Times New Roman" pitchFamily="18" charset="0"/>
              </a:rPr>
              <a:t>setProperty</a:t>
            </a:r>
            <a:r>
              <a:rPr lang="en-US" altLang="zh-CN" dirty="0" smtClean="0">
                <a:ea typeface="宋体" pitchFamily="2" charset="-122"/>
                <a:cs typeface="Times New Roman" pitchFamily="18" charset="0"/>
              </a:rPr>
              <a:t>(String </a:t>
            </a:r>
            <a:r>
              <a:rPr lang="en-US" altLang="zh-CN" dirty="0" err="1" smtClean="0">
                <a:ea typeface="宋体" pitchFamily="2" charset="-122"/>
                <a:cs typeface="Times New Roman" pitchFamily="18" charset="0"/>
              </a:rPr>
              <a:t>key,String</a:t>
            </a:r>
            <a:r>
              <a:rPr lang="en-US" altLang="zh-CN" dirty="0" smtClean="0">
                <a:ea typeface="宋体" pitchFamily="2" charset="-122"/>
                <a:cs typeface="Times New Roman" pitchFamily="18" charset="0"/>
              </a:rPr>
              <a:t> value)</a:t>
            </a:r>
            <a:r>
              <a:rPr lang="zh-CN" altLang="en-US" dirty="0" smtClean="0">
                <a:ea typeface="宋体" pitchFamily="2" charset="-122"/>
                <a:cs typeface="Times New Roman" pitchFamily="18" charset="0"/>
              </a:rPr>
              <a:t>方法和</a:t>
            </a:r>
            <a:r>
              <a:rPr lang="en-US" altLang="zh-CN" dirty="0" err="1" smtClean="0">
                <a:ea typeface="宋体" pitchFamily="2" charset="-122"/>
                <a:cs typeface="Times New Roman" pitchFamily="18" charset="0"/>
              </a:rPr>
              <a:t>getProperty</a:t>
            </a:r>
            <a:r>
              <a:rPr lang="en-US" altLang="zh-CN" dirty="0" smtClean="0">
                <a:ea typeface="宋体" pitchFamily="2" charset="-122"/>
                <a:cs typeface="Times New Roman" pitchFamily="18" charset="0"/>
              </a:rPr>
              <a:t>(String key)</a:t>
            </a:r>
            <a:r>
              <a:rPr lang="zh-CN" altLang="en-US" dirty="0" smtClean="0">
                <a:ea typeface="宋体" pitchFamily="2" charset="-122"/>
                <a:cs typeface="Times New Roman" pitchFamily="18" charset="0"/>
              </a:rPr>
              <a:t>方法</a:t>
            </a:r>
            <a:endParaRPr lang="zh-CN" altLang="en-US" dirty="0">
              <a:ea typeface="宋体" pitchFamily="2" charset="-122"/>
              <a:cs typeface="Times New Roman" pitchFamily="18" charset="0"/>
            </a:endParaRPr>
          </a:p>
        </p:txBody>
      </p:sp>
    </p:spTree>
    <p:extLst>
      <p:ext uri="{BB962C8B-B14F-4D97-AF65-F5344CB8AC3E}">
        <p14:creationId xmlns="" xmlns:p14="http://schemas.microsoft.com/office/powerpoint/2010/main" val="52059129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7664" y="692696"/>
            <a:ext cx="6508838" cy="781814"/>
          </a:xfrm>
        </p:spPr>
        <p:txBody>
          <a:bodyPr>
            <a:normAutofit/>
          </a:bodyPr>
          <a:lstStyle/>
          <a:p>
            <a:r>
              <a:rPr lang="en-US" altLang="zh-CN" b="1" dirty="0">
                <a:latin typeface="+mn-lt"/>
                <a:ea typeface="宋体" pitchFamily="2" charset="-122"/>
                <a:cs typeface="Times New Roman" pitchFamily="18" charset="0"/>
              </a:rPr>
              <a:t>Map</a:t>
            </a:r>
            <a:r>
              <a:rPr lang="zh-CN" altLang="en-US" b="1" dirty="0">
                <a:latin typeface="+mn-lt"/>
                <a:ea typeface="宋体" pitchFamily="2" charset="-122"/>
                <a:cs typeface="Times New Roman" pitchFamily="18" charset="0"/>
              </a:rPr>
              <a:t>实现类</a:t>
            </a:r>
            <a:r>
              <a:rPr lang="zh-CN" altLang="en-US" b="1" dirty="0" smtClean="0">
                <a:latin typeface="+mn-lt"/>
                <a:ea typeface="宋体" pitchFamily="2" charset="-122"/>
                <a:cs typeface="Times New Roman" pitchFamily="18" charset="0"/>
              </a:rPr>
              <a:t>之五：</a:t>
            </a:r>
            <a:r>
              <a:rPr lang="en-US" altLang="zh-CN" b="1" dirty="0" smtClean="0">
                <a:latin typeface="+mn-lt"/>
                <a:ea typeface="宋体" pitchFamily="2" charset="-122"/>
                <a:cs typeface="Times New Roman" pitchFamily="18" charset="0"/>
              </a:rPr>
              <a:t>Properties</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539552" y="2132856"/>
            <a:ext cx="8208912" cy="2592288"/>
          </a:xfrm>
        </p:spPr>
        <p:txBody>
          <a:bodyPr>
            <a:noAutofit/>
          </a:bodyPr>
          <a:lstStyle/>
          <a:p>
            <a:r>
              <a:rPr lang="en-US" altLang="zh-CN" dirty="0">
                <a:solidFill>
                  <a:srgbClr val="C00000"/>
                </a:solidFill>
              </a:rPr>
              <a:t>Properties pros = new Properties();</a:t>
            </a:r>
          </a:p>
          <a:p>
            <a:r>
              <a:rPr lang="en-US" altLang="zh-CN" dirty="0" err="1">
                <a:solidFill>
                  <a:srgbClr val="C00000"/>
                </a:solidFill>
              </a:rPr>
              <a:t>pros.load</a:t>
            </a:r>
            <a:r>
              <a:rPr lang="en-US" altLang="zh-CN" dirty="0">
                <a:solidFill>
                  <a:srgbClr val="C00000"/>
                </a:solidFill>
              </a:rPr>
              <a:t>(new </a:t>
            </a:r>
            <a:r>
              <a:rPr lang="en-US" altLang="zh-CN" dirty="0" err="1">
                <a:solidFill>
                  <a:srgbClr val="C00000"/>
                </a:solidFill>
              </a:rPr>
              <a:t>FileInputStream</a:t>
            </a:r>
            <a:r>
              <a:rPr lang="en-US" altLang="zh-CN" dirty="0">
                <a:solidFill>
                  <a:srgbClr val="C00000"/>
                </a:solidFill>
              </a:rPr>
              <a:t>("</a:t>
            </a:r>
            <a:r>
              <a:rPr lang="en-US" altLang="zh-CN" dirty="0" err="1">
                <a:solidFill>
                  <a:srgbClr val="C00000"/>
                </a:solidFill>
              </a:rPr>
              <a:t>jdbc.properties</a:t>
            </a:r>
            <a:r>
              <a:rPr lang="en-US" altLang="zh-CN" dirty="0">
                <a:solidFill>
                  <a:srgbClr val="C00000"/>
                </a:solidFill>
              </a:rPr>
              <a:t>"));</a:t>
            </a:r>
          </a:p>
          <a:p>
            <a:r>
              <a:rPr lang="en-US" altLang="zh-CN" dirty="0">
                <a:solidFill>
                  <a:srgbClr val="C00000"/>
                </a:solidFill>
              </a:rPr>
              <a:t>String user = </a:t>
            </a:r>
            <a:r>
              <a:rPr lang="en-US" altLang="zh-CN" dirty="0" err="1">
                <a:solidFill>
                  <a:srgbClr val="C00000"/>
                </a:solidFill>
              </a:rPr>
              <a:t>pros.getProperty</a:t>
            </a:r>
            <a:r>
              <a:rPr lang="en-US" altLang="zh-CN" dirty="0">
                <a:solidFill>
                  <a:srgbClr val="C00000"/>
                </a:solidFill>
              </a:rPr>
              <a:t>("user");</a:t>
            </a:r>
          </a:p>
          <a:p>
            <a:r>
              <a:rPr lang="en-US" altLang="zh-CN" dirty="0" err="1">
                <a:solidFill>
                  <a:srgbClr val="C00000"/>
                </a:solidFill>
              </a:rPr>
              <a:t>System.</a:t>
            </a:r>
            <a:r>
              <a:rPr lang="en-US" altLang="zh-CN" i="1" dirty="0" err="1">
                <a:solidFill>
                  <a:srgbClr val="C00000"/>
                </a:solidFill>
              </a:rPr>
              <a:t>out.println</a:t>
            </a:r>
            <a:r>
              <a:rPr lang="en-US" altLang="zh-CN" i="1" dirty="0">
                <a:solidFill>
                  <a:srgbClr val="C00000"/>
                </a:solidFill>
              </a:rPr>
              <a:t>(user);</a:t>
            </a:r>
            <a:endParaRPr lang="zh-CN" altLang="en-US" dirty="0">
              <a:solidFill>
                <a:srgbClr val="C00000"/>
              </a:solidFill>
              <a:ea typeface="宋体" pitchFamily="2" charset="-122"/>
              <a:cs typeface="Times New Roman" pitchFamily="18" charset="0"/>
            </a:endParaRPr>
          </a:p>
        </p:txBody>
      </p:sp>
    </p:spTree>
    <p:extLst>
      <p:ext uri="{BB962C8B-B14F-4D97-AF65-F5344CB8AC3E}">
        <p14:creationId xmlns="" xmlns:p14="http://schemas.microsoft.com/office/powerpoint/2010/main" val="424884759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692696"/>
            <a:ext cx="8229600" cy="857256"/>
          </a:xfrm>
        </p:spPr>
        <p:txBody>
          <a:bodyPr/>
          <a:lstStyle/>
          <a:p>
            <a:r>
              <a:rPr lang="zh-CN" altLang="en-US" dirty="0" smtClean="0"/>
              <a:t>练习</a:t>
            </a:r>
            <a:endParaRPr lang="zh-CN" altLang="en-US" dirty="0"/>
          </a:p>
        </p:txBody>
      </p:sp>
      <p:sp>
        <p:nvSpPr>
          <p:cNvPr id="4" name="内容占位符 2"/>
          <p:cNvSpPr>
            <a:spLocks noGrp="1"/>
          </p:cNvSpPr>
          <p:nvPr>
            <p:ph idx="1"/>
          </p:nvPr>
        </p:nvSpPr>
        <p:spPr>
          <a:xfrm>
            <a:off x="683568" y="1628801"/>
            <a:ext cx="7537450" cy="4392488"/>
          </a:xfrm>
        </p:spPr>
        <p:txBody>
          <a:bodyPr/>
          <a:lstStyle/>
          <a:p>
            <a:pPr marL="457200" indent="-457200">
              <a:buFont typeface="+mj-lt"/>
              <a:buAutoNum type="arabicPeriod"/>
              <a:defRPr/>
            </a:pPr>
            <a:r>
              <a:rPr lang="zh-CN" altLang="en-US" dirty="0" smtClean="0">
                <a:latin typeface="+mj-lt"/>
                <a:ea typeface="宋体" pitchFamily="2" charset="-122"/>
              </a:rPr>
              <a:t>编写程序，在</a:t>
            </a:r>
            <a:r>
              <a:rPr lang="en-US" altLang="zh-CN" dirty="0" smtClean="0">
                <a:latin typeface="+mj-lt"/>
                <a:ea typeface="宋体" pitchFamily="2" charset="-122"/>
              </a:rPr>
              <a:t>main</a:t>
            </a:r>
            <a:r>
              <a:rPr lang="zh-CN" altLang="en-US" dirty="0" smtClean="0">
                <a:latin typeface="+mj-lt"/>
                <a:ea typeface="宋体" pitchFamily="2" charset="-122"/>
              </a:rPr>
              <a:t>方法中创建</a:t>
            </a:r>
            <a:r>
              <a:rPr lang="en-US" altLang="zh-CN" dirty="0" smtClean="0">
                <a:latin typeface="+mj-lt"/>
                <a:ea typeface="宋体" pitchFamily="2" charset="-122"/>
              </a:rPr>
              <a:t>Map</a:t>
            </a:r>
            <a:r>
              <a:rPr lang="zh-CN" altLang="en-US" dirty="0" smtClean="0">
                <a:latin typeface="+mj-lt"/>
                <a:ea typeface="宋体" pitchFamily="2" charset="-122"/>
              </a:rPr>
              <a:t>集合（使用泛型），用来存放圆的半径（</a:t>
            </a:r>
            <a:r>
              <a:rPr lang="en-US" altLang="zh-CN" dirty="0" smtClean="0">
                <a:latin typeface="+mj-lt"/>
                <a:ea typeface="宋体" pitchFamily="2" charset="-122"/>
              </a:rPr>
              <a:t>key</a:t>
            </a:r>
            <a:r>
              <a:rPr lang="zh-CN" altLang="en-US" dirty="0" smtClean="0">
                <a:latin typeface="+mj-lt"/>
                <a:ea typeface="宋体" pitchFamily="2" charset="-122"/>
              </a:rPr>
              <a:t>）和面积（</a:t>
            </a:r>
            <a:r>
              <a:rPr lang="en-US" altLang="zh-CN" dirty="0" smtClean="0">
                <a:latin typeface="+mj-lt"/>
                <a:ea typeface="宋体" pitchFamily="2" charset="-122"/>
              </a:rPr>
              <a:t>value</a:t>
            </a:r>
            <a:r>
              <a:rPr lang="zh-CN" altLang="en-US" dirty="0" smtClean="0">
                <a:latin typeface="+mj-lt"/>
                <a:ea typeface="宋体" pitchFamily="2" charset="-122"/>
              </a:rPr>
              <a:t>）；</a:t>
            </a:r>
          </a:p>
          <a:p>
            <a:pPr marL="457200" indent="-457200">
              <a:buFont typeface="+mj-lt"/>
              <a:buAutoNum type="arabicPeriod"/>
              <a:defRPr/>
            </a:pPr>
            <a:r>
              <a:rPr lang="zh-CN" altLang="en-US" dirty="0" smtClean="0">
                <a:latin typeface="+mj-lt"/>
                <a:ea typeface="宋体" pitchFamily="2" charset="-122"/>
              </a:rPr>
              <a:t>以半径为</a:t>
            </a:r>
            <a:r>
              <a:rPr lang="en-US" altLang="zh-CN" dirty="0" smtClean="0">
                <a:latin typeface="+mj-lt"/>
                <a:ea typeface="宋体" pitchFamily="2" charset="-122"/>
              </a:rPr>
              <a:t>key</a:t>
            </a:r>
            <a:r>
              <a:rPr lang="zh-CN" altLang="en-US" dirty="0" smtClean="0">
                <a:latin typeface="+mj-lt"/>
                <a:ea typeface="宋体" pitchFamily="2" charset="-122"/>
              </a:rPr>
              <a:t>，面积为</a:t>
            </a:r>
            <a:r>
              <a:rPr lang="en-US" altLang="zh-CN" dirty="0" smtClean="0">
                <a:latin typeface="+mj-lt"/>
                <a:ea typeface="宋体" pitchFamily="2" charset="-122"/>
              </a:rPr>
              <a:t>value</a:t>
            </a:r>
            <a:r>
              <a:rPr lang="zh-CN" altLang="en-US" dirty="0" smtClean="0">
                <a:latin typeface="+mj-lt"/>
                <a:ea typeface="宋体" pitchFamily="2" charset="-122"/>
              </a:rPr>
              <a:t>，将半径</a:t>
            </a:r>
            <a:r>
              <a:rPr lang="en-US" altLang="zh-CN" dirty="0" smtClean="0">
                <a:latin typeface="+mj-lt"/>
                <a:ea typeface="宋体" pitchFamily="2" charset="-122"/>
              </a:rPr>
              <a:t>1-50</a:t>
            </a:r>
            <a:r>
              <a:rPr lang="zh-CN" altLang="en-US" dirty="0" smtClean="0">
                <a:latin typeface="+mj-lt"/>
                <a:ea typeface="宋体" pitchFamily="2" charset="-122"/>
              </a:rPr>
              <a:t>的圆面积数据</a:t>
            </a:r>
            <a:r>
              <a:rPr lang="en-US" altLang="zh-CN" dirty="0" smtClean="0">
                <a:latin typeface="+mj-lt"/>
                <a:ea typeface="宋体" pitchFamily="2" charset="-122"/>
              </a:rPr>
              <a:t>(</a:t>
            </a:r>
            <a:r>
              <a:rPr lang="zh-CN" altLang="en-US" dirty="0" smtClean="0">
                <a:latin typeface="+mj-lt"/>
                <a:ea typeface="宋体" pitchFamily="2" charset="-122"/>
              </a:rPr>
              <a:t>直接</a:t>
            </a:r>
            <a:r>
              <a:rPr lang="zh-CN" altLang="en-US" dirty="0" smtClean="0">
                <a:latin typeface="+mj-lt"/>
                <a:ea typeface="宋体" pitchFamily="2" charset="-122"/>
              </a:rPr>
              <a:t>取</a:t>
            </a:r>
            <a:r>
              <a:rPr lang="zh-CN" altLang="en-US" dirty="0" smtClean="0">
                <a:latin typeface="+mj-lt"/>
                <a:ea typeface="宋体" pitchFamily="2" charset="-122"/>
              </a:rPr>
              <a:t>整</a:t>
            </a:r>
            <a:r>
              <a:rPr lang="en-US" altLang="zh-CN" dirty="0" smtClean="0">
                <a:latin typeface="+mj-lt"/>
                <a:ea typeface="宋体" pitchFamily="2" charset="-122"/>
              </a:rPr>
              <a:t>)</a:t>
            </a:r>
            <a:r>
              <a:rPr lang="zh-CN" altLang="en-US" dirty="0" smtClean="0">
                <a:latin typeface="+mj-lt"/>
                <a:ea typeface="宋体" pitchFamily="2" charset="-122"/>
              </a:rPr>
              <a:t>保存其中；</a:t>
            </a:r>
          </a:p>
          <a:p>
            <a:pPr marL="457200" indent="-457200">
              <a:buFont typeface="+mj-lt"/>
              <a:buAutoNum type="arabicPeriod"/>
              <a:defRPr/>
            </a:pPr>
            <a:r>
              <a:rPr lang="zh-CN" altLang="en-US" dirty="0" smtClean="0">
                <a:latin typeface="+mj-lt"/>
                <a:ea typeface="宋体" pitchFamily="2" charset="-122"/>
              </a:rPr>
              <a:t>将</a:t>
            </a:r>
            <a:r>
              <a:rPr lang="en-US" altLang="zh-CN" dirty="0" smtClean="0">
                <a:latin typeface="+mj-lt"/>
                <a:ea typeface="宋体" pitchFamily="2" charset="-122"/>
              </a:rPr>
              <a:t>Map</a:t>
            </a:r>
            <a:r>
              <a:rPr lang="zh-CN" altLang="en-US" dirty="0" smtClean="0">
                <a:latin typeface="+mj-lt"/>
                <a:ea typeface="宋体" pitchFamily="2" charset="-122"/>
              </a:rPr>
              <a:t>中的半径数据取至</a:t>
            </a:r>
            <a:r>
              <a:rPr lang="en-US" altLang="zh-CN" dirty="0" smtClean="0">
                <a:latin typeface="+mj-lt"/>
                <a:ea typeface="宋体" pitchFamily="2" charset="-122"/>
              </a:rPr>
              <a:t>Set</a:t>
            </a:r>
            <a:r>
              <a:rPr lang="zh-CN" altLang="en-US" dirty="0" smtClean="0">
                <a:latin typeface="+mj-lt"/>
                <a:ea typeface="宋体" pitchFamily="2" charset="-122"/>
              </a:rPr>
              <a:t>集合中；</a:t>
            </a:r>
          </a:p>
          <a:p>
            <a:pPr marL="457200" indent="-457200">
              <a:buFont typeface="+mj-lt"/>
              <a:buAutoNum type="arabicPeriod"/>
              <a:defRPr/>
            </a:pPr>
            <a:r>
              <a:rPr lang="zh-CN" altLang="en-US" dirty="0" smtClean="0">
                <a:latin typeface="+mj-lt"/>
                <a:ea typeface="宋体" pitchFamily="2" charset="-122"/>
              </a:rPr>
              <a:t>遍历</a:t>
            </a:r>
            <a:r>
              <a:rPr lang="en-US" altLang="zh-CN" dirty="0" smtClean="0">
                <a:latin typeface="+mj-lt"/>
                <a:ea typeface="宋体" pitchFamily="2" charset="-122"/>
              </a:rPr>
              <a:t>Set</a:t>
            </a:r>
            <a:r>
              <a:rPr lang="zh-CN" altLang="en-US" dirty="0" smtClean="0">
                <a:latin typeface="+mj-lt"/>
                <a:ea typeface="宋体" pitchFamily="2" charset="-122"/>
              </a:rPr>
              <a:t>集合的半径，逐一从</a:t>
            </a:r>
            <a:r>
              <a:rPr lang="en-US" altLang="zh-CN" dirty="0" smtClean="0">
                <a:latin typeface="+mj-lt"/>
                <a:ea typeface="宋体" pitchFamily="2" charset="-122"/>
              </a:rPr>
              <a:t>Map</a:t>
            </a:r>
            <a:r>
              <a:rPr lang="zh-CN" altLang="en-US" dirty="0" smtClean="0">
                <a:latin typeface="+mj-lt"/>
                <a:ea typeface="宋体" pitchFamily="2" charset="-122"/>
              </a:rPr>
              <a:t>中取出对应的面积值，并将半径和面积打印出来。</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23728" y="692696"/>
            <a:ext cx="5949854" cy="862630"/>
          </a:xfrm>
        </p:spPr>
        <p:txBody>
          <a:bodyPr>
            <a:normAutofit fontScale="90000"/>
          </a:bodyPr>
          <a:lstStyle/>
          <a:p>
            <a:r>
              <a:rPr lang="zh-CN" altLang="en-US" b="1" dirty="0" smtClean="0">
                <a:latin typeface="+mn-lt"/>
                <a:ea typeface="宋体" pitchFamily="2" charset="-122"/>
                <a:cs typeface="Times New Roman" pitchFamily="18" charset="0"/>
              </a:rPr>
              <a:t>操作集合的工具类：</a:t>
            </a:r>
            <a:r>
              <a:rPr lang="en-US" altLang="zh-CN" b="1" dirty="0" smtClean="0">
                <a:latin typeface="+mn-lt"/>
                <a:ea typeface="宋体" pitchFamily="2" charset="-122"/>
                <a:cs typeface="Times New Roman" pitchFamily="18" charset="0"/>
              </a:rPr>
              <a:t>Collections</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457200" y="1600200"/>
            <a:ext cx="8229600" cy="4829196"/>
          </a:xfrm>
        </p:spPr>
        <p:txBody>
          <a:bodyPr>
            <a:normAutofit fontScale="92500" lnSpcReduction="10000"/>
          </a:bodyPr>
          <a:lstStyle/>
          <a:p>
            <a:pPr>
              <a:buFont typeface="Wingdings" pitchFamily="2" charset="2"/>
              <a:buChar char="l"/>
            </a:pPr>
            <a:r>
              <a:rPr lang="en-US" altLang="zh-CN" sz="2400" dirty="0" smtClean="0">
                <a:ea typeface="宋体" pitchFamily="2" charset="-122"/>
                <a:cs typeface="Times New Roman" pitchFamily="18" charset="0"/>
              </a:rPr>
              <a:t>Collections </a:t>
            </a:r>
            <a:r>
              <a:rPr lang="zh-CN" altLang="en-US" sz="2400" dirty="0" smtClean="0">
                <a:ea typeface="宋体" pitchFamily="2" charset="-122"/>
                <a:cs typeface="Times New Roman" pitchFamily="18" charset="0"/>
              </a:rPr>
              <a:t>是一个操作 </a:t>
            </a:r>
            <a:r>
              <a:rPr lang="en-US" altLang="zh-CN" sz="2400" dirty="0" smtClean="0">
                <a:ea typeface="宋体" pitchFamily="2" charset="-122"/>
                <a:cs typeface="Times New Roman" pitchFamily="18" charset="0"/>
              </a:rPr>
              <a:t>Set</a:t>
            </a:r>
            <a:r>
              <a:rPr lang="zh-CN" altLang="en-US" sz="2400" dirty="0" smtClean="0">
                <a:ea typeface="宋体" pitchFamily="2" charset="-122"/>
                <a:cs typeface="Times New Roman" pitchFamily="18" charset="0"/>
              </a:rPr>
              <a:t>、</a:t>
            </a:r>
            <a:r>
              <a:rPr lang="en-US" altLang="zh-CN" sz="2400" dirty="0" smtClean="0">
                <a:ea typeface="宋体" pitchFamily="2" charset="-122"/>
                <a:cs typeface="Times New Roman" pitchFamily="18" charset="0"/>
              </a:rPr>
              <a:t>List</a:t>
            </a:r>
            <a:r>
              <a:rPr lang="zh-CN" altLang="en-US" sz="2400" dirty="0" smtClean="0">
                <a:ea typeface="宋体" pitchFamily="2" charset="-122"/>
                <a:cs typeface="Times New Roman" pitchFamily="18" charset="0"/>
              </a:rPr>
              <a:t> 和 </a:t>
            </a:r>
            <a:r>
              <a:rPr lang="en-US" altLang="zh-CN" sz="2400" dirty="0" smtClean="0">
                <a:ea typeface="宋体" pitchFamily="2" charset="-122"/>
                <a:cs typeface="Times New Roman" pitchFamily="18" charset="0"/>
              </a:rPr>
              <a:t>Map </a:t>
            </a:r>
            <a:r>
              <a:rPr lang="zh-CN" altLang="en-US" sz="2400" dirty="0" smtClean="0">
                <a:ea typeface="宋体" pitchFamily="2" charset="-122"/>
                <a:cs typeface="Times New Roman" pitchFamily="18" charset="0"/>
              </a:rPr>
              <a:t>等集合的工具类</a:t>
            </a:r>
            <a:endParaRPr lang="en-US" altLang="zh-CN" sz="2400" dirty="0" smtClean="0">
              <a:ea typeface="宋体" pitchFamily="2" charset="-122"/>
              <a:cs typeface="Times New Roman" pitchFamily="18" charset="0"/>
            </a:endParaRPr>
          </a:p>
          <a:p>
            <a:pPr>
              <a:buFont typeface="Wingdings" pitchFamily="2" charset="2"/>
              <a:buChar char="l"/>
            </a:pPr>
            <a:r>
              <a:rPr lang="en-US" altLang="zh-CN" sz="2400" dirty="0" smtClean="0">
                <a:ea typeface="宋体" pitchFamily="2" charset="-122"/>
                <a:cs typeface="Times New Roman" pitchFamily="18" charset="0"/>
              </a:rPr>
              <a:t>Collections </a:t>
            </a:r>
            <a:r>
              <a:rPr lang="zh-CN" altLang="en-US" sz="2400" dirty="0" smtClean="0">
                <a:ea typeface="宋体" pitchFamily="2" charset="-122"/>
                <a:cs typeface="Times New Roman" pitchFamily="18" charset="0"/>
              </a:rPr>
              <a:t>中提供了一系列静态的方法对集合元素进行排序、查询和修改等操作，还提供了对集合对象设置不可变、对集合对象实现同步控制等方法</a:t>
            </a:r>
            <a:endParaRPr lang="en-US" altLang="zh-CN" sz="2400" dirty="0" smtClean="0">
              <a:ea typeface="宋体" pitchFamily="2" charset="-122"/>
              <a:cs typeface="Times New Roman" pitchFamily="18" charset="0"/>
            </a:endParaRPr>
          </a:p>
          <a:p>
            <a:pPr>
              <a:buFont typeface="Wingdings" pitchFamily="2" charset="2"/>
              <a:buChar char="l"/>
            </a:pPr>
            <a:r>
              <a:rPr lang="zh-CN" altLang="en-US" sz="2400" b="1" dirty="0" smtClean="0">
                <a:solidFill>
                  <a:srgbClr val="C00000"/>
                </a:solidFill>
                <a:ea typeface="宋体" pitchFamily="2" charset="-122"/>
                <a:cs typeface="Times New Roman" pitchFamily="18" charset="0"/>
              </a:rPr>
              <a:t>排序操作</a:t>
            </a:r>
            <a:r>
              <a:rPr lang="zh-CN" altLang="en-US" sz="2400" dirty="0" smtClean="0">
                <a:ea typeface="宋体" pitchFamily="2" charset="-122"/>
                <a:cs typeface="Times New Roman" pitchFamily="18" charset="0"/>
              </a:rPr>
              <a:t>：</a:t>
            </a:r>
            <a:r>
              <a:rPr lang="zh-CN" altLang="en-US" sz="2400" b="1" dirty="0" smtClean="0">
                <a:solidFill>
                  <a:srgbClr val="0000FF"/>
                </a:solidFill>
                <a:ea typeface="宋体" pitchFamily="2" charset="-122"/>
                <a:cs typeface="Times New Roman" pitchFamily="18" charset="0"/>
                <a:sym typeface="Wingdings" pitchFamily="2" charset="2"/>
              </a:rPr>
              <a:t>（均为</a:t>
            </a:r>
            <a:r>
              <a:rPr lang="en-US" altLang="zh-CN" sz="2400" b="1" dirty="0" smtClean="0">
                <a:solidFill>
                  <a:srgbClr val="0000FF"/>
                </a:solidFill>
                <a:ea typeface="宋体" pitchFamily="2" charset="-122"/>
                <a:cs typeface="Times New Roman" pitchFamily="18" charset="0"/>
                <a:sym typeface="Wingdings" pitchFamily="2" charset="2"/>
              </a:rPr>
              <a:t>static</a:t>
            </a:r>
            <a:r>
              <a:rPr lang="zh-CN" altLang="en-US" sz="2400" b="1" dirty="0" smtClean="0">
                <a:solidFill>
                  <a:srgbClr val="0000FF"/>
                </a:solidFill>
                <a:ea typeface="宋体" pitchFamily="2" charset="-122"/>
                <a:cs typeface="Times New Roman" pitchFamily="18" charset="0"/>
                <a:sym typeface="Wingdings" pitchFamily="2" charset="2"/>
              </a:rPr>
              <a:t>方法）</a:t>
            </a:r>
            <a:endParaRPr lang="en-US" altLang="zh-CN" sz="2400" b="1" dirty="0" smtClean="0">
              <a:solidFill>
                <a:srgbClr val="0000FF"/>
              </a:solidFill>
              <a:ea typeface="宋体" pitchFamily="2" charset="-122"/>
              <a:cs typeface="Times New Roman" pitchFamily="18" charset="0"/>
            </a:endParaRPr>
          </a:p>
          <a:p>
            <a:pPr lvl="1">
              <a:buFont typeface="Wingdings" pitchFamily="2" charset="2"/>
              <a:buChar char="Ø"/>
            </a:pPr>
            <a:r>
              <a:rPr lang="en-US" altLang="zh-CN" dirty="0" smtClean="0">
                <a:solidFill>
                  <a:srgbClr val="C00000"/>
                </a:solidFill>
                <a:ea typeface="宋体" pitchFamily="2" charset="-122"/>
                <a:cs typeface="Times New Roman" pitchFamily="18" charset="0"/>
              </a:rPr>
              <a:t>reverse(List)</a:t>
            </a:r>
            <a:r>
              <a:rPr lang="zh-CN" altLang="en-US" dirty="0" smtClean="0">
                <a:solidFill>
                  <a:srgbClr val="C00000"/>
                </a:solidFill>
                <a:ea typeface="宋体" pitchFamily="2" charset="-122"/>
                <a:cs typeface="Times New Roman" pitchFamily="18" charset="0"/>
              </a:rPr>
              <a:t>：</a:t>
            </a:r>
            <a:r>
              <a:rPr lang="zh-CN" altLang="en-US" dirty="0" smtClean="0">
                <a:ea typeface="宋体" pitchFamily="2" charset="-122"/>
                <a:cs typeface="Times New Roman" pitchFamily="18" charset="0"/>
              </a:rPr>
              <a:t>反转 </a:t>
            </a:r>
            <a:r>
              <a:rPr lang="en-US" altLang="zh-CN" dirty="0" smtClean="0">
                <a:ea typeface="宋体" pitchFamily="2" charset="-122"/>
                <a:cs typeface="Times New Roman" pitchFamily="18" charset="0"/>
              </a:rPr>
              <a:t>List </a:t>
            </a:r>
            <a:r>
              <a:rPr lang="zh-CN" altLang="en-US" dirty="0" smtClean="0">
                <a:ea typeface="宋体" pitchFamily="2" charset="-122"/>
                <a:cs typeface="Times New Roman" pitchFamily="18" charset="0"/>
              </a:rPr>
              <a:t>中元素的顺序</a:t>
            </a:r>
            <a:endParaRPr lang="en-US" altLang="zh-CN" dirty="0" smtClean="0">
              <a:ea typeface="宋体" pitchFamily="2" charset="-122"/>
              <a:cs typeface="Times New Roman" pitchFamily="18" charset="0"/>
            </a:endParaRPr>
          </a:p>
          <a:p>
            <a:pPr lvl="1">
              <a:buFont typeface="Wingdings" pitchFamily="2" charset="2"/>
              <a:buChar char="Ø"/>
            </a:pPr>
            <a:r>
              <a:rPr lang="en-US" altLang="zh-CN" dirty="0" smtClean="0">
                <a:solidFill>
                  <a:srgbClr val="C00000"/>
                </a:solidFill>
                <a:ea typeface="宋体" pitchFamily="2" charset="-122"/>
                <a:cs typeface="Times New Roman" pitchFamily="18" charset="0"/>
              </a:rPr>
              <a:t>shuffle(List)</a:t>
            </a:r>
            <a:r>
              <a:rPr lang="zh-CN" altLang="en-US" dirty="0" smtClean="0">
                <a:solidFill>
                  <a:srgbClr val="C00000"/>
                </a:solidFill>
                <a:ea typeface="宋体" pitchFamily="2" charset="-122"/>
                <a:cs typeface="Times New Roman" pitchFamily="18" charset="0"/>
              </a:rPr>
              <a:t>：</a:t>
            </a:r>
            <a:r>
              <a:rPr lang="zh-CN" altLang="en-US" dirty="0" smtClean="0">
                <a:ea typeface="宋体" pitchFamily="2" charset="-122"/>
                <a:cs typeface="Times New Roman" pitchFamily="18" charset="0"/>
              </a:rPr>
              <a:t>对 </a:t>
            </a:r>
            <a:r>
              <a:rPr lang="en-US" altLang="zh-CN" dirty="0" smtClean="0">
                <a:ea typeface="宋体" pitchFamily="2" charset="-122"/>
                <a:cs typeface="Times New Roman" pitchFamily="18" charset="0"/>
              </a:rPr>
              <a:t>List</a:t>
            </a:r>
            <a:r>
              <a:rPr lang="zh-CN" altLang="en-US" dirty="0" smtClean="0">
                <a:ea typeface="宋体" pitchFamily="2" charset="-122"/>
                <a:cs typeface="Times New Roman" pitchFamily="18" charset="0"/>
              </a:rPr>
              <a:t> 集合元素进行随机排序</a:t>
            </a:r>
            <a:endParaRPr lang="en-US" altLang="zh-CN" dirty="0" smtClean="0">
              <a:ea typeface="宋体" pitchFamily="2" charset="-122"/>
              <a:cs typeface="Times New Roman" pitchFamily="18" charset="0"/>
            </a:endParaRPr>
          </a:p>
          <a:p>
            <a:pPr lvl="1">
              <a:buFont typeface="Wingdings" pitchFamily="2" charset="2"/>
              <a:buChar char="Ø"/>
            </a:pPr>
            <a:r>
              <a:rPr lang="en-US" altLang="zh-CN" dirty="0" smtClean="0">
                <a:solidFill>
                  <a:srgbClr val="C00000"/>
                </a:solidFill>
                <a:ea typeface="宋体" pitchFamily="2" charset="-122"/>
                <a:cs typeface="Times New Roman" pitchFamily="18" charset="0"/>
              </a:rPr>
              <a:t>sort(List)</a:t>
            </a:r>
            <a:r>
              <a:rPr lang="zh-CN" altLang="en-US" dirty="0" smtClean="0">
                <a:solidFill>
                  <a:srgbClr val="C00000"/>
                </a:solidFill>
                <a:ea typeface="宋体" pitchFamily="2" charset="-122"/>
                <a:cs typeface="Times New Roman" pitchFamily="18" charset="0"/>
              </a:rPr>
              <a:t>：</a:t>
            </a:r>
            <a:r>
              <a:rPr lang="zh-CN" altLang="en-US" dirty="0" smtClean="0">
                <a:ea typeface="宋体" pitchFamily="2" charset="-122"/>
                <a:cs typeface="Times New Roman" pitchFamily="18" charset="0"/>
              </a:rPr>
              <a:t>根据元素的自然顺序对指定 </a:t>
            </a:r>
            <a:r>
              <a:rPr lang="en-US" altLang="zh-CN" dirty="0" smtClean="0">
                <a:ea typeface="宋体" pitchFamily="2" charset="-122"/>
                <a:cs typeface="Times New Roman" pitchFamily="18" charset="0"/>
              </a:rPr>
              <a:t>List </a:t>
            </a:r>
            <a:r>
              <a:rPr lang="zh-CN" altLang="en-US" dirty="0" smtClean="0">
                <a:ea typeface="宋体" pitchFamily="2" charset="-122"/>
                <a:cs typeface="Times New Roman" pitchFamily="18" charset="0"/>
              </a:rPr>
              <a:t>集合元素按升序排序</a:t>
            </a:r>
            <a:endParaRPr lang="en-US" altLang="zh-CN" dirty="0" smtClean="0">
              <a:ea typeface="宋体" pitchFamily="2" charset="-122"/>
              <a:cs typeface="Times New Roman" pitchFamily="18" charset="0"/>
            </a:endParaRPr>
          </a:p>
          <a:p>
            <a:pPr lvl="1">
              <a:buFont typeface="Wingdings" pitchFamily="2" charset="2"/>
              <a:buChar char="Ø"/>
            </a:pPr>
            <a:r>
              <a:rPr lang="en-US" altLang="zh-CN" dirty="0" smtClean="0">
                <a:solidFill>
                  <a:srgbClr val="C00000"/>
                </a:solidFill>
                <a:ea typeface="宋体" pitchFamily="2" charset="-122"/>
                <a:cs typeface="Times New Roman" pitchFamily="18" charset="0"/>
              </a:rPr>
              <a:t>sort(List</a:t>
            </a:r>
            <a:r>
              <a:rPr lang="zh-CN" altLang="en-US" dirty="0" smtClean="0">
                <a:solidFill>
                  <a:srgbClr val="C00000"/>
                </a:solidFill>
                <a:ea typeface="宋体" pitchFamily="2" charset="-122"/>
                <a:cs typeface="Times New Roman" pitchFamily="18" charset="0"/>
              </a:rPr>
              <a:t>，</a:t>
            </a:r>
            <a:r>
              <a:rPr lang="en-US" altLang="zh-CN" dirty="0" smtClean="0">
                <a:solidFill>
                  <a:srgbClr val="C00000"/>
                </a:solidFill>
                <a:ea typeface="宋体" pitchFamily="2" charset="-122"/>
                <a:cs typeface="Times New Roman" pitchFamily="18" charset="0"/>
              </a:rPr>
              <a:t>Comparator)</a:t>
            </a:r>
            <a:r>
              <a:rPr lang="zh-CN" altLang="en-US" dirty="0" smtClean="0">
                <a:solidFill>
                  <a:srgbClr val="C00000"/>
                </a:solidFill>
                <a:ea typeface="宋体" pitchFamily="2" charset="-122"/>
                <a:cs typeface="Times New Roman" pitchFamily="18" charset="0"/>
              </a:rPr>
              <a:t>：</a:t>
            </a:r>
            <a:r>
              <a:rPr lang="zh-CN" altLang="en-US" dirty="0" smtClean="0">
                <a:ea typeface="宋体" pitchFamily="2" charset="-122"/>
                <a:cs typeface="Times New Roman" pitchFamily="18" charset="0"/>
              </a:rPr>
              <a:t>根据指定的 </a:t>
            </a:r>
            <a:r>
              <a:rPr lang="en-US" altLang="zh-CN" dirty="0" smtClean="0">
                <a:ea typeface="宋体" pitchFamily="2" charset="-122"/>
                <a:cs typeface="Times New Roman" pitchFamily="18" charset="0"/>
              </a:rPr>
              <a:t>Comparator </a:t>
            </a:r>
            <a:r>
              <a:rPr lang="zh-CN" altLang="en-US" dirty="0" smtClean="0">
                <a:ea typeface="宋体" pitchFamily="2" charset="-122"/>
                <a:cs typeface="Times New Roman" pitchFamily="18" charset="0"/>
              </a:rPr>
              <a:t>产生的顺序对 </a:t>
            </a:r>
            <a:r>
              <a:rPr lang="en-US" altLang="zh-CN" dirty="0" smtClean="0">
                <a:ea typeface="宋体" pitchFamily="2" charset="-122"/>
                <a:cs typeface="Times New Roman" pitchFamily="18" charset="0"/>
              </a:rPr>
              <a:t>List </a:t>
            </a:r>
            <a:r>
              <a:rPr lang="zh-CN" altLang="en-US" dirty="0" smtClean="0">
                <a:ea typeface="宋体" pitchFamily="2" charset="-122"/>
                <a:cs typeface="Times New Roman" pitchFamily="18" charset="0"/>
              </a:rPr>
              <a:t>集合元素进行排序</a:t>
            </a:r>
            <a:endParaRPr lang="en-US" altLang="zh-CN" dirty="0" smtClean="0">
              <a:ea typeface="宋体" pitchFamily="2" charset="-122"/>
              <a:cs typeface="Times New Roman" pitchFamily="18" charset="0"/>
            </a:endParaRPr>
          </a:p>
          <a:p>
            <a:pPr lvl="1">
              <a:buFont typeface="Wingdings" pitchFamily="2" charset="2"/>
              <a:buChar char="Ø"/>
            </a:pPr>
            <a:r>
              <a:rPr lang="en-US" altLang="zh-CN" dirty="0" smtClean="0">
                <a:solidFill>
                  <a:srgbClr val="C00000"/>
                </a:solidFill>
                <a:ea typeface="宋体" pitchFamily="2" charset="-122"/>
                <a:cs typeface="Times New Roman" pitchFamily="18" charset="0"/>
              </a:rPr>
              <a:t>swap(List</a:t>
            </a:r>
            <a:r>
              <a:rPr lang="zh-CN" altLang="en-US" dirty="0" smtClean="0">
                <a:solidFill>
                  <a:srgbClr val="C00000"/>
                </a:solidFill>
                <a:ea typeface="宋体" pitchFamily="2" charset="-122"/>
                <a:cs typeface="Times New Roman" pitchFamily="18" charset="0"/>
              </a:rPr>
              <a:t>，</a:t>
            </a:r>
            <a:r>
              <a:rPr lang="en-US" altLang="zh-CN" dirty="0" err="1" smtClean="0">
                <a:solidFill>
                  <a:srgbClr val="C00000"/>
                </a:solidFill>
                <a:ea typeface="宋体" pitchFamily="2" charset="-122"/>
                <a:cs typeface="Times New Roman" pitchFamily="18" charset="0"/>
              </a:rPr>
              <a:t>int</a:t>
            </a:r>
            <a:r>
              <a:rPr lang="zh-CN" altLang="en-US" dirty="0" smtClean="0">
                <a:solidFill>
                  <a:srgbClr val="C00000"/>
                </a:solidFill>
                <a:ea typeface="宋体" pitchFamily="2" charset="-122"/>
                <a:cs typeface="Times New Roman" pitchFamily="18" charset="0"/>
              </a:rPr>
              <a:t>， </a:t>
            </a:r>
            <a:r>
              <a:rPr lang="en-US" altLang="zh-CN" dirty="0" err="1" smtClean="0">
                <a:solidFill>
                  <a:srgbClr val="C00000"/>
                </a:solidFill>
                <a:ea typeface="宋体" pitchFamily="2" charset="-122"/>
                <a:cs typeface="Times New Roman" pitchFamily="18" charset="0"/>
              </a:rPr>
              <a:t>int</a:t>
            </a:r>
            <a:r>
              <a:rPr lang="en-US" altLang="zh-CN" dirty="0" smtClean="0">
                <a:solidFill>
                  <a:srgbClr val="C00000"/>
                </a:solidFill>
                <a:ea typeface="宋体" pitchFamily="2" charset="-122"/>
                <a:cs typeface="Times New Roman" pitchFamily="18" charset="0"/>
              </a:rPr>
              <a:t>)</a:t>
            </a:r>
            <a:r>
              <a:rPr lang="zh-CN" altLang="en-US" dirty="0" smtClean="0">
                <a:solidFill>
                  <a:srgbClr val="C00000"/>
                </a:solidFill>
                <a:ea typeface="宋体" pitchFamily="2" charset="-122"/>
                <a:cs typeface="Times New Roman" pitchFamily="18" charset="0"/>
              </a:rPr>
              <a:t>：</a:t>
            </a:r>
            <a:r>
              <a:rPr lang="zh-CN" altLang="en-US" dirty="0" smtClean="0">
                <a:ea typeface="宋体" pitchFamily="2" charset="-122"/>
                <a:cs typeface="Times New Roman" pitchFamily="18" charset="0"/>
              </a:rPr>
              <a:t>将指定 </a:t>
            </a:r>
            <a:r>
              <a:rPr lang="en-US" altLang="zh-CN" dirty="0" smtClean="0">
                <a:ea typeface="宋体" pitchFamily="2" charset="-122"/>
                <a:cs typeface="Times New Roman" pitchFamily="18" charset="0"/>
              </a:rPr>
              <a:t>list </a:t>
            </a:r>
            <a:r>
              <a:rPr lang="zh-CN" altLang="en-US" dirty="0" smtClean="0">
                <a:ea typeface="宋体" pitchFamily="2" charset="-122"/>
                <a:cs typeface="Times New Roman" pitchFamily="18" charset="0"/>
              </a:rPr>
              <a:t>集合中的 </a:t>
            </a:r>
            <a:r>
              <a:rPr lang="en-US" altLang="zh-CN" dirty="0" err="1" smtClean="0">
                <a:ea typeface="宋体" pitchFamily="2" charset="-122"/>
                <a:cs typeface="Times New Roman" pitchFamily="18" charset="0"/>
              </a:rPr>
              <a:t>i</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处元素和 </a:t>
            </a:r>
            <a:r>
              <a:rPr lang="en-US" altLang="zh-CN" dirty="0" smtClean="0">
                <a:ea typeface="宋体" pitchFamily="2" charset="-122"/>
                <a:cs typeface="Times New Roman" pitchFamily="18" charset="0"/>
              </a:rPr>
              <a:t>j </a:t>
            </a:r>
            <a:r>
              <a:rPr lang="zh-CN" altLang="en-US" dirty="0" smtClean="0">
                <a:ea typeface="宋体" pitchFamily="2" charset="-122"/>
                <a:cs typeface="Times New Roman" pitchFamily="18" charset="0"/>
              </a:rPr>
              <a:t>处元素进行交换</a:t>
            </a:r>
            <a:endParaRPr lang="en-US" altLang="zh-CN" dirty="0" smtClean="0">
              <a:ea typeface="宋体" pitchFamily="2" charset="-122"/>
              <a:cs typeface="Times New Roman" pitchFamily="18" charset="0"/>
            </a:endParaRPr>
          </a:p>
        </p:txBody>
      </p:sp>
      <p:cxnSp>
        <p:nvCxnSpPr>
          <p:cNvPr id="5" name="直接箭头连接符 4"/>
          <p:cNvCxnSpPr/>
          <p:nvPr/>
        </p:nvCxnSpPr>
        <p:spPr>
          <a:xfrm flipV="1">
            <a:off x="4139952" y="456637"/>
            <a:ext cx="1008112" cy="427168"/>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165184" y="256582"/>
            <a:ext cx="3978816" cy="461665"/>
          </a:xfrm>
          <a:prstGeom prst="rect">
            <a:avLst/>
          </a:prstGeom>
          <a:noFill/>
        </p:spPr>
        <p:txBody>
          <a:bodyPr wrap="square" rtlCol="0">
            <a:spAutoFit/>
          </a:bodyPr>
          <a:lstStyle/>
          <a:p>
            <a:r>
              <a:rPr lang="zh-CN" altLang="en-US" sz="2400" b="1" dirty="0" smtClean="0">
                <a:solidFill>
                  <a:srgbClr val="FF0000"/>
                </a:solidFill>
                <a:ea typeface="宋体" pitchFamily="2" charset="-122"/>
              </a:rPr>
              <a:t>操作数组的工具类：</a:t>
            </a:r>
            <a:r>
              <a:rPr lang="en-US" altLang="zh-CN" sz="2400" b="1" dirty="0" smtClean="0">
                <a:solidFill>
                  <a:srgbClr val="FF0000"/>
                </a:solidFill>
                <a:ea typeface="宋体" pitchFamily="2" charset="-122"/>
              </a:rPr>
              <a:t>Arrays</a:t>
            </a:r>
            <a:endParaRPr lang="zh-CN" altLang="en-US" sz="2400" b="1" dirty="0">
              <a:solidFill>
                <a:srgbClr val="FF0000"/>
              </a:solidFill>
              <a:ea typeface="宋体" pitchFamily="2" charset="-122"/>
            </a:endParaRPr>
          </a:p>
        </p:txBody>
      </p:sp>
    </p:spTree>
    <p:extLst>
      <p:ext uri="{BB962C8B-B14F-4D97-AF65-F5344CB8AC3E}">
        <p14:creationId xmlns="" xmlns:p14="http://schemas.microsoft.com/office/powerpoint/2010/main" val="42889975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340768"/>
            <a:ext cx="2448272" cy="502590"/>
          </a:xfrm>
        </p:spPr>
        <p:txBody>
          <a:bodyPr>
            <a:normAutofit/>
          </a:bodyPr>
          <a:lstStyle/>
          <a:p>
            <a:r>
              <a:rPr lang="zh-CN" altLang="en-US" sz="2400" b="1" dirty="0" smtClean="0">
                <a:solidFill>
                  <a:srgbClr val="C00000"/>
                </a:solidFill>
                <a:latin typeface="+mn-lt"/>
                <a:ea typeface="宋体" pitchFamily="2" charset="-122"/>
                <a:cs typeface="Times New Roman" pitchFamily="18" charset="0"/>
              </a:rPr>
              <a:t>查找、替换</a:t>
            </a:r>
            <a:endParaRPr lang="zh-CN" altLang="en-US" sz="2400" b="1" dirty="0">
              <a:solidFill>
                <a:srgbClr val="C00000"/>
              </a:solidFill>
              <a:latin typeface="+mn-lt"/>
              <a:ea typeface="宋体" pitchFamily="2" charset="-122"/>
              <a:cs typeface="Times New Roman" pitchFamily="18" charset="0"/>
            </a:endParaRPr>
          </a:p>
        </p:txBody>
      </p:sp>
      <p:sp>
        <p:nvSpPr>
          <p:cNvPr id="3" name="内容占位符 2"/>
          <p:cNvSpPr>
            <a:spLocks noGrp="1"/>
          </p:cNvSpPr>
          <p:nvPr>
            <p:ph idx="1"/>
          </p:nvPr>
        </p:nvSpPr>
        <p:spPr>
          <a:xfrm>
            <a:off x="467544" y="1844824"/>
            <a:ext cx="8229600" cy="4320480"/>
          </a:xfrm>
        </p:spPr>
        <p:txBody>
          <a:bodyPr>
            <a:normAutofit lnSpcReduction="10000"/>
          </a:bodyPr>
          <a:lstStyle/>
          <a:p>
            <a:pPr>
              <a:buFont typeface="Wingdings" pitchFamily="2" charset="2"/>
              <a:buChar char="l"/>
            </a:pPr>
            <a:r>
              <a:rPr lang="en-US" altLang="zh-CN" sz="2400" dirty="0" smtClean="0">
                <a:ea typeface="宋体" pitchFamily="2" charset="-122"/>
                <a:cs typeface="Times New Roman" pitchFamily="18" charset="0"/>
              </a:rPr>
              <a:t>Object max(Collection)</a:t>
            </a:r>
            <a:r>
              <a:rPr lang="zh-CN" altLang="en-US" sz="2400" dirty="0" smtClean="0">
                <a:ea typeface="宋体" pitchFamily="2" charset="-122"/>
                <a:cs typeface="Times New Roman" pitchFamily="18" charset="0"/>
              </a:rPr>
              <a:t>：根据元素的自然顺序，</a:t>
            </a:r>
            <a:r>
              <a:rPr lang="zh-CN" altLang="en-US" sz="2400" dirty="0">
                <a:ea typeface="宋体" pitchFamily="2" charset="-122"/>
                <a:cs typeface="Times New Roman" pitchFamily="18" charset="0"/>
              </a:rPr>
              <a:t>返回</a:t>
            </a:r>
            <a:r>
              <a:rPr lang="zh-CN" altLang="en-US" sz="2400" dirty="0" smtClean="0">
                <a:ea typeface="宋体" pitchFamily="2" charset="-122"/>
                <a:cs typeface="Times New Roman" pitchFamily="18" charset="0"/>
              </a:rPr>
              <a:t>给定集合中的最大元素</a:t>
            </a:r>
            <a:endParaRPr lang="en-US" altLang="zh-CN" sz="2400" dirty="0" smtClean="0">
              <a:ea typeface="宋体" pitchFamily="2" charset="-122"/>
              <a:cs typeface="Times New Roman" pitchFamily="18" charset="0"/>
            </a:endParaRPr>
          </a:p>
          <a:p>
            <a:pPr>
              <a:buFont typeface="Wingdings" pitchFamily="2" charset="2"/>
              <a:buChar char="l"/>
            </a:pPr>
            <a:r>
              <a:rPr lang="en-US" altLang="zh-CN" sz="2400" dirty="0" smtClean="0">
                <a:ea typeface="宋体" pitchFamily="2" charset="-122"/>
                <a:cs typeface="Times New Roman" pitchFamily="18" charset="0"/>
              </a:rPr>
              <a:t>Object max(Collection</a:t>
            </a:r>
            <a:r>
              <a:rPr lang="zh-CN" altLang="en-US" sz="2400" dirty="0" smtClean="0">
                <a:ea typeface="宋体" pitchFamily="2" charset="-122"/>
                <a:cs typeface="Times New Roman" pitchFamily="18" charset="0"/>
              </a:rPr>
              <a:t>，</a:t>
            </a:r>
            <a:r>
              <a:rPr lang="en-US" altLang="zh-CN" sz="2400" dirty="0" smtClean="0">
                <a:ea typeface="宋体" pitchFamily="2" charset="-122"/>
                <a:cs typeface="Times New Roman" pitchFamily="18" charset="0"/>
              </a:rPr>
              <a:t>Comparator)</a:t>
            </a:r>
            <a:r>
              <a:rPr lang="zh-CN" altLang="en-US" sz="2400" dirty="0" smtClean="0">
                <a:ea typeface="宋体" pitchFamily="2" charset="-122"/>
                <a:cs typeface="Times New Roman" pitchFamily="18" charset="0"/>
              </a:rPr>
              <a:t>：根据 </a:t>
            </a:r>
            <a:r>
              <a:rPr lang="en-US" altLang="zh-CN" sz="2400" dirty="0" smtClean="0">
                <a:ea typeface="宋体" pitchFamily="2" charset="-122"/>
                <a:cs typeface="Times New Roman" pitchFamily="18" charset="0"/>
              </a:rPr>
              <a:t>Comparator </a:t>
            </a:r>
            <a:r>
              <a:rPr lang="zh-CN" altLang="en-US" sz="2400" dirty="0" smtClean="0">
                <a:ea typeface="宋体" pitchFamily="2" charset="-122"/>
                <a:cs typeface="Times New Roman" pitchFamily="18" charset="0"/>
              </a:rPr>
              <a:t>指定的顺序，返回给定集合中的最大元素</a:t>
            </a:r>
            <a:endParaRPr lang="en-US" altLang="zh-CN" sz="2400" dirty="0" smtClean="0">
              <a:ea typeface="宋体" pitchFamily="2" charset="-122"/>
              <a:cs typeface="Times New Roman" pitchFamily="18" charset="0"/>
            </a:endParaRPr>
          </a:p>
          <a:p>
            <a:pPr>
              <a:buFont typeface="Wingdings" pitchFamily="2" charset="2"/>
              <a:buChar char="l"/>
            </a:pPr>
            <a:r>
              <a:rPr lang="en-US" altLang="zh-CN" sz="2400" dirty="0" smtClean="0">
                <a:ea typeface="宋体" pitchFamily="2" charset="-122"/>
                <a:cs typeface="Times New Roman" pitchFamily="18" charset="0"/>
              </a:rPr>
              <a:t>Object min(Collection)</a:t>
            </a:r>
          </a:p>
          <a:p>
            <a:pPr>
              <a:buFont typeface="Wingdings" pitchFamily="2" charset="2"/>
              <a:buChar char="l"/>
            </a:pPr>
            <a:r>
              <a:rPr lang="en-US" altLang="zh-CN" sz="2400" dirty="0" smtClean="0">
                <a:ea typeface="宋体" pitchFamily="2" charset="-122"/>
                <a:cs typeface="Times New Roman" pitchFamily="18" charset="0"/>
              </a:rPr>
              <a:t>Object min(Collection</a:t>
            </a:r>
            <a:r>
              <a:rPr lang="zh-CN" altLang="en-US" sz="2400" dirty="0" smtClean="0">
                <a:ea typeface="宋体" pitchFamily="2" charset="-122"/>
                <a:cs typeface="Times New Roman" pitchFamily="18" charset="0"/>
              </a:rPr>
              <a:t>，</a:t>
            </a:r>
            <a:r>
              <a:rPr lang="en-US" altLang="zh-CN" sz="2400" dirty="0" smtClean="0">
                <a:ea typeface="宋体" pitchFamily="2" charset="-122"/>
                <a:cs typeface="Times New Roman" pitchFamily="18" charset="0"/>
              </a:rPr>
              <a:t>Comparator)</a:t>
            </a:r>
          </a:p>
          <a:p>
            <a:pPr>
              <a:buFont typeface="Wingdings" pitchFamily="2" charset="2"/>
              <a:buChar char="l"/>
            </a:pPr>
            <a:r>
              <a:rPr lang="en-US" altLang="zh-CN" sz="2400" dirty="0" err="1" smtClean="0">
                <a:ea typeface="宋体" pitchFamily="2" charset="-122"/>
                <a:cs typeface="Times New Roman" pitchFamily="18" charset="0"/>
              </a:rPr>
              <a:t>int</a:t>
            </a:r>
            <a:r>
              <a:rPr lang="en-US" altLang="zh-CN" sz="2400" dirty="0" smtClean="0">
                <a:ea typeface="宋体" pitchFamily="2" charset="-122"/>
                <a:cs typeface="Times New Roman" pitchFamily="18" charset="0"/>
              </a:rPr>
              <a:t> frequency(Collection</a:t>
            </a:r>
            <a:r>
              <a:rPr lang="zh-CN" altLang="en-US" sz="2400" dirty="0" smtClean="0">
                <a:ea typeface="宋体" pitchFamily="2" charset="-122"/>
                <a:cs typeface="Times New Roman" pitchFamily="18" charset="0"/>
              </a:rPr>
              <a:t>，</a:t>
            </a:r>
            <a:r>
              <a:rPr lang="en-US" altLang="zh-CN" sz="2400" dirty="0" smtClean="0">
                <a:ea typeface="宋体" pitchFamily="2" charset="-122"/>
                <a:cs typeface="Times New Roman" pitchFamily="18" charset="0"/>
              </a:rPr>
              <a:t>Object)</a:t>
            </a:r>
            <a:r>
              <a:rPr lang="zh-CN" altLang="en-US" sz="2400" dirty="0" smtClean="0">
                <a:ea typeface="宋体" pitchFamily="2" charset="-122"/>
                <a:cs typeface="Times New Roman" pitchFamily="18" charset="0"/>
              </a:rPr>
              <a:t>：返回指定集合中指定元素的出现次数</a:t>
            </a:r>
            <a:endParaRPr lang="en-US" altLang="zh-CN" sz="2400" dirty="0" smtClean="0">
              <a:ea typeface="宋体" pitchFamily="2" charset="-122"/>
              <a:cs typeface="Times New Roman" pitchFamily="18" charset="0"/>
            </a:endParaRPr>
          </a:p>
          <a:p>
            <a:pPr>
              <a:buFont typeface="Wingdings" pitchFamily="2" charset="2"/>
              <a:buChar char="l"/>
            </a:pPr>
            <a:r>
              <a:rPr lang="en-US" altLang="zh-CN" sz="2400" dirty="0" smtClean="0">
                <a:solidFill>
                  <a:srgbClr val="C00000"/>
                </a:solidFill>
                <a:ea typeface="宋体" pitchFamily="2" charset="-122"/>
                <a:cs typeface="Times New Roman" pitchFamily="18" charset="0"/>
              </a:rPr>
              <a:t>void copy(List </a:t>
            </a:r>
            <a:r>
              <a:rPr lang="en-US" altLang="zh-CN" sz="2400" dirty="0" err="1" smtClean="0">
                <a:solidFill>
                  <a:srgbClr val="C00000"/>
                </a:solidFill>
                <a:ea typeface="宋体" pitchFamily="2" charset="-122"/>
                <a:cs typeface="Times New Roman" pitchFamily="18" charset="0"/>
              </a:rPr>
              <a:t>dest,List</a:t>
            </a:r>
            <a:r>
              <a:rPr lang="en-US" altLang="zh-CN" sz="2400" dirty="0" smtClean="0">
                <a:solidFill>
                  <a:srgbClr val="C00000"/>
                </a:solidFill>
                <a:ea typeface="宋体" pitchFamily="2" charset="-122"/>
                <a:cs typeface="Times New Roman" pitchFamily="18" charset="0"/>
              </a:rPr>
              <a:t> </a:t>
            </a:r>
            <a:r>
              <a:rPr lang="en-US" altLang="zh-CN" sz="2400" dirty="0" err="1" smtClean="0">
                <a:solidFill>
                  <a:srgbClr val="C00000"/>
                </a:solidFill>
                <a:ea typeface="宋体" pitchFamily="2" charset="-122"/>
                <a:cs typeface="Times New Roman" pitchFamily="18" charset="0"/>
              </a:rPr>
              <a:t>src</a:t>
            </a:r>
            <a:r>
              <a:rPr lang="en-US" altLang="zh-CN" sz="2400" dirty="0" smtClean="0">
                <a:solidFill>
                  <a:srgbClr val="C00000"/>
                </a:solidFill>
                <a:ea typeface="宋体" pitchFamily="2" charset="-122"/>
                <a:cs typeface="Times New Roman" pitchFamily="18" charset="0"/>
              </a:rPr>
              <a:t>)</a:t>
            </a:r>
            <a:r>
              <a:rPr lang="zh-CN" altLang="en-US" sz="2400" dirty="0" smtClean="0">
                <a:ea typeface="宋体" pitchFamily="2" charset="-122"/>
                <a:cs typeface="Times New Roman" pitchFamily="18" charset="0"/>
              </a:rPr>
              <a:t>：将</a:t>
            </a:r>
            <a:r>
              <a:rPr lang="en-US" altLang="zh-CN" sz="2400" dirty="0" err="1" smtClean="0">
                <a:ea typeface="宋体" pitchFamily="2" charset="-122"/>
                <a:cs typeface="Times New Roman" pitchFamily="18" charset="0"/>
              </a:rPr>
              <a:t>src</a:t>
            </a:r>
            <a:r>
              <a:rPr lang="zh-CN" altLang="en-US" sz="2400" dirty="0" smtClean="0">
                <a:ea typeface="宋体" pitchFamily="2" charset="-122"/>
                <a:cs typeface="Times New Roman" pitchFamily="18" charset="0"/>
              </a:rPr>
              <a:t>中的内容复制到</a:t>
            </a:r>
            <a:r>
              <a:rPr lang="en-US" altLang="zh-CN" sz="2400" dirty="0" err="1" smtClean="0">
                <a:ea typeface="宋体" pitchFamily="2" charset="-122"/>
                <a:cs typeface="Times New Roman" pitchFamily="18" charset="0"/>
              </a:rPr>
              <a:t>dest</a:t>
            </a:r>
            <a:r>
              <a:rPr lang="zh-CN" altLang="en-US" sz="2400" dirty="0" smtClean="0">
                <a:ea typeface="宋体" pitchFamily="2" charset="-122"/>
                <a:cs typeface="Times New Roman" pitchFamily="18" charset="0"/>
              </a:rPr>
              <a:t>中</a:t>
            </a:r>
            <a:endParaRPr lang="en-US" altLang="zh-CN" sz="2400" dirty="0" smtClean="0">
              <a:ea typeface="宋体" pitchFamily="2" charset="-122"/>
              <a:cs typeface="Times New Roman" pitchFamily="18" charset="0"/>
            </a:endParaRPr>
          </a:p>
          <a:p>
            <a:pPr>
              <a:buFont typeface="Wingdings" pitchFamily="2" charset="2"/>
              <a:buChar char="l"/>
            </a:pPr>
            <a:r>
              <a:rPr lang="en-US" altLang="zh-CN" sz="2400" dirty="0" err="1" smtClean="0">
                <a:ea typeface="宋体" pitchFamily="2" charset="-122"/>
                <a:cs typeface="Times New Roman" pitchFamily="18" charset="0"/>
              </a:rPr>
              <a:t>boolean</a:t>
            </a:r>
            <a:r>
              <a:rPr lang="en-US" altLang="zh-CN" sz="2400" dirty="0" smtClean="0">
                <a:ea typeface="宋体" pitchFamily="2" charset="-122"/>
                <a:cs typeface="Times New Roman" pitchFamily="18" charset="0"/>
              </a:rPr>
              <a:t> </a:t>
            </a:r>
            <a:r>
              <a:rPr lang="en-US" altLang="zh-CN" sz="2400" dirty="0" err="1" smtClean="0">
                <a:ea typeface="宋体" pitchFamily="2" charset="-122"/>
                <a:cs typeface="Times New Roman" pitchFamily="18" charset="0"/>
              </a:rPr>
              <a:t>replaceAll</a:t>
            </a:r>
            <a:r>
              <a:rPr lang="en-US" altLang="zh-CN" sz="2400" dirty="0" smtClean="0">
                <a:ea typeface="宋体" pitchFamily="2" charset="-122"/>
                <a:cs typeface="Times New Roman" pitchFamily="18" charset="0"/>
              </a:rPr>
              <a:t>(List </a:t>
            </a:r>
            <a:r>
              <a:rPr lang="en-US" altLang="zh-CN" sz="2400" dirty="0" err="1" smtClean="0">
                <a:ea typeface="宋体" pitchFamily="2" charset="-122"/>
                <a:cs typeface="Times New Roman" pitchFamily="18" charset="0"/>
              </a:rPr>
              <a:t>list</a:t>
            </a:r>
            <a:r>
              <a:rPr lang="zh-CN" altLang="en-US" sz="2400" dirty="0" smtClean="0">
                <a:ea typeface="宋体" pitchFamily="2" charset="-122"/>
                <a:cs typeface="Times New Roman" pitchFamily="18" charset="0"/>
              </a:rPr>
              <a:t>，</a:t>
            </a:r>
            <a:r>
              <a:rPr lang="en-US" altLang="zh-CN" sz="2400" dirty="0" smtClean="0">
                <a:ea typeface="宋体" pitchFamily="2" charset="-122"/>
                <a:cs typeface="Times New Roman" pitchFamily="18" charset="0"/>
              </a:rPr>
              <a:t>Object </a:t>
            </a:r>
            <a:r>
              <a:rPr lang="en-US" altLang="zh-CN" sz="2400" dirty="0" err="1" smtClean="0">
                <a:ea typeface="宋体" pitchFamily="2" charset="-122"/>
                <a:cs typeface="Times New Roman" pitchFamily="18" charset="0"/>
              </a:rPr>
              <a:t>oldVal</a:t>
            </a:r>
            <a:r>
              <a:rPr lang="zh-CN" altLang="en-US" sz="2400" dirty="0" smtClean="0">
                <a:ea typeface="宋体" pitchFamily="2" charset="-122"/>
                <a:cs typeface="Times New Roman" pitchFamily="18" charset="0"/>
              </a:rPr>
              <a:t>，</a:t>
            </a:r>
            <a:r>
              <a:rPr lang="en-US" altLang="zh-CN" sz="2400" dirty="0" smtClean="0">
                <a:ea typeface="宋体" pitchFamily="2" charset="-122"/>
                <a:cs typeface="Times New Roman" pitchFamily="18" charset="0"/>
              </a:rPr>
              <a:t>Object </a:t>
            </a:r>
            <a:r>
              <a:rPr lang="en-US" altLang="zh-CN" sz="2400" dirty="0" err="1" smtClean="0">
                <a:ea typeface="宋体" pitchFamily="2" charset="-122"/>
                <a:cs typeface="Times New Roman" pitchFamily="18" charset="0"/>
              </a:rPr>
              <a:t>newVal</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：使用新值替换 </a:t>
            </a:r>
            <a:r>
              <a:rPr lang="en-US" altLang="zh-CN" sz="2400" dirty="0" smtClean="0">
                <a:ea typeface="宋体" pitchFamily="2" charset="-122"/>
                <a:cs typeface="Times New Roman" pitchFamily="18" charset="0"/>
              </a:rPr>
              <a:t>List </a:t>
            </a:r>
            <a:r>
              <a:rPr lang="zh-CN" altLang="en-US" sz="2400" dirty="0" smtClean="0">
                <a:ea typeface="宋体" pitchFamily="2" charset="-122"/>
                <a:cs typeface="Times New Roman" pitchFamily="18" charset="0"/>
              </a:rPr>
              <a:t>对象的所有旧值</a:t>
            </a:r>
            <a:endParaRPr lang="en-US" altLang="zh-CN" sz="2400" dirty="0" smtClean="0">
              <a:ea typeface="宋体" pitchFamily="2" charset="-122"/>
              <a:cs typeface="Times New Roman" pitchFamily="18" charset="0"/>
            </a:endParaRPr>
          </a:p>
        </p:txBody>
      </p:sp>
      <p:sp>
        <p:nvSpPr>
          <p:cNvPr id="4" name="标题 1"/>
          <p:cNvSpPr txBox="1">
            <a:spLocks/>
          </p:cNvSpPr>
          <p:nvPr/>
        </p:nvSpPr>
        <p:spPr>
          <a:xfrm>
            <a:off x="2051720" y="620688"/>
            <a:ext cx="5949854" cy="862630"/>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zh-CN" altLang="en-US" b="1" dirty="0" smtClean="0">
                <a:latin typeface="+mn-lt"/>
                <a:ea typeface="宋体" pitchFamily="2" charset="-122"/>
                <a:cs typeface="Times New Roman" pitchFamily="18" charset="0"/>
              </a:rPr>
              <a:t>操作集合的工具类：</a:t>
            </a:r>
            <a:r>
              <a:rPr lang="en-US" altLang="zh-CN" b="1" dirty="0" smtClean="0">
                <a:latin typeface="+mn-lt"/>
                <a:ea typeface="宋体" pitchFamily="2" charset="-122"/>
                <a:cs typeface="Times New Roman" pitchFamily="18" charset="0"/>
              </a:rPr>
              <a:t>Collections</a:t>
            </a:r>
            <a:endParaRPr lang="zh-CN" altLang="en-US" b="1" dirty="0">
              <a:latin typeface="+mn-lt"/>
              <a:ea typeface="宋体" pitchFamily="2" charset="-122"/>
              <a:cs typeface="Times New Roman" pitchFamily="18" charset="0"/>
            </a:endParaRPr>
          </a:p>
        </p:txBody>
      </p:sp>
    </p:spTree>
    <p:extLst>
      <p:ext uri="{BB962C8B-B14F-4D97-AF65-F5344CB8AC3E}">
        <p14:creationId xmlns="" xmlns:p14="http://schemas.microsoft.com/office/powerpoint/2010/main" val="380477343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99792" y="620688"/>
            <a:ext cx="4420606" cy="866348"/>
          </a:xfrm>
        </p:spPr>
        <p:txBody>
          <a:bodyPr/>
          <a:lstStyle/>
          <a:p>
            <a:r>
              <a:rPr lang="zh-CN" altLang="en-US" b="1" dirty="0" smtClean="0">
                <a:latin typeface="+mn-lt"/>
                <a:ea typeface="宋体" pitchFamily="2" charset="-122"/>
                <a:cs typeface="Times New Roman" pitchFamily="18" charset="0"/>
              </a:rPr>
              <a:t>同步控制</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493787" y="1452194"/>
            <a:ext cx="8229600" cy="1328734"/>
          </a:xfrm>
        </p:spPr>
        <p:txBody>
          <a:bodyPr>
            <a:normAutofit/>
          </a:bodyPr>
          <a:lstStyle/>
          <a:p>
            <a:pPr>
              <a:buFont typeface="Wingdings" pitchFamily="2" charset="2"/>
              <a:buChar char="l"/>
            </a:pPr>
            <a:r>
              <a:rPr lang="en-US" altLang="zh-CN" sz="2400" dirty="0" smtClean="0">
                <a:ea typeface="宋体" pitchFamily="2" charset="-122"/>
                <a:cs typeface="Times New Roman" pitchFamily="18" charset="0"/>
              </a:rPr>
              <a:t>Collections </a:t>
            </a:r>
            <a:r>
              <a:rPr lang="zh-CN" altLang="en-US" sz="2400" dirty="0" smtClean="0">
                <a:ea typeface="宋体" pitchFamily="2" charset="-122"/>
                <a:cs typeface="Times New Roman" pitchFamily="18" charset="0"/>
              </a:rPr>
              <a:t>类中提供了多个 </a:t>
            </a:r>
            <a:r>
              <a:rPr lang="en-US" altLang="zh-CN" sz="2400" dirty="0" err="1" smtClean="0">
                <a:ea typeface="宋体" pitchFamily="2" charset="-122"/>
                <a:cs typeface="Times New Roman" pitchFamily="18" charset="0"/>
              </a:rPr>
              <a:t>synchronizedXxx</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方法，该方法可使将指定集合包装成线程同步的集合，从而可以解决多线程并发访问集合时的线程安全问题</a:t>
            </a:r>
            <a:endParaRPr lang="zh-CN" altLang="en-US" sz="2400" dirty="0">
              <a:ea typeface="宋体" pitchFamily="2" charset="-122"/>
              <a:cs typeface="Times New Roman" pitchFamily="18" charset="0"/>
            </a:endParaRPr>
          </a:p>
        </p:txBody>
      </p:sp>
      <p:pic>
        <p:nvPicPr>
          <p:cNvPr id="6147" name="Picture 3"/>
          <p:cNvPicPr>
            <a:picLocks noChangeAspect="1" noChangeArrowheads="1"/>
          </p:cNvPicPr>
          <p:nvPr/>
        </p:nvPicPr>
        <p:blipFill>
          <a:blip r:embed="rId2" cstate="print"/>
          <a:srcRect/>
          <a:stretch>
            <a:fillRect/>
          </a:stretch>
        </p:blipFill>
        <p:spPr bwMode="auto">
          <a:xfrm>
            <a:off x="107504" y="2780928"/>
            <a:ext cx="9002166" cy="3384376"/>
          </a:xfrm>
          <a:prstGeom prst="rect">
            <a:avLst/>
          </a:prstGeom>
          <a:noFill/>
          <a:ln w="9525">
            <a:noFill/>
            <a:miter lim="800000"/>
            <a:headEnd/>
            <a:tailEnd/>
          </a:ln>
          <a:effectLst/>
        </p:spPr>
      </p:pic>
    </p:spTree>
    <p:extLst>
      <p:ext uri="{BB962C8B-B14F-4D97-AF65-F5344CB8AC3E}">
        <p14:creationId xmlns="" xmlns:p14="http://schemas.microsoft.com/office/powerpoint/2010/main" val="175078490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55776" y="692696"/>
            <a:ext cx="4492614" cy="718614"/>
          </a:xfrm>
        </p:spPr>
        <p:txBody>
          <a:bodyPr/>
          <a:lstStyle/>
          <a:p>
            <a:r>
              <a:rPr lang="en-US" altLang="zh-CN" b="1" dirty="0" smtClean="0">
                <a:latin typeface="+mn-lt"/>
                <a:ea typeface="宋体" pitchFamily="2" charset="-122"/>
                <a:cs typeface="Times New Roman" pitchFamily="18" charset="0"/>
              </a:rPr>
              <a:t>Enumeration</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457200" y="1500175"/>
            <a:ext cx="8229600" cy="642942"/>
          </a:xfrm>
        </p:spPr>
        <p:txBody>
          <a:bodyPr>
            <a:normAutofit/>
          </a:bodyPr>
          <a:lstStyle/>
          <a:p>
            <a:pPr>
              <a:buFont typeface="Wingdings" pitchFamily="2" charset="2"/>
              <a:buChar char="l"/>
            </a:pPr>
            <a:r>
              <a:rPr lang="en-US" altLang="zh-CN" sz="2400" dirty="0" smtClean="0">
                <a:ea typeface="宋体" pitchFamily="2" charset="-122"/>
                <a:cs typeface="Times New Roman" pitchFamily="18" charset="0"/>
              </a:rPr>
              <a:t>Enumeration </a:t>
            </a:r>
            <a:r>
              <a:rPr lang="zh-CN" altLang="en-US" sz="2400" dirty="0" smtClean="0">
                <a:ea typeface="宋体" pitchFamily="2" charset="-122"/>
                <a:cs typeface="Times New Roman" pitchFamily="18" charset="0"/>
              </a:rPr>
              <a:t>接口是 </a:t>
            </a:r>
            <a:r>
              <a:rPr lang="en-US" altLang="zh-CN" sz="2400" dirty="0" err="1" smtClean="0">
                <a:ea typeface="宋体" pitchFamily="2" charset="-122"/>
                <a:cs typeface="Times New Roman" pitchFamily="18" charset="0"/>
              </a:rPr>
              <a:t>Iterator</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迭代器的 </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古老版本</a:t>
            </a:r>
            <a:r>
              <a:rPr lang="en-US" altLang="zh-CN" sz="2400" dirty="0" smtClean="0">
                <a:ea typeface="宋体" pitchFamily="2" charset="-122"/>
                <a:cs typeface="Times New Roman" pitchFamily="18" charset="0"/>
              </a:rPr>
              <a:t>”</a:t>
            </a:r>
            <a:endParaRPr lang="zh-CN" altLang="en-US" sz="2400" dirty="0">
              <a:ea typeface="宋体" pitchFamily="2" charset="-122"/>
              <a:cs typeface="Times New Roman" pitchFamily="18" charset="0"/>
            </a:endParaRPr>
          </a:p>
        </p:txBody>
      </p:sp>
      <p:pic>
        <p:nvPicPr>
          <p:cNvPr id="7170" name="Picture 2"/>
          <p:cNvPicPr>
            <a:picLocks noChangeAspect="1" noChangeArrowheads="1"/>
          </p:cNvPicPr>
          <p:nvPr/>
        </p:nvPicPr>
        <p:blipFill>
          <a:blip r:embed="rId2" cstate="print"/>
          <a:srcRect/>
          <a:stretch>
            <a:fillRect/>
          </a:stretch>
        </p:blipFill>
        <p:spPr bwMode="auto">
          <a:xfrm>
            <a:off x="107504" y="2143116"/>
            <a:ext cx="8945031" cy="997852"/>
          </a:xfrm>
          <a:prstGeom prst="rect">
            <a:avLst/>
          </a:prstGeom>
          <a:noFill/>
          <a:ln w="9525">
            <a:noFill/>
            <a:miter lim="800000"/>
            <a:headEnd/>
            <a:tailEnd/>
          </a:ln>
          <a:effectLst/>
        </p:spPr>
      </p:pic>
      <p:sp>
        <p:nvSpPr>
          <p:cNvPr id="4" name="TextBox 3"/>
          <p:cNvSpPr txBox="1"/>
          <p:nvPr/>
        </p:nvSpPr>
        <p:spPr>
          <a:xfrm>
            <a:off x="251521" y="3861048"/>
            <a:ext cx="8801014" cy="1938992"/>
          </a:xfrm>
          <a:prstGeom prst="rect">
            <a:avLst/>
          </a:prstGeom>
          <a:noFill/>
        </p:spPr>
        <p:txBody>
          <a:bodyPr wrap="square" rtlCol="0">
            <a:spAutoFit/>
          </a:bodyPr>
          <a:lstStyle/>
          <a:p>
            <a:r>
              <a:rPr lang="en-US" altLang="zh-CN" sz="2400" b="1" dirty="0">
                <a:solidFill>
                  <a:srgbClr val="C00000"/>
                </a:solidFill>
              </a:rPr>
              <a:t>Enumeration </a:t>
            </a:r>
            <a:r>
              <a:rPr lang="en-US" altLang="zh-CN" sz="2400" b="1" dirty="0" err="1">
                <a:solidFill>
                  <a:srgbClr val="C00000"/>
                </a:solidFill>
              </a:rPr>
              <a:t>stringEnum</a:t>
            </a:r>
            <a:r>
              <a:rPr lang="en-US" altLang="zh-CN" sz="2400" b="1" dirty="0">
                <a:solidFill>
                  <a:srgbClr val="C00000"/>
                </a:solidFill>
              </a:rPr>
              <a:t> = new </a:t>
            </a:r>
            <a:r>
              <a:rPr lang="en-US" altLang="zh-CN" sz="2400" b="1" dirty="0" err="1">
                <a:solidFill>
                  <a:srgbClr val="C00000"/>
                </a:solidFill>
              </a:rPr>
              <a:t>StringTokenizer</a:t>
            </a:r>
            <a:r>
              <a:rPr lang="en-US" altLang="zh-CN" sz="2400" b="1" dirty="0">
                <a:solidFill>
                  <a:srgbClr val="C00000"/>
                </a:solidFill>
              </a:rPr>
              <a:t>("</a:t>
            </a:r>
            <a:r>
              <a:rPr lang="en-US" altLang="zh-CN" sz="2400" b="1" dirty="0" smtClean="0">
                <a:solidFill>
                  <a:srgbClr val="C00000"/>
                </a:solidFill>
              </a:rPr>
              <a:t>a-b*c-d-e-g</a:t>
            </a:r>
            <a:r>
              <a:rPr lang="en-US" altLang="zh-CN" sz="2400" b="1" dirty="0">
                <a:solidFill>
                  <a:srgbClr val="C00000"/>
                </a:solidFill>
              </a:rPr>
              <a:t>", </a:t>
            </a:r>
            <a:r>
              <a:rPr lang="en-US" altLang="zh-CN" sz="2400" b="1" dirty="0" smtClean="0">
                <a:solidFill>
                  <a:srgbClr val="C00000"/>
                </a:solidFill>
              </a:rPr>
              <a:t>"-");</a:t>
            </a:r>
            <a:endParaRPr lang="en-US" altLang="zh-CN" sz="2400" b="1" dirty="0">
              <a:solidFill>
                <a:srgbClr val="C00000"/>
              </a:solidFill>
            </a:endParaRPr>
          </a:p>
          <a:p>
            <a:r>
              <a:rPr lang="en-US" altLang="zh-CN" sz="2400" b="1" dirty="0">
                <a:solidFill>
                  <a:srgbClr val="C00000"/>
                </a:solidFill>
              </a:rPr>
              <a:t>	</a:t>
            </a:r>
            <a:r>
              <a:rPr lang="en-US" altLang="zh-CN" sz="2400" b="1" dirty="0" smtClean="0">
                <a:solidFill>
                  <a:srgbClr val="C00000"/>
                </a:solidFill>
              </a:rPr>
              <a:t>while(</a:t>
            </a:r>
            <a:r>
              <a:rPr lang="en-US" altLang="zh-CN" sz="2400" b="1" dirty="0" err="1" smtClean="0">
                <a:solidFill>
                  <a:srgbClr val="C00000"/>
                </a:solidFill>
              </a:rPr>
              <a:t>stringEnum.hasMoreElements</a:t>
            </a:r>
            <a:r>
              <a:rPr lang="en-US" altLang="zh-CN" sz="2400" b="1" dirty="0">
                <a:solidFill>
                  <a:srgbClr val="C00000"/>
                </a:solidFill>
              </a:rPr>
              <a:t>()){</a:t>
            </a:r>
          </a:p>
          <a:p>
            <a:r>
              <a:rPr lang="en-US" altLang="zh-CN" sz="2400" b="1" dirty="0">
                <a:solidFill>
                  <a:srgbClr val="C00000"/>
                </a:solidFill>
              </a:rPr>
              <a:t>		</a:t>
            </a:r>
            <a:r>
              <a:rPr lang="en-US" altLang="zh-CN" sz="2400" b="1" dirty="0" smtClean="0">
                <a:solidFill>
                  <a:srgbClr val="C00000"/>
                </a:solidFill>
              </a:rPr>
              <a:t>Object </a:t>
            </a:r>
            <a:r>
              <a:rPr lang="en-US" altLang="zh-CN" sz="2400" b="1" dirty="0" err="1">
                <a:solidFill>
                  <a:srgbClr val="C00000"/>
                </a:solidFill>
              </a:rPr>
              <a:t>obj</a:t>
            </a:r>
            <a:r>
              <a:rPr lang="en-US" altLang="zh-CN" sz="2400" b="1" dirty="0">
                <a:solidFill>
                  <a:srgbClr val="C00000"/>
                </a:solidFill>
              </a:rPr>
              <a:t> = </a:t>
            </a:r>
            <a:r>
              <a:rPr lang="en-US" altLang="zh-CN" sz="2400" b="1" dirty="0" err="1">
                <a:solidFill>
                  <a:srgbClr val="C00000"/>
                </a:solidFill>
              </a:rPr>
              <a:t>stringEnum.nextElement</a:t>
            </a:r>
            <a:r>
              <a:rPr lang="en-US" altLang="zh-CN" sz="2400" b="1" dirty="0">
                <a:solidFill>
                  <a:srgbClr val="C00000"/>
                </a:solidFill>
              </a:rPr>
              <a:t>();</a:t>
            </a:r>
          </a:p>
          <a:p>
            <a:r>
              <a:rPr lang="en-US" altLang="zh-CN" sz="2400" b="1" dirty="0">
                <a:solidFill>
                  <a:srgbClr val="C00000"/>
                </a:solidFill>
              </a:rPr>
              <a:t>		</a:t>
            </a:r>
            <a:r>
              <a:rPr lang="en-US" altLang="zh-CN" sz="2400" b="1" dirty="0" err="1" smtClean="0">
                <a:solidFill>
                  <a:srgbClr val="C00000"/>
                </a:solidFill>
              </a:rPr>
              <a:t>System.out.println</a:t>
            </a:r>
            <a:r>
              <a:rPr lang="en-US" altLang="zh-CN" sz="2400" b="1" dirty="0" smtClean="0">
                <a:solidFill>
                  <a:srgbClr val="C00000"/>
                </a:solidFill>
              </a:rPr>
              <a:t>(</a:t>
            </a:r>
            <a:r>
              <a:rPr lang="en-US" altLang="zh-CN" sz="2400" b="1" dirty="0" err="1" smtClean="0">
                <a:solidFill>
                  <a:srgbClr val="C00000"/>
                </a:solidFill>
              </a:rPr>
              <a:t>obj</a:t>
            </a:r>
            <a:r>
              <a:rPr lang="en-US" altLang="zh-CN" sz="2400" b="1" dirty="0">
                <a:solidFill>
                  <a:srgbClr val="C00000"/>
                </a:solidFill>
              </a:rPr>
              <a:t>); </a:t>
            </a:r>
          </a:p>
          <a:p>
            <a:r>
              <a:rPr lang="en-US" altLang="zh-CN" sz="2400" b="1" dirty="0">
                <a:solidFill>
                  <a:srgbClr val="C00000"/>
                </a:solidFill>
              </a:rPr>
              <a:t>	</a:t>
            </a:r>
            <a:r>
              <a:rPr lang="en-US" altLang="zh-CN" sz="2400" b="1" dirty="0" smtClean="0">
                <a:solidFill>
                  <a:srgbClr val="C00000"/>
                </a:solidFill>
              </a:rPr>
              <a:t>}</a:t>
            </a:r>
            <a:endParaRPr lang="zh-CN" altLang="en-US" sz="2400" b="1" dirty="0">
              <a:solidFill>
                <a:srgbClr val="C00000"/>
              </a:solidFill>
            </a:endParaRPr>
          </a:p>
        </p:txBody>
      </p:sp>
    </p:spTree>
    <p:extLst>
      <p:ext uri="{BB962C8B-B14F-4D97-AF65-F5344CB8AC3E}">
        <p14:creationId xmlns="" xmlns:p14="http://schemas.microsoft.com/office/powerpoint/2010/main" val="339254899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23928" y="792730"/>
            <a:ext cx="2088232" cy="646331"/>
          </a:xfrm>
          <a:prstGeom prst="rect">
            <a:avLst/>
          </a:prstGeom>
          <a:noFill/>
        </p:spPr>
        <p:txBody>
          <a:bodyPr wrap="square" rtlCol="0">
            <a:spAutoFit/>
          </a:bodyPr>
          <a:lstStyle/>
          <a:p>
            <a:r>
              <a:rPr lang="zh-CN" altLang="en-US" sz="3600" b="1" dirty="0" smtClean="0">
                <a:ea typeface="宋体" pitchFamily="2" charset="-122"/>
              </a:rPr>
              <a:t>练  习</a:t>
            </a:r>
            <a:endParaRPr lang="zh-CN" altLang="en-US" sz="3600" b="1" dirty="0">
              <a:ea typeface="宋体" pitchFamily="2" charset="-122"/>
            </a:endParaRPr>
          </a:p>
        </p:txBody>
      </p:sp>
      <p:sp>
        <p:nvSpPr>
          <p:cNvPr id="3" name="TextBox 2"/>
          <p:cNvSpPr txBox="1"/>
          <p:nvPr/>
        </p:nvSpPr>
        <p:spPr>
          <a:xfrm>
            <a:off x="467544" y="1988840"/>
            <a:ext cx="8280920" cy="2246769"/>
          </a:xfrm>
          <a:prstGeom prst="rect">
            <a:avLst/>
          </a:prstGeom>
          <a:noFill/>
        </p:spPr>
        <p:txBody>
          <a:bodyPr wrap="square" rtlCol="0">
            <a:spAutoFit/>
          </a:bodyPr>
          <a:lstStyle/>
          <a:p>
            <a:r>
              <a:rPr lang="en-US" altLang="zh-CN" sz="2800" dirty="0" smtClean="0">
                <a:ea typeface="宋体" pitchFamily="2" charset="-122"/>
                <a:cs typeface="Times New Roman" pitchFamily="18" charset="0"/>
              </a:rPr>
              <a:t>1.</a:t>
            </a:r>
            <a:r>
              <a:rPr lang="zh-CN" altLang="en-US" sz="2800" dirty="0" smtClean="0">
                <a:ea typeface="宋体" pitchFamily="2" charset="-122"/>
                <a:cs typeface="Times New Roman" pitchFamily="18" charset="0"/>
              </a:rPr>
              <a:t>请从键盘随机输入</a:t>
            </a:r>
            <a:r>
              <a:rPr lang="en-US" altLang="zh-CN" sz="2800" dirty="0" smtClean="0">
                <a:ea typeface="宋体" pitchFamily="2" charset="-122"/>
                <a:cs typeface="Times New Roman" pitchFamily="18" charset="0"/>
              </a:rPr>
              <a:t>10</a:t>
            </a:r>
            <a:r>
              <a:rPr lang="zh-CN" altLang="en-US" sz="2800" dirty="0" smtClean="0">
                <a:ea typeface="宋体" pitchFamily="2" charset="-122"/>
                <a:cs typeface="Times New Roman" pitchFamily="18" charset="0"/>
              </a:rPr>
              <a:t>个整数保存到</a:t>
            </a:r>
            <a:r>
              <a:rPr lang="en-US" altLang="zh-CN" sz="2800" dirty="0" smtClean="0">
                <a:ea typeface="宋体" pitchFamily="2" charset="-122"/>
                <a:cs typeface="Times New Roman" pitchFamily="18" charset="0"/>
              </a:rPr>
              <a:t>List</a:t>
            </a:r>
            <a:r>
              <a:rPr lang="zh-CN" altLang="en-US" sz="2800" dirty="0" smtClean="0">
                <a:ea typeface="宋体" pitchFamily="2" charset="-122"/>
                <a:cs typeface="Times New Roman" pitchFamily="18" charset="0"/>
              </a:rPr>
              <a:t>中，并按倒序、从大到小的顺序显示出来</a:t>
            </a:r>
            <a:endParaRPr lang="en-US" altLang="zh-CN" sz="2800" dirty="0" smtClean="0">
              <a:ea typeface="宋体" pitchFamily="2" charset="-122"/>
              <a:cs typeface="Times New Roman" pitchFamily="18" charset="0"/>
            </a:endParaRPr>
          </a:p>
          <a:p>
            <a:endParaRPr lang="en-US" altLang="zh-CN" sz="2800" dirty="0" smtClean="0">
              <a:ea typeface="宋体" pitchFamily="2" charset="-122"/>
              <a:cs typeface="Times New Roman" pitchFamily="18" charset="0"/>
            </a:endParaRPr>
          </a:p>
          <a:p>
            <a:r>
              <a:rPr lang="en-US" altLang="zh-CN" sz="2800" dirty="0" smtClean="0">
                <a:ea typeface="宋体" pitchFamily="2" charset="-122"/>
                <a:cs typeface="Times New Roman" pitchFamily="18" charset="0"/>
              </a:rPr>
              <a:t>2.</a:t>
            </a:r>
            <a:r>
              <a:rPr lang="zh-CN" altLang="en-US" sz="2800" dirty="0" smtClean="0">
                <a:ea typeface="宋体" pitchFamily="2" charset="-122"/>
                <a:cs typeface="Times New Roman" pitchFamily="18" charset="0"/>
              </a:rPr>
              <a:t>请把学生名与考试分数录入到</a:t>
            </a:r>
            <a:r>
              <a:rPr lang="en-US" altLang="zh-CN" sz="2800" dirty="0" smtClean="0">
                <a:ea typeface="宋体" pitchFamily="2" charset="-122"/>
                <a:cs typeface="Times New Roman" pitchFamily="18" charset="0"/>
              </a:rPr>
              <a:t>Map</a:t>
            </a:r>
            <a:r>
              <a:rPr lang="zh-CN" altLang="en-US" sz="2800" dirty="0" smtClean="0">
                <a:ea typeface="宋体" pitchFamily="2" charset="-122"/>
                <a:cs typeface="Times New Roman" pitchFamily="18" charset="0"/>
              </a:rPr>
              <a:t>中，并按分数显示前三名成绩学员的名字。</a:t>
            </a:r>
            <a:endParaRPr lang="zh-CN" altLang="en-US" sz="2800" dirty="0">
              <a:ea typeface="宋体" pitchFamily="2" charset="-122"/>
              <a:cs typeface="Times New Roman" pitchFamily="18" charset="0"/>
            </a:endParaRPr>
          </a:p>
        </p:txBody>
      </p:sp>
    </p:spTree>
    <p:extLst>
      <p:ext uri="{BB962C8B-B14F-4D97-AF65-F5344CB8AC3E}">
        <p14:creationId xmlns="" xmlns:p14="http://schemas.microsoft.com/office/powerpoint/2010/main" val="30684900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4195518" y="1484783"/>
            <a:ext cx="1816641" cy="540061"/>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Collection</a:t>
            </a:r>
            <a:endParaRPr lang="zh-CN" altLang="en-US" sz="2400" b="1" dirty="0">
              <a:solidFill>
                <a:schemeClr val="tx1"/>
              </a:solidFill>
            </a:endParaRPr>
          </a:p>
        </p:txBody>
      </p:sp>
      <p:sp>
        <p:nvSpPr>
          <p:cNvPr id="23" name="圆角矩形 22"/>
          <p:cNvSpPr/>
          <p:nvPr/>
        </p:nvSpPr>
        <p:spPr>
          <a:xfrm>
            <a:off x="3108602" y="2384884"/>
            <a:ext cx="887334" cy="468051"/>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List</a:t>
            </a:r>
            <a:endParaRPr lang="zh-CN" altLang="en-US" sz="2400" b="1" dirty="0">
              <a:solidFill>
                <a:schemeClr val="tx1"/>
              </a:solidFill>
            </a:endParaRPr>
          </a:p>
        </p:txBody>
      </p:sp>
      <p:sp>
        <p:nvSpPr>
          <p:cNvPr id="24" name="圆角矩形 23"/>
          <p:cNvSpPr/>
          <p:nvPr/>
        </p:nvSpPr>
        <p:spPr>
          <a:xfrm>
            <a:off x="7236295" y="2384884"/>
            <a:ext cx="864099" cy="46805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Set</a:t>
            </a:r>
            <a:endParaRPr lang="zh-CN" altLang="en-US" sz="2400" b="1" dirty="0">
              <a:solidFill>
                <a:schemeClr val="tx1"/>
              </a:solidFill>
            </a:endParaRPr>
          </a:p>
        </p:txBody>
      </p:sp>
      <p:sp>
        <p:nvSpPr>
          <p:cNvPr id="27" name="圆角矩形 26"/>
          <p:cNvSpPr/>
          <p:nvPr/>
        </p:nvSpPr>
        <p:spPr>
          <a:xfrm>
            <a:off x="802051" y="3365399"/>
            <a:ext cx="1106280" cy="48769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Vector</a:t>
            </a:r>
            <a:endParaRPr lang="zh-CN" altLang="en-US" sz="2400" b="1" dirty="0">
              <a:solidFill>
                <a:schemeClr val="tx1"/>
              </a:solidFill>
            </a:endParaRPr>
          </a:p>
        </p:txBody>
      </p:sp>
      <p:sp>
        <p:nvSpPr>
          <p:cNvPr id="28" name="圆角矩形 27"/>
          <p:cNvSpPr/>
          <p:nvPr/>
        </p:nvSpPr>
        <p:spPr>
          <a:xfrm>
            <a:off x="2077254" y="3354975"/>
            <a:ext cx="1198602" cy="498118"/>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err="1" smtClean="0">
                <a:solidFill>
                  <a:schemeClr val="tx1"/>
                </a:solidFill>
              </a:rPr>
              <a:t>ArrayList</a:t>
            </a:r>
            <a:endParaRPr lang="zh-CN" altLang="en-US" sz="2000" b="1" dirty="0">
              <a:solidFill>
                <a:schemeClr val="tx1"/>
              </a:solidFill>
            </a:endParaRPr>
          </a:p>
        </p:txBody>
      </p:sp>
      <p:sp>
        <p:nvSpPr>
          <p:cNvPr id="29" name="圆角矩形 28"/>
          <p:cNvSpPr/>
          <p:nvPr/>
        </p:nvSpPr>
        <p:spPr>
          <a:xfrm>
            <a:off x="3779912" y="3364627"/>
            <a:ext cx="1524271" cy="488465"/>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smtClean="0">
                <a:solidFill>
                  <a:schemeClr val="tx1"/>
                </a:solidFill>
              </a:rPr>
              <a:t>LinkedList</a:t>
            </a:r>
            <a:endParaRPr lang="zh-CN" altLang="en-US" sz="2400" b="1" dirty="0">
              <a:solidFill>
                <a:schemeClr val="tx1"/>
              </a:solidFill>
            </a:endParaRPr>
          </a:p>
        </p:txBody>
      </p:sp>
      <p:sp>
        <p:nvSpPr>
          <p:cNvPr id="30" name="圆角矩形 29"/>
          <p:cNvSpPr/>
          <p:nvPr/>
        </p:nvSpPr>
        <p:spPr>
          <a:xfrm>
            <a:off x="5724129" y="3284984"/>
            <a:ext cx="1316968" cy="568108"/>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smtClean="0">
                <a:solidFill>
                  <a:schemeClr val="tx1"/>
                </a:solidFill>
              </a:rPr>
              <a:t>HashSet</a:t>
            </a:r>
            <a:endParaRPr lang="zh-CN" altLang="en-US" sz="2400" b="1" dirty="0">
              <a:solidFill>
                <a:schemeClr val="tx1"/>
              </a:solidFill>
            </a:endParaRPr>
          </a:p>
        </p:txBody>
      </p:sp>
      <p:sp>
        <p:nvSpPr>
          <p:cNvPr id="31" name="圆角矩形 30"/>
          <p:cNvSpPr/>
          <p:nvPr/>
        </p:nvSpPr>
        <p:spPr>
          <a:xfrm>
            <a:off x="7524328" y="3284984"/>
            <a:ext cx="1296143" cy="568107"/>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err="1" smtClean="0">
                <a:solidFill>
                  <a:schemeClr val="bg1">
                    <a:lumMod val="65000"/>
                  </a:schemeClr>
                </a:solidFill>
              </a:rPr>
              <a:t>SortedSet</a:t>
            </a:r>
            <a:endParaRPr lang="zh-CN" altLang="en-US" sz="2000" b="1" dirty="0">
              <a:solidFill>
                <a:schemeClr val="bg1">
                  <a:lumMod val="65000"/>
                </a:schemeClr>
              </a:solidFill>
            </a:endParaRPr>
          </a:p>
        </p:txBody>
      </p:sp>
      <p:sp>
        <p:nvSpPr>
          <p:cNvPr id="32" name="圆角矩形 31"/>
          <p:cNvSpPr/>
          <p:nvPr/>
        </p:nvSpPr>
        <p:spPr>
          <a:xfrm>
            <a:off x="4860032" y="4229870"/>
            <a:ext cx="2220145" cy="495273"/>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smtClean="0">
                <a:solidFill>
                  <a:schemeClr val="tx1"/>
                </a:solidFill>
              </a:rPr>
              <a:t>LinkedHashSet</a:t>
            </a:r>
            <a:endParaRPr lang="zh-CN" altLang="en-US" sz="2400" b="1" dirty="0">
              <a:solidFill>
                <a:schemeClr val="tx1"/>
              </a:solidFill>
            </a:endParaRPr>
          </a:p>
        </p:txBody>
      </p:sp>
      <p:sp>
        <p:nvSpPr>
          <p:cNvPr id="33" name="圆角矩形 32"/>
          <p:cNvSpPr/>
          <p:nvPr/>
        </p:nvSpPr>
        <p:spPr>
          <a:xfrm>
            <a:off x="755576" y="5157192"/>
            <a:ext cx="1512168" cy="36004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Comparable</a:t>
            </a:r>
            <a:endParaRPr lang="zh-CN" altLang="en-US" b="1" dirty="0">
              <a:solidFill>
                <a:schemeClr val="tx1"/>
              </a:solidFill>
            </a:endParaRPr>
          </a:p>
        </p:txBody>
      </p:sp>
      <p:sp>
        <p:nvSpPr>
          <p:cNvPr id="34" name="圆角矩形 33"/>
          <p:cNvSpPr/>
          <p:nvPr/>
        </p:nvSpPr>
        <p:spPr>
          <a:xfrm>
            <a:off x="2411760" y="5157192"/>
            <a:ext cx="1476164" cy="36004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Comparator</a:t>
            </a:r>
            <a:endParaRPr lang="zh-CN" altLang="en-US" b="1" dirty="0">
              <a:solidFill>
                <a:schemeClr val="tx1"/>
              </a:solidFill>
            </a:endParaRPr>
          </a:p>
        </p:txBody>
      </p:sp>
      <p:sp>
        <p:nvSpPr>
          <p:cNvPr id="41" name="圆角矩形 40"/>
          <p:cNvSpPr/>
          <p:nvPr/>
        </p:nvSpPr>
        <p:spPr>
          <a:xfrm>
            <a:off x="6285012" y="5240777"/>
            <a:ext cx="1368152" cy="36004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Collections</a:t>
            </a:r>
            <a:endParaRPr lang="zh-CN" altLang="en-US" b="1" dirty="0">
              <a:solidFill>
                <a:schemeClr val="tx1"/>
              </a:solidFill>
            </a:endParaRPr>
          </a:p>
        </p:txBody>
      </p:sp>
      <p:sp>
        <p:nvSpPr>
          <p:cNvPr id="42" name="圆角矩形 41"/>
          <p:cNvSpPr/>
          <p:nvPr/>
        </p:nvSpPr>
        <p:spPr>
          <a:xfrm>
            <a:off x="658664" y="1536635"/>
            <a:ext cx="1260137" cy="486049"/>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Iterator</a:t>
            </a:r>
            <a:endParaRPr lang="zh-CN" altLang="en-US" sz="2400" b="1" dirty="0">
              <a:solidFill>
                <a:schemeClr val="tx1"/>
              </a:solidFill>
            </a:endParaRPr>
          </a:p>
        </p:txBody>
      </p:sp>
      <p:sp>
        <p:nvSpPr>
          <p:cNvPr id="45" name="圆角矩形 44"/>
          <p:cNvSpPr/>
          <p:nvPr/>
        </p:nvSpPr>
        <p:spPr>
          <a:xfrm>
            <a:off x="539552" y="2348881"/>
            <a:ext cx="1537702" cy="360039"/>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err="1" smtClean="0">
                <a:solidFill>
                  <a:schemeClr val="tx1"/>
                </a:solidFill>
              </a:rPr>
              <a:t>ListIterator</a:t>
            </a:r>
            <a:endParaRPr lang="zh-CN" altLang="en-US" sz="2000" b="1" dirty="0">
              <a:solidFill>
                <a:schemeClr val="tx1"/>
              </a:solidFill>
            </a:endParaRPr>
          </a:p>
        </p:txBody>
      </p:sp>
      <p:cxnSp>
        <p:nvCxnSpPr>
          <p:cNvPr id="55" name="肘形连接符 54"/>
          <p:cNvCxnSpPr>
            <a:stCxn id="23" idx="0"/>
            <a:endCxn id="4" idx="2"/>
          </p:cNvCxnSpPr>
          <p:nvPr/>
        </p:nvCxnSpPr>
        <p:spPr>
          <a:xfrm rot="5400000" flipH="1" flipV="1">
            <a:off x="4148034" y="1429079"/>
            <a:ext cx="360040" cy="1551570"/>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肘形连接符 56"/>
          <p:cNvCxnSpPr>
            <a:stCxn id="24" idx="0"/>
            <a:endCxn id="4" idx="2"/>
          </p:cNvCxnSpPr>
          <p:nvPr/>
        </p:nvCxnSpPr>
        <p:spPr>
          <a:xfrm rot="16200000" flipV="1">
            <a:off x="6206072" y="922611"/>
            <a:ext cx="360040" cy="2564506"/>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肘形连接符 58"/>
          <p:cNvCxnSpPr>
            <a:stCxn id="27" idx="0"/>
            <a:endCxn id="23" idx="2"/>
          </p:cNvCxnSpPr>
          <p:nvPr/>
        </p:nvCxnSpPr>
        <p:spPr>
          <a:xfrm rot="5400000" flipH="1" flipV="1">
            <a:off x="2197498" y="2010628"/>
            <a:ext cx="512464" cy="2197078"/>
          </a:xfrm>
          <a:prstGeom prst="bentConnector3">
            <a:avLst/>
          </a:prstGeom>
          <a:ln w="31750">
            <a:solidFill>
              <a:srgbClr val="C0000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61" name="肘形连接符 60"/>
          <p:cNvCxnSpPr>
            <a:stCxn id="28" idx="0"/>
            <a:endCxn id="23" idx="2"/>
          </p:cNvCxnSpPr>
          <p:nvPr/>
        </p:nvCxnSpPr>
        <p:spPr>
          <a:xfrm rot="5400000" flipH="1" flipV="1">
            <a:off x="2863392" y="2666098"/>
            <a:ext cx="502040" cy="875714"/>
          </a:xfrm>
          <a:prstGeom prst="bentConnector3">
            <a:avLst/>
          </a:prstGeom>
          <a:ln w="31750">
            <a:solidFill>
              <a:srgbClr val="C0000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63" name="肘形连接符 62"/>
          <p:cNvCxnSpPr>
            <a:stCxn id="29" idx="0"/>
            <a:endCxn id="23" idx="2"/>
          </p:cNvCxnSpPr>
          <p:nvPr/>
        </p:nvCxnSpPr>
        <p:spPr>
          <a:xfrm rot="16200000" flipV="1">
            <a:off x="3791313" y="2613891"/>
            <a:ext cx="511692" cy="989779"/>
          </a:xfrm>
          <a:prstGeom prst="bentConnector3">
            <a:avLst/>
          </a:prstGeom>
          <a:ln w="31750">
            <a:solidFill>
              <a:srgbClr val="C0000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1025" name="肘形连接符 1024"/>
          <p:cNvCxnSpPr>
            <a:stCxn id="30" idx="0"/>
            <a:endCxn id="24" idx="2"/>
          </p:cNvCxnSpPr>
          <p:nvPr/>
        </p:nvCxnSpPr>
        <p:spPr>
          <a:xfrm rot="5400000" flipH="1" flipV="1">
            <a:off x="6809454" y="2426093"/>
            <a:ext cx="432050" cy="1285732"/>
          </a:xfrm>
          <a:prstGeom prst="bentConnector3">
            <a:avLst/>
          </a:prstGeom>
          <a:ln w="31750">
            <a:solidFill>
              <a:srgbClr val="C0000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1028" name="肘形连接符 1027"/>
          <p:cNvCxnSpPr>
            <a:stCxn id="31" idx="0"/>
            <a:endCxn id="24" idx="2"/>
          </p:cNvCxnSpPr>
          <p:nvPr/>
        </p:nvCxnSpPr>
        <p:spPr>
          <a:xfrm rot="16200000" flipV="1">
            <a:off x="7704348" y="2816931"/>
            <a:ext cx="432050" cy="504055"/>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32" name="直接箭头连接符 1031"/>
          <p:cNvCxnSpPr>
            <a:stCxn id="32" idx="0"/>
            <a:endCxn id="30" idx="2"/>
          </p:cNvCxnSpPr>
          <p:nvPr/>
        </p:nvCxnSpPr>
        <p:spPr>
          <a:xfrm flipV="1">
            <a:off x="5970105" y="3853092"/>
            <a:ext cx="412508" cy="376778"/>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44" name="直接箭头连接符 1043"/>
          <p:cNvCxnSpPr>
            <a:stCxn id="4" idx="1"/>
            <a:endCxn id="42" idx="3"/>
          </p:cNvCxnSpPr>
          <p:nvPr/>
        </p:nvCxnSpPr>
        <p:spPr>
          <a:xfrm flipH="1">
            <a:off x="1918801" y="1754814"/>
            <a:ext cx="2276717" cy="24846"/>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45" name="矩形 1044"/>
          <p:cNvSpPr/>
          <p:nvPr/>
        </p:nvSpPr>
        <p:spPr>
          <a:xfrm>
            <a:off x="370003" y="1302605"/>
            <a:ext cx="1872208" cy="1550330"/>
          </a:xfrm>
          <a:prstGeom prst="rect">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dirty="0" err="1" smtClean="0">
              <a:solidFill>
                <a:schemeClr val="tx1"/>
              </a:solidFill>
            </a:endParaRPr>
          </a:p>
        </p:txBody>
      </p:sp>
      <p:sp>
        <p:nvSpPr>
          <p:cNvPr id="86" name="矩形 85"/>
          <p:cNvSpPr/>
          <p:nvPr/>
        </p:nvSpPr>
        <p:spPr>
          <a:xfrm>
            <a:off x="467544" y="4941168"/>
            <a:ext cx="3727975" cy="864096"/>
          </a:xfrm>
          <a:prstGeom prst="rect">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dirty="0" err="1" smtClean="0">
              <a:solidFill>
                <a:schemeClr val="tx1"/>
              </a:solidFill>
            </a:endParaRPr>
          </a:p>
        </p:txBody>
      </p:sp>
      <p:sp>
        <p:nvSpPr>
          <p:cNvPr id="87" name="矩形 86"/>
          <p:cNvSpPr/>
          <p:nvPr/>
        </p:nvSpPr>
        <p:spPr>
          <a:xfrm>
            <a:off x="6012160" y="5052626"/>
            <a:ext cx="2057872" cy="864096"/>
          </a:xfrm>
          <a:prstGeom prst="rect">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dirty="0" err="1" smtClean="0">
              <a:solidFill>
                <a:srgbClr val="00B0F0"/>
              </a:solidFill>
            </a:endParaRPr>
          </a:p>
        </p:txBody>
      </p:sp>
      <p:sp>
        <p:nvSpPr>
          <p:cNvPr id="1046" name="TextBox 1045"/>
          <p:cNvSpPr txBox="1"/>
          <p:nvPr/>
        </p:nvSpPr>
        <p:spPr>
          <a:xfrm>
            <a:off x="802051" y="1086581"/>
            <a:ext cx="1116751" cy="400110"/>
          </a:xfrm>
          <a:prstGeom prst="rect">
            <a:avLst/>
          </a:prstGeom>
          <a:noFill/>
        </p:spPr>
        <p:txBody>
          <a:bodyPr wrap="square" rtlCol="0">
            <a:spAutoFit/>
          </a:bodyPr>
          <a:lstStyle/>
          <a:p>
            <a:r>
              <a:rPr lang="zh-CN" altLang="en-US" sz="2000" b="1" dirty="0">
                <a:ea typeface="宋体" pitchFamily="2" charset="-122"/>
              </a:rPr>
              <a:t>迭代器</a:t>
            </a:r>
          </a:p>
        </p:txBody>
      </p:sp>
      <p:sp>
        <p:nvSpPr>
          <p:cNvPr id="1047" name="TextBox 1046"/>
          <p:cNvSpPr txBox="1"/>
          <p:nvPr/>
        </p:nvSpPr>
        <p:spPr>
          <a:xfrm>
            <a:off x="1498893" y="5640343"/>
            <a:ext cx="1609709" cy="369332"/>
          </a:xfrm>
          <a:prstGeom prst="rect">
            <a:avLst/>
          </a:prstGeom>
          <a:noFill/>
        </p:spPr>
        <p:txBody>
          <a:bodyPr wrap="square" rtlCol="0">
            <a:spAutoFit/>
          </a:bodyPr>
          <a:lstStyle/>
          <a:p>
            <a:r>
              <a:rPr lang="zh-CN" altLang="en-US" b="1" dirty="0" smtClean="0">
                <a:ea typeface="宋体" pitchFamily="2" charset="-122"/>
              </a:rPr>
              <a:t>对象排序接口</a:t>
            </a:r>
            <a:endParaRPr lang="zh-CN" altLang="en-US" b="1" dirty="0">
              <a:ea typeface="宋体" pitchFamily="2" charset="-122"/>
            </a:endParaRPr>
          </a:p>
        </p:txBody>
      </p:sp>
      <p:sp>
        <p:nvSpPr>
          <p:cNvPr id="1048" name="TextBox 1047"/>
          <p:cNvSpPr txBox="1"/>
          <p:nvPr/>
        </p:nvSpPr>
        <p:spPr>
          <a:xfrm>
            <a:off x="6357021" y="5795972"/>
            <a:ext cx="1368152" cy="369332"/>
          </a:xfrm>
          <a:prstGeom prst="rect">
            <a:avLst/>
          </a:prstGeom>
          <a:noFill/>
        </p:spPr>
        <p:txBody>
          <a:bodyPr wrap="square" rtlCol="0">
            <a:spAutoFit/>
          </a:bodyPr>
          <a:lstStyle/>
          <a:p>
            <a:r>
              <a:rPr lang="zh-CN" altLang="en-US" b="1" dirty="0" smtClean="0">
                <a:ea typeface="宋体" pitchFamily="2" charset="-122"/>
              </a:rPr>
              <a:t>容器工具类</a:t>
            </a:r>
            <a:endParaRPr lang="zh-CN" altLang="en-US" b="1" dirty="0">
              <a:ea typeface="宋体" pitchFamily="2" charset="-122"/>
            </a:endParaRPr>
          </a:p>
        </p:txBody>
      </p:sp>
      <p:sp>
        <p:nvSpPr>
          <p:cNvPr id="1049" name="TextBox 1048"/>
          <p:cNvSpPr txBox="1"/>
          <p:nvPr/>
        </p:nvSpPr>
        <p:spPr>
          <a:xfrm>
            <a:off x="3057160" y="712443"/>
            <a:ext cx="4863214" cy="584775"/>
          </a:xfrm>
          <a:prstGeom prst="rect">
            <a:avLst/>
          </a:prstGeom>
          <a:noFill/>
        </p:spPr>
        <p:txBody>
          <a:bodyPr wrap="square" rtlCol="0">
            <a:spAutoFit/>
          </a:bodyPr>
          <a:lstStyle/>
          <a:p>
            <a:r>
              <a:rPr lang="en-US" altLang="zh-CN" sz="3200" b="1" dirty="0" smtClean="0">
                <a:ea typeface="宋体" pitchFamily="2" charset="-122"/>
                <a:cs typeface="Times New Roman" pitchFamily="18" charset="0"/>
              </a:rPr>
              <a:t>Collection</a:t>
            </a:r>
            <a:r>
              <a:rPr lang="zh-CN" altLang="en-US" sz="3200" b="1" dirty="0">
                <a:ea typeface="宋体" pitchFamily="2" charset="-122"/>
                <a:cs typeface="Times New Roman" pitchFamily="18" charset="0"/>
              </a:rPr>
              <a:t>接口</a:t>
            </a:r>
            <a:r>
              <a:rPr lang="zh-CN" altLang="en-US" sz="3200" b="1" dirty="0" smtClean="0">
                <a:ea typeface="宋体" pitchFamily="2" charset="-122"/>
                <a:cs typeface="Times New Roman" pitchFamily="18" charset="0"/>
              </a:rPr>
              <a:t>继承树</a:t>
            </a:r>
            <a:endParaRPr lang="zh-CN" altLang="en-US" sz="3200" b="1" dirty="0">
              <a:ea typeface="宋体" pitchFamily="2" charset="-122"/>
              <a:cs typeface="Times New Roman" pitchFamily="18" charset="0"/>
            </a:endParaRPr>
          </a:p>
        </p:txBody>
      </p:sp>
      <p:sp>
        <p:nvSpPr>
          <p:cNvPr id="1050" name="TextBox 1049"/>
          <p:cNvSpPr txBox="1"/>
          <p:nvPr/>
        </p:nvSpPr>
        <p:spPr>
          <a:xfrm>
            <a:off x="2427345" y="1358774"/>
            <a:ext cx="745613" cy="400110"/>
          </a:xfrm>
          <a:prstGeom prst="rect">
            <a:avLst/>
          </a:prstGeom>
          <a:noFill/>
        </p:spPr>
        <p:txBody>
          <a:bodyPr wrap="square" rtlCol="0">
            <a:spAutoFit/>
          </a:bodyPr>
          <a:lstStyle/>
          <a:p>
            <a:r>
              <a:rPr lang="zh-CN" altLang="en-US" sz="2000" b="1" dirty="0" smtClean="0">
                <a:ea typeface="宋体" pitchFamily="2" charset="-122"/>
              </a:rPr>
              <a:t>获取</a:t>
            </a:r>
            <a:endParaRPr lang="zh-CN" altLang="en-US" sz="2000" b="1" dirty="0">
              <a:ea typeface="宋体" pitchFamily="2" charset="-122"/>
            </a:endParaRPr>
          </a:p>
        </p:txBody>
      </p:sp>
      <p:sp>
        <p:nvSpPr>
          <p:cNvPr id="44" name="Text Box 10"/>
          <p:cNvSpPr txBox="1">
            <a:spLocks noChangeArrowheads="1"/>
          </p:cNvSpPr>
          <p:nvPr/>
        </p:nvSpPr>
        <p:spPr bwMode="auto">
          <a:xfrm>
            <a:off x="4762500" y="6138011"/>
            <a:ext cx="43815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solidFill>
                  <a:srgbClr val="FF0000"/>
                </a:solidFill>
                <a:latin typeface="+mn-lt"/>
              </a:rPr>
              <a:t>JDK提供的集合API位于java.util包内</a:t>
            </a:r>
          </a:p>
        </p:txBody>
      </p:sp>
      <p:sp>
        <p:nvSpPr>
          <p:cNvPr id="92" name="圆角矩形 91"/>
          <p:cNvSpPr/>
          <p:nvPr/>
        </p:nvSpPr>
        <p:spPr>
          <a:xfrm>
            <a:off x="7553682" y="4301053"/>
            <a:ext cx="1296143" cy="568107"/>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smtClean="0">
                <a:solidFill>
                  <a:schemeClr val="tx1"/>
                </a:solidFill>
              </a:rPr>
              <a:t>TreeSet</a:t>
            </a:r>
            <a:endParaRPr lang="zh-CN" altLang="en-US" sz="2400" b="1" dirty="0">
              <a:solidFill>
                <a:schemeClr val="tx1"/>
              </a:solidFill>
            </a:endParaRPr>
          </a:p>
        </p:txBody>
      </p:sp>
      <p:cxnSp>
        <p:nvCxnSpPr>
          <p:cNvPr id="76" name="直接箭头连接符 75"/>
          <p:cNvCxnSpPr>
            <a:stCxn id="92" idx="0"/>
            <a:endCxn id="31" idx="2"/>
          </p:cNvCxnSpPr>
          <p:nvPr/>
        </p:nvCxnSpPr>
        <p:spPr>
          <a:xfrm flipH="1" flipV="1">
            <a:off x="8172400" y="3853091"/>
            <a:ext cx="29354" cy="447962"/>
          </a:xfrm>
          <a:prstGeom prst="straightConnector1">
            <a:avLst/>
          </a:prstGeom>
          <a:ln w="31750">
            <a:solidFill>
              <a:srgbClr val="C0000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H="1" flipV="1">
            <a:off x="1288733" y="2022684"/>
            <a:ext cx="19670" cy="326197"/>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9011639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cstate="print"/>
          <a:srcRect/>
          <a:stretch>
            <a:fillRect/>
          </a:stretch>
        </p:blipFill>
        <p:spPr bwMode="auto">
          <a:xfrm>
            <a:off x="1190625" y="980728"/>
            <a:ext cx="6762750" cy="504056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95736" y="764704"/>
            <a:ext cx="5284702" cy="853822"/>
          </a:xfrm>
        </p:spPr>
        <p:txBody>
          <a:bodyPr/>
          <a:lstStyle/>
          <a:p>
            <a:r>
              <a:rPr lang="en-US" altLang="zh-CN" b="1" dirty="0" smtClean="0">
                <a:latin typeface="+mn-lt"/>
                <a:ea typeface="宋体" pitchFamily="2" charset="-122"/>
                <a:cs typeface="Times New Roman" pitchFamily="18" charset="0"/>
              </a:rPr>
              <a:t>Collection </a:t>
            </a:r>
            <a:r>
              <a:rPr lang="zh-CN" altLang="en-US" b="1" dirty="0" smtClean="0">
                <a:latin typeface="+mn-lt"/>
                <a:ea typeface="宋体" pitchFamily="2" charset="-122"/>
                <a:cs typeface="Times New Roman" pitchFamily="18" charset="0"/>
              </a:rPr>
              <a:t>接口</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467544" y="1628800"/>
            <a:ext cx="8229600" cy="4525963"/>
          </a:xfrm>
        </p:spPr>
        <p:txBody>
          <a:bodyPr>
            <a:normAutofit/>
          </a:bodyPr>
          <a:lstStyle/>
          <a:p>
            <a:pPr>
              <a:buFont typeface="Wingdings" pitchFamily="2" charset="2"/>
              <a:buChar char="l"/>
            </a:pPr>
            <a:r>
              <a:rPr lang="en-US" altLang="zh-CN" sz="2400" dirty="0" smtClean="0">
                <a:ea typeface="宋体" pitchFamily="2" charset="-122"/>
                <a:cs typeface="Times New Roman" pitchFamily="18" charset="0"/>
              </a:rPr>
              <a:t>Collection </a:t>
            </a:r>
            <a:r>
              <a:rPr lang="zh-CN" altLang="en-US" sz="2400" dirty="0" smtClean="0">
                <a:ea typeface="宋体" pitchFamily="2" charset="-122"/>
                <a:cs typeface="Times New Roman" pitchFamily="18" charset="0"/>
              </a:rPr>
              <a:t>接口是 </a:t>
            </a:r>
            <a:r>
              <a:rPr lang="en-US" altLang="zh-CN" sz="2400" dirty="0" smtClean="0">
                <a:ea typeface="宋体" pitchFamily="2" charset="-122"/>
                <a:cs typeface="Times New Roman" pitchFamily="18" charset="0"/>
              </a:rPr>
              <a:t>List</a:t>
            </a:r>
            <a:r>
              <a:rPr lang="zh-CN" altLang="en-US" sz="2400" dirty="0" smtClean="0">
                <a:ea typeface="宋体" pitchFamily="2" charset="-122"/>
                <a:cs typeface="Times New Roman" pitchFamily="18" charset="0"/>
              </a:rPr>
              <a:t>、</a:t>
            </a:r>
            <a:r>
              <a:rPr lang="en-US" altLang="zh-CN" sz="2400" dirty="0" smtClean="0">
                <a:ea typeface="宋体" pitchFamily="2" charset="-122"/>
                <a:cs typeface="Times New Roman" pitchFamily="18" charset="0"/>
              </a:rPr>
              <a:t>Set </a:t>
            </a:r>
            <a:r>
              <a:rPr lang="zh-CN" altLang="en-US" sz="2400" dirty="0" smtClean="0">
                <a:ea typeface="宋体" pitchFamily="2" charset="-122"/>
                <a:cs typeface="Times New Roman" pitchFamily="18" charset="0"/>
              </a:rPr>
              <a:t>和 </a:t>
            </a:r>
            <a:r>
              <a:rPr lang="en-US" altLang="zh-CN" sz="2400" dirty="0" smtClean="0">
                <a:ea typeface="宋体" pitchFamily="2" charset="-122"/>
                <a:cs typeface="Times New Roman" pitchFamily="18" charset="0"/>
              </a:rPr>
              <a:t>Queue </a:t>
            </a:r>
            <a:r>
              <a:rPr lang="zh-CN" altLang="en-US" sz="2400" dirty="0" smtClean="0">
                <a:ea typeface="宋体" pitchFamily="2" charset="-122"/>
                <a:cs typeface="Times New Roman" pitchFamily="18" charset="0"/>
              </a:rPr>
              <a:t>接口的父接口，该接口里定义的方法既可用于操作 </a:t>
            </a:r>
            <a:r>
              <a:rPr lang="en-US" altLang="zh-CN" sz="2400" dirty="0" smtClean="0">
                <a:ea typeface="宋体" pitchFamily="2" charset="-122"/>
                <a:cs typeface="Times New Roman" pitchFamily="18" charset="0"/>
              </a:rPr>
              <a:t>Set </a:t>
            </a:r>
            <a:r>
              <a:rPr lang="zh-CN" altLang="en-US" sz="2400" dirty="0" smtClean="0">
                <a:ea typeface="宋体" pitchFamily="2" charset="-122"/>
                <a:cs typeface="Times New Roman" pitchFamily="18" charset="0"/>
              </a:rPr>
              <a:t>集合，也可用于操作 </a:t>
            </a:r>
            <a:r>
              <a:rPr lang="en-US" altLang="zh-CN" sz="2400" dirty="0" smtClean="0">
                <a:ea typeface="宋体" pitchFamily="2" charset="-122"/>
                <a:cs typeface="Times New Roman" pitchFamily="18" charset="0"/>
              </a:rPr>
              <a:t>List </a:t>
            </a:r>
            <a:r>
              <a:rPr lang="zh-CN" altLang="en-US" sz="2400" dirty="0" smtClean="0">
                <a:ea typeface="宋体" pitchFamily="2" charset="-122"/>
                <a:cs typeface="Times New Roman" pitchFamily="18" charset="0"/>
              </a:rPr>
              <a:t>和 </a:t>
            </a:r>
            <a:r>
              <a:rPr lang="en-US" altLang="zh-CN" sz="2400" dirty="0" smtClean="0">
                <a:ea typeface="宋体" pitchFamily="2" charset="-122"/>
                <a:cs typeface="Times New Roman" pitchFamily="18" charset="0"/>
              </a:rPr>
              <a:t>Queue </a:t>
            </a:r>
            <a:r>
              <a:rPr lang="zh-CN" altLang="en-US" sz="2400" dirty="0" smtClean="0">
                <a:ea typeface="宋体" pitchFamily="2" charset="-122"/>
                <a:cs typeface="Times New Roman" pitchFamily="18" charset="0"/>
              </a:rPr>
              <a:t>集合。</a:t>
            </a:r>
            <a:endParaRPr lang="en-US" altLang="zh-CN" sz="2400" dirty="0" smtClean="0">
              <a:ea typeface="宋体" pitchFamily="2" charset="-122"/>
              <a:cs typeface="Times New Roman" pitchFamily="18" charset="0"/>
            </a:endParaRPr>
          </a:p>
          <a:p>
            <a:pPr>
              <a:buFont typeface="Wingdings" pitchFamily="2" charset="2"/>
              <a:buChar char="l"/>
            </a:pPr>
            <a:endParaRPr lang="en-US" altLang="zh-CN" sz="2400" dirty="0" smtClean="0">
              <a:ea typeface="宋体" pitchFamily="2" charset="-122"/>
              <a:cs typeface="Times New Roman" pitchFamily="18" charset="0"/>
            </a:endParaRPr>
          </a:p>
          <a:p>
            <a:pPr>
              <a:buFont typeface="Wingdings" pitchFamily="2" charset="2"/>
              <a:buChar char="l"/>
            </a:pPr>
            <a:r>
              <a:rPr lang="en-US" altLang="zh-CN" sz="2400" dirty="0" smtClean="0">
                <a:ea typeface="宋体" pitchFamily="2" charset="-122"/>
                <a:cs typeface="Times New Roman" pitchFamily="18" charset="0"/>
              </a:rPr>
              <a:t>JDK</a:t>
            </a:r>
            <a:r>
              <a:rPr lang="zh-CN" altLang="en-US" sz="2400" dirty="0" smtClean="0">
                <a:ea typeface="宋体" pitchFamily="2" charset="-122"/>
                <a:cs typeface="Times New Roman" pitchFamily="18" charset="0"/>
              </a:rPr>
              <a:t>不提供此接口的任何直接实现，而是提供更具体的子接口</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如：</a:t>
            </a:r>
            <a:r>
              <a:rPr lang="en-US" altLang="zh-CN" sz="2400" dirty="0" smtClean="0">
                <a:ea typeface="宋体" pitchFamily="2" charset="-122"/>
                <a:cs typeface="Times New Roman" pitchFamily="18" charset="0"/>
              </a:rPr>
              <a:t>Set</a:t>
            </a:r>
            <a:r>
              <a:rPr lang="zh-CN" altLang="en-US" sz="2400" dirty="0" smtClean="0">
                <a:ea typeface="宋体" pitchFamily="2" charset="-122"/>
                <a:cs typeface="Times New Roman" pitchFamily="18" charset="0"/>
              </a:rPr>
              <a:t>和</a:t>
            </a:r>
            <a:r>
              <a:rPr lang="en-US" altLang="zh-CN" sz="2400" dirty="0" smtClean="0">
                <a:ea typeface="宋体" pitchFamily="2" charset="-122"/>
                <a:cs typeface="Times New Roman" pitchFamily="18" charset="0"/>
              </a:rPr>
              <a:t>List)</a:t>
            </a:r>
            <a:r>
              <a:rPr lang="zh-CN" altLang="en-US" sz="2400" dirty="0" smtClean="0">
                <a:ea typeface="宋体" pitchFamily="2" charset="-122"/>
                <a:cs typeface="Times New Roman" pitchFamily="18" charset="0"/>
              </a:rPr>
              <a:t>实现。</a:t>
            </a:r>
            <a:endParaRPr lang="en-US" altLang="zh-CN" sz="2400" dirty="0" smtClean="0">
              <a:ea typeface="宋体" pitchFamily="2" charset="-122"/>
              <a:cs typeface="Times New Roman" pitchFamily="18" charset="0"/>
            </a:endParaRPr>
          </a:p>
          <a:p>
            <a:pPr>
              <a:buFont typeface="Wingdings" pitchFamily="2" charset="2"/>
              <a:buChar char="l"/>
            </a:pPr>
            <a:endParaRPr lang="en-US" altLang="zh-CN" sz="2400" dirty="0">
              <a:ea typeface="宋体" pitchFamily="2" charset="-122"/>
              <a:cs typeface="Times New Roman" pitchFamily="18" charset="0"/>
            </a:endParaRPr>
          </a:p>
          <a:p>
            <a:pPr>
              <a:buFont typeface="Wingdings" pitchFamily="2" charset="2"/>
              <a:buChar char="l"/>
            </a:pPr>
            <a:r>
              <a:rPr lang="zh-CN" altLang="en-US" sz="2400" dirty="0">
                <a:ea typeface="宋体" pitchFamily="2" charset="-122"/>
                <a:cs typeface="Times New Roman" pitchFamily="18" charset="0"/>
              </a:rPr>
              <a:t>在 </a:t>
            </a:r>
            <a:r>
              <a:rPr lang="en-US" altLang="zh-CN" sz="2400" dirty="0">
                <a:ea typeface="宋体" pitchFamily="2" charset="-122"/>
                <a:cs typeface="Times New Roman" pitchFamily="18" charset="0"/>
              </a:rPr>
              <a:t>Java5 </a:t>
            </a:r>
            <a:r>
              <a:rPr lang="zh-CN" altLang="en-US" sz="2400" dirty="0">
                <a:ea typeface="宋体" pitchFamily="2" charset="-122"/>
                <a:cs typeface="Times New Roman" pitchFamily="18" charset="0"/>
              </a:rPr>
              <a:t>之前，</a:t>
            </a:r>
            <a:r>
              <a:rPr lang="en-US" altLang="zh-CN" sz="2400" dirty="0">
                <a:ea typeface="宋体" pitchFamily="2" charset="-122"/>
                <a:cs typeface="Times New Roman" pitchFamily="18" charset="0"/>
              </a:rPr>
              <a:t>Java </a:t>
            </a:r>
            <a:r>
              <a:rPr lang="zh-CN" altLang="en-US" sz="2400" dirty="0">
                <a:ea typeface="宋体" pitchFamily="2" charset="-122"/>
                <a:cs typeface="Times New Roman" pitchFamily="18" charset="0"/>
              </a:rPr>
              <a:t>集合会丢失容器中所有对象的数据类型，把所有对象都当成 </a:t>
            </a:r>
            <a:r>
              <a:rPr lang="en-US" altLang="zh-CN" sz="2400" dirty="0">
                <a:ea typeface="宋体" pitchFamily="2" charset="-122"/>
                <a:cs typeface="Times New Roman" pitchFamily="18" charset="0"/>
              </a:rPr>
              <a:t>Object </a:t>
            </a:r>
            <a:r>
              <a:rPr lang="zh-CN" altLang="en-US" sz="2400" dirty="0">
                <a:ea typeface="宋体" pitchFamily="2" charset="-122"/>
                <a:cs typeface="Times New Roman" pitchFamily="18" charset="0"/>
              </a:rPr>
              <a:t>类型处理；从 </a:t>
            </a:r>
            <a:r>
              <a:rPr lang="en-US" altLang="zh-CN" sz="2400" dirty="0">
                <a:ea typeface="宋体" pitchFamily="2" charset="-122"/>
                <a:cs typeface="Times New Roman" pitchFamily="18" charset="0"/>
              </a:rPr>
              <a:t>Java5 </a:t>
            </a:r>
            <a:r>
              <a:rPr lang="zh-CN" altLang="en-US" sz="2400" dirty="0">
                <a:ea typeface="宋体" pitchFamily="2" charset="-122"/>
                <a:cs typeface="Times New Roman" pitchFamily="18" charset="0"/>
              </a:rPr>
              <a:t>增加了</a:t>
            </a:r>
            <a:r>
              <a:rPr lang="zh-CN" altLang="en-US" sz="2400" b="1" dirty="0">
                <a:solidFill>
                  <a:srgbClr val="FF0000"/>
                </a:solidFill>
                <a:ea typeface="宋体" pitchFamily="2" charset="-122"/>
                <a:cs typeface="Times New Roman" pitchFamily="18" charset="0"/>
              </a:rPr>
              <a:t>泛型</a:t>
            </a:r>
            <a:r>
              <a:rPr lang="zh-CN" altLang="en-US" sz="2400" dirty="0">
                <a:ea typeface="宋体" pitchFamily="2" charset="-122"/>
                <a:cs typeface="Times New Roman" pitchFamily="18" charset="0"/>
              </a:rPr>
              <a:t>以后，</a:t>
            </a:r>
            <a:r>
              <a:rPr lang="en-US" altLang="zh-CN" sz="2400" dirty="0">
                <a:ea typeface="宋体" pitchFamily="2" charset="-122"/>
                <a:cs typeface="Times New Roman" pitchFamily="18" charset="0"/>
              </a:rPr>
              <a:t>Java </a:t>
            </a:r>
            <a:r>
              <a:rPr lang="zh-CN" altLang="en-US" sz="2400" dirty="0">
                <a:ea typeface="宋体" pitchFamily="2" charset="-122"/>
                <a:cs typeface="Times New Roman" pitchFamily="18" charset="0"/>
              </a:rPr>
              <a:t>集合可以记住容器中对象的数据类型</a:t>
            </a:r>
            <a:endParaRPr lang="en-US" altLang="zh-CN" sz="2400" dirty="0">
              <a:ea typeface="宋体" pitchFamily="2" charset="-122"/>
              <a:cs typeface="Times New Roman" pitchFamily="18" charset="0"/>
            </a:endParaRPr>
          </a:p>
          <a:p>
            <a:pPr>
              <a:buFont typeface="Wingdings" pitchFamily="2" charset="2"/>
              <a:buChar char="l"/>
            </a:pPr>
            <a:endParaRPr lang="en-US" altLang="zh-CN" sz="2400" dirty="0" smtClean="0">
              <a:ea typeface="宋体" pitchFamily="2" charset="-122"/>
              <a:cs typeface="Times New Roman" pitchFamily="18" charset="0"/>
            </a:endParaRPr>
          </a:p>
        </p:txBody>
      </p:sp>
    </p:spTree>
    <p:extLst>
      <p:ext uri="{BB962C8B-B14F-4D97-AF65-F5344CB8AC3E}">
        <p14:creationId xmlns="" xmlns:p14="http://schemas.microsoft.com/office/powerpoint/2010/main" val="88867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4141" y="1025299"/>
            <a:ext cx="4552271" cy="514000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656411" y="1268760"/>
            <a:ext cx="4422313" cy="453650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4" name="矩形 3"/>
          <p:cNvSpPr/>
          <p:nvPr/>
        </p:nvSpPr>
        <p:spPr>
          <a:xfrm>
            <a:off x="4656412" y="4293096"/>
            <a:ext cx="4422312" cy="15121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err="1" smtClean="0">
              <a:solidFill>
                <a:schemeClr val="tx1"/>
              </a:solidFill>
            </a:endParaRPr>
          </a:p>
        </p:txBody>
      </p:sp>
      <p:cxnSp>
        <p:nvCxnSpPr>
          <p:cNvPr id="6" name="直接箭头连接符 5"/>
          <p:cNvCxnSpPr/>
          <p:nvPr/>
        </p:nvCxnSpPr>
        <p:spPr>
          <a:xfrm flipV="1">
            <a:off x="6760408" y="5849836"/>
            <a:ext cx="0" cy="459484"/>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5292080" y="6269250"/>
            <a:ext cx="2880320" cy="400110"/>
          </a:xfrm>
          <a:prstGeom prst="rect">
            <a:avLst/>
          </a:prstGeom>
        </p:spPr>
        <p:txBody>
          <a:bodyPr wrap="square">
            <a:spAutoFit/>
          </a:bodyPr>
          <a:lstStyle/>
          <a:p>
            <a:r>
              <a:rPr lang="zh-CN" altLang="en-US" sz="2000" b="1" dirty="0">
                <a:latin typeface="Times New Roman" pitchFamily="18" charset="0"/>
                <a:ea typeface="宋体" pitchFamily="2" charset="-122"/>
                <a:cs typeface="Times New Roman" pitchFamily="18" charset="0"/>
              </a:rPr>
              <a:t>集合与数组间转换操作</a:t>
            </a:r>
            <a:endParaRPr lang="zh-CN" altLang="en-US" sz="2000" dirty="0"/>
          </a:p>
        </p:txBody>
      </p:sp>
      <p:sp>
        <p:nvSpPr>
          <p:cNvPr id="14" name="标题 1"/>
          <p:cNvSpPr>
            <a:spLocks noGrp="1"/>
          </p:cNvSpPr>
          <p:nvPr>
            <p:ph type="title"/>
          </p:nvPr>
        </p:nvSpPr>
        <p:spPr>
          <a:xfrm>
            <a:off x="2195736" y="65594"/>
            <a:ext cx="5328592" cy="771118"/>
          </a:xfrm>
        </p:spPr>
        <p:txBody>
          <a:bodyPr>
            <a:normAutofit/>
          </a:bodyPr>
          <a:lstStyle/>
          <a:p>
            <a:r>
              <a:rPr lang="en-US" altLang="zh-CN" b="1" dirty="0" smtClean="0">
                <a:solidFill>
                  <a:srgbClr val="FFFF00"/>
                </a:solidFill>
                <a:latin typeface="+mn-lt"/>
                <a:ea typeface="宋体" pitchFamily="2" charset="-122"/>
                <a:cs typeface="Times New Roman" pitchFamily="18" charset="0"/>
              </a:rPr>
              <a:t>Collection </a:t>
            </a:r>
            <a:r>
              <a:rPr lang="zh-CN" altLang="en-US" b="1" dirty="0" smtClean="0">
                <a:solidFill>
                  <a:srgbClr val="FFFF00"/>
                </a:solidFill>
                <a:latin typeface="+mn-lt"/>
                <a:ea typeface="宋体" pitchFamily="2" charset="-122"/>
                <a:cs typeface="Times New Roman" pitchFamily="18" charset="0"/>
              </a:rPr>
              <a:t>接口方法</a:t>
            </a:r>
            <a:endParaRPr lang="zh-CN" altLang="en-US" b="1" dirty="0">
              <a:solidFill>
                <a:srgbClr val="FFFF00"/>
              </a:solidFill>
              <a:latin typeface="+mn-lt"/>
              <a:ea typeface="宋体" pitchFamily="2" charset="-122"/>
              <a:cs typeface="Times New Roman" pitchFamily="18" charset="0"/>
            </a:endParaRPr>
          </a:p>
        </p:txBody>
      </p:sp>
    </p:spTree>
    <p:extLst>
      <p:ext uri="{BB962C8B-B14F-4D97-AF65-F5344CB8AC3E}">
        <p14:creationId xmlns="" xmlns:p14="http://schemas.microsoft.com/office/powerpoint/2010/main" val="2151430206"/>
      </p:ext>
    </p:extLst>
  </p:cSld>
  <p:clrMapOvr>
    <a:masterClrMapping/>
  </p:clrMapOvr>
</p:sld>
</file>

<file path=ppt/theme/theme1.xml><?xml version="1.0" encoding="utf-8"?>
<a:theme xmlns:a="http://schemas.openxmlformats.org/drawingml/2006/main" name="PPT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3">
      <a:majorFont>
        <a:latin typeface="Calibri"/>
        <a:ea typeface="Arial Unicode MS"/>
        <a:cs typeface=""/>
      </a:majorFont>
      <a:minorFont>
        <a:latin typeface="Calibri"/>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lumMod val="20000"/>
            <a:lumOff val="80000"/>
          </a:schemeClr>
        </a:solidFill>
      </a:spPr>
      <a:bodyPr rtlCol="0" anchor="ctr"/>
      <a:lstStyle>
        <a:defPPr algn="ctr">
          <a:defRPr b="1"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1750">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PPT模板</Template>
  <TotalTime>9135</TotalTime>
  <Words>4019</Words>
  <Application>Microsoft Office PowerPoint</Application>
  <PresentationFormat>全屏显示(4:3)</PresentationFormat>
  <Paragraphs>523</Paragraphs>
  <Slides>58</Slides>
  <Notes>2</Notes>
  <HiddenSlides>0</HiddenSlides>
  <MMClips>0</MMClips>
  <ScaleCrop>false</ScaleCrop>
  <HeadingPairs>
    <vt:vector size="4" baseType="variant">
      <vt:variant>
        <vt:lpstr>主题</vt:lpstr>
      </vt:variant>
      <vt:variant>
        <vt:i4>1</vt:i4>
      </vt:variant>
      <vt:variant>
        <vt:lpstr>幻灯片标题</vt:lpstr>
      </vt:variant>
      <vt:variant>
        <vt:i4>58</vt:i4>
      </vt:variant>
    </vt:vector>
  </HeadingPairs>
  <TitlesOfParts>
    <vt:vector size="59" baseType="lpstr">
      <vt:lpstr>PPT模板</vt:lpstr>
      <vt:lpstr>第7章 Java集合</vt:lpstr>
      <vt:lpstr>幻灯片 2</vt:lpstr>
      <vt:lpstr>幻灯片 3</vt:lpstr>
      <vt:lpstr>Java 集合概述</vt:lpstr>
      <vt:lpstr>Java 集合概述</vt:lpstr>
      <vt:lpstr>幻灯片 6</vt:lpstr>
      <vt:lpstr>幻灯片 7</vt:lpstr>
      <vt:lpstr>Collection 接口</vt:lpstr>
      <vt:lpstr>Collection 接口方法</vt:lpstr>
      <vt:lpstr>使用 foreach 循环遍历集合元素</vt:lpstr>
      <vt:lpstr>幻灯片 11</vt:lpstr>
      <vt:lpstr>Set 接口</vt:lpstr>
      <vt:lpstr>Set实现类之一：HashSet</vt:lpstr>
      <vt:lpstr>幻灯片 14</vt:lpstr>
      <vt:lpstr>List接口</vt:lpstr>
      <vt:lpstr>List接口</vt:lpstr>
      <vt:lpstr>List实现类之一：ArrayList</vt:lpstr>
      <vt:lpstr>幻灯片 18</vt:lpstr>
      <vt:lpstr>幻灯片 19</vt:lpstr>
      <vt:lpstr>幻灯片 20</vt:lpstr>
      <vt:lpstr>使用 Iterator 接口遍历集合元素</vt:lpstr>
      <vt:lpstr>幻灯片 22</vt:lpstr>
      <vt:lpstr>幻灯片 23</vt:lpstr>
      <vt:lpstr>幻灯片 24</vt:lpstr>
      <vt:lpstr>使用泛型(Generic)</vt:lpstr>
      <vt:lpstr>泛型机制</vt:lpstr>
      <vt:lpstr>幻灯片 27</vt:lpstr>
      <vt:lpstr>幻灯片 28</vt:lpstr>
      <vt:lpstr>幻灯片 29</vt:lpstr>
      <vt:lpstr>ListIterator接口（了解）</vt:lpstr>
      <vt:lpstr>Iterator和ListIterator主要区别(了解)</vt:lpstr>
      <vt:lpstr>hashCode() 方法</vt:lpstr>
      <vt:lpstr>Set实现类之二：LinkedHashSet</vt:lpstr>
      <vt:lpstr>幻灯片 34</vt:lpstr>
      <vt:lpstr>Set实现类之三：TreeSet</vt:lpstr>
      <vt:lpstr>排  序——自然排序</vt:lpstr>
      <vt:lpstr>排  序——自然排序</vt:lpstr>
      <vt:lpstr>排  序——定制排序</vt:lpstr>
      <vt:lpstr>两种List集合比较</vt:lpstr>
      <vt:lpstr>Map接口</vt:lpstr>
      <vt:lpstr>Map接口</vt:lpstr>
      <vt:lpstr>幻灯片 42</vt:lpstr>
      <vt:lpstr>Map 常用方法</vt:lpstr>
      <vt:lpstr>Map实现类之一：HashMap</vt:lpstr>
      <vt:lpstr>幻灯片 45</vt:lpstr>
      <vt:lpstr>Map实现类之二：LinkedHashMap</vt:lpstr>
      <vt:lpstr>Map实现类之三：TreeMap</vt:lpstr>
      <vt:lpstr>Map实现类之三：TreeMap</vt:lpstr>
      <vt:lpstr>Map实现类之四：Hashtable</vt:lpstr>
      <vt:lpstr>Map实现类之五：Properties</vt:lpstr>
      <vt:lpstr>Map实现类之五：Properties</vt:lpstr>
      <vt:lpstr>练习</vt:lpstr>
      <vt:lpstr>操作集合的工具类：Collections</vt:lpstr>
      <vt:lpstr>查找、替换</vt:lpstr>
      <vt:lpstr>同步控制</vt:lpstr>
      <vt:lpstr>Enumeration</vt:lpstr>
      <vt:lpstr>幻灯片 57</vt:lpstr>
      <vt:lpstr>幻灯片 58</vt:lpstr>
    </vt:vector>
  </TitlesOfParts>
  <Company>WwW.YlmF.CoM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petrelsky5</dc:creator>
  <cp:lastModifiedBy>微软中国</cp:lastModifiedBy>
  <cp:revision>682</cp:revision>
  <dcterms:created xsi:type="dcterms:W3CDTF">2012-08-05T14:09:30Z</dcterms:created>
  <dcterms:modified xsi:type="dcterms:W3CDTF">2015-09-09T09:01:51Z</dcterms:modified>
</cp:coreProperties>
</file>