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550" r:id="rId3"/>
    <p:sldId id="528" r:id="rId4"/>
    <p:sldId id="549" r:id="rId5"/>
    <p:sldId id="529" r:id="rId6"/>
    <p:sldId id="530" r:id="rId7"/>
    <p:sldId id="531" r:id="rId8"/>
    <p:sldId id="532" r:id="rId9"/>
    <p:sldId id="541" r:id="rId10"/>
    <p:sldId id="533" r:id="rId11"/>
    <p:sldId id="539" r:id="rId12"/>
    <p:sldId id="547" r:id="rId13"/>
    <p:sldId id="534" r:id="rId14"/>
    <p:sldId id="535" r:id="rId15"/>
    <p:sldId id="536" r:id="rId16"/>
    <p:sldId id="545" r:id="rId17"/>
    <p:sldId id="540" r:id="rId18"/>
    <p:sldId id="537" r:id="rId19"/>
    <p:sldId id="546" r:id="rId20"/>
    <p:sldId id="538" r:id="rId21"/>
    <p:sldId id="490" r:id="rId22"/>
    <p:sldId id="257"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varScale="1">
        <p:scale>
          <a:sx n="70" d="100"/>
          <a:sy n="70" d="100"/>
        </p:scale>
        <p:origin x="-138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2015/8/16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xmlns=""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107504" y="2060848"/>
            <a:ext cx="8129614" cy="1851025"/>
          </a:xfrm>
        </p:spPr>
        <p:txBody>
          <a:bodyPr>
            <a:normAutofit/>
          </a:bodyPr>
          <a:lstStyle/>
          <a:p>
            <a:r>
              <a:rPr lang="zh-CN" altLang="en-US" sz="8000" b="1" dirty="0">
                <a:solidFill>
                  <a:srgbClr val="000066"/>
                </a:solidFill>
                <a:latin typeface="楷体" pitchFamily="49" charset="-122"/>
                <a:ea typeface="楷体" pitchFamily="49" charset="-122"/>
              </a:rPr>
              <a:t>第</a:t>
            </a:r>
            <a:r>
              <a:rPr lang="en-US" altLang="zh-CN" sz="8000" b="1" dirty="0">
                <a:solidFill>
                  <a:srgbClr val="000066"/>
                </a:solidFill>
                <a:latin typeface="楷体" pitchFamily="49" charset="-122"/>
                <a:ea typeface="楷体" pitchFamily="49" charset="-122"/>
              </a:rPr>
              <a:t>8</a:t>
            </a:r>
            <a:r>
              <a:rPr lang="zh-CN" altLang="en-US" sz="8000" b="1" dirty="0" smtClean="0">
                <a:solidFill>
                  <a:srgbClr val="000066"/>
                </a:solidFill>
                <a:latin typeface="楷体" pitchFamily="49" charset="-122"/>
                <a:ea typeface="楷体" pitchFamily="49" charset="-122"/>
              </a:rPr>
              <a:t>章</a:t>
            </a:r>
            <a:r>
              <a:rPr lang="en-US" altLang="zh-CN" sz="8000" b="1" dirty="0" smtClean="0">
                <a:solidFill>
                  <a:srgbClr val="000066"/>
                </a:solidFill>
                <a:latin typeface="楷体" pitchFamily="49" charset="-122"/>
                <a:ea typeface="楷体" pitchFamily="49" charset="-122"/>
              </a:rPr>
              <a:t> </a:t>
            </a:r>
            <a:r>
              <a:rPr lang="zh-CN" altLang="en-US" sz="8000" b="1" dirty="0" smtClean="0">
                <a:solidFill>
                  <a:srgbClr val="000066"/>
                </a:solidFill>
                <a:latin typeface="楷体" pitchFamily="49" charset="-122"/>
                <a:ea typeface="楷体" pitchFamily="49" charset="-122"/>
              </a:rPr>
              <a:t>泛型</a:t>
            </a:r>
            <a:endParaRPr lang="zh-CN" altLang="zh-CN" sz="8000" b="1" dirty="0" smtClean="0">
              <a:solidFill>
                <a:srgbClr val="000066"/>
              </a:solidFill>
              <a:latin typeface="楷体" pitchFamily="49" charset="-122"/>
              <a:ea typeface="楷体" pitchFamily="49" charset="-122"/>
            </a:endParaRPr>
          </a:p>
        </p:txBody>
      </p:sp>
      <p:sp>
        <p:nvSpPr>
          <p:cNvPr id="4" name="TextBox 3"/>
          <p:cNvSpPr txBox="1"/>
          <p:nvPr/>
        </p:nvSpPr>
        <p:spPr>
          <a:xfrm>
            <a:off x="0" y="5613047"/>
            <a:ext cx="9144000" cy="707886"/>
          </a:xfrm>
          <a:prstGeom prst="rect">
            <a:avLst/>
          </a:prstGeom>
          <a:noFill/>
        </p:spPr>
        <p:txBody>
          <a:bodyPr wrap="square" rtlCol="0">
            <a:spAutoFit/>
          </a:bodyPr>
          <a:lstStyle/>
          <a:p>
            <a:r>
              <a:rPr lang="zh-CN" altLang="en-US" sz="4000" b="1" dirty="0" smtClean="0">
                <a:solidFill>
                  <a:srgbClr val="000066"/>
                </a:solidFill>
                <a:latin typeface="楷体" pitchFamily="49" charset="-122"/>
                <a:ea typeface="楷体" pitchFamily="49" charset="-122"/>
              </a:rPr>
              <a:t>讲师</a:t>
            </a:r>
            <a:r>
              <a:rPr lang="zh-CN" altLang="en-US" sz="4000" b="1" dirty="0" smtClean="0">
                <a:solidFill>
                  <a:srgbClr val="000066"/>
                </a:solidFill>
                <a:latin typeface="楷体" pitchFamily="49" charset="-122"/>
                <a:ea typeface="楷体" pitchFamily="49" charset="-122"/>
              </a:rPr>
              <a:t>：刘优</a:t>
            </a:r>
            <a:endParaRPr lang="en-US" altLang="zh-CN" sz="4000" b="1" dirty="0" smtClean="0">
              <a:solidFill>
                <a:srgbClr val="000066"/>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24" y="719763"/>
            <a:ext cx="3888432" cy="646331"/>
          </a:xfrm>
          <a:prstGeom prst="rect">
            <a:avLst/>
          </a:prstGeom>
          <a:noFill/>
        </p:spPr>
        <p:txBody>
          <a:bodyPr wrap="square" rtlCol="0">
            <a:spAutoFit/>
          </a:bodyPr>
          <a:lstStyle/>
          <a:p>
            <a:r>
              <a:rPr lang="en-US" altLang="zh-CN" sz="3600" b="1" dirty="0" smtClean="0">
                <a:ea typeface="宋体" pitchFamily="2" charset="-122"/>
              </a:rPr>
              <a:t>3.3 </a:t>
            </a:r>
            <a:r>
              <a:rPr lang="zh-CN" altLang="en-US" sz="3600" b="1" dirty="0" smtClean="0">
                <a:ea typeface="宋体" pitchFamily="2" charset="-122"/>
              </a:rPr>
              <a:t>对于泛型方法</a:t>
            </a:r>
            <a:endParaRPr lang="en-US" altLang="zh-CN" sz="3600" b="1" dirty="0" smtClean="0">
              <a:ea typeface="宋体" pitchFamily="2" charset="-122"/>
            </a:endParaRPr>
          </a:p>
        </p:txBody>
      </p:sp>
      <p:sp>
        <p:nvSpPr>
          <p:cNvPr id="3" name="TextBox 2"/>
          <p:cNvSpPr txBox="1"/>
          <p:nvPr/>
        </p:nvSpPr>
        <p:spPr>
          <a:xfrm>
            <a:off x="258251" y="1366094"/>
            <a:ext cx="8712968" cy="5468164"/>
          </a:xfrm>
          <a:prstGeom prst="rect">
            <a:avLst/>
          </a:prstGeom>
          <a:noFill/>
        </p:spPr>
        <p:txBody>
          <a:bodyPr wrap="square" rtlCol="0">
            <a:spAutoFit/>
          </a:bodyPr>
          <a:lstStyle/>
          <a:p>
            <a:r>
              <a:rPr lang="zh-CN" altLang="en-US" sz="2400" b="1" dirty="0" smtClean="0">
                <a:ea typeface="宋体" pitchFamily="2" charset="-122"/>
              </a:rPr>
              <a:t>方法，也可以被泛型化，不管此时定义在其中的类是不是泛型化的。在泛型方法中可以定义泛型参数，此时，参数的类型就是传入数据的类型。</a:t>
            </a:r>
            <a:endParaRPr lang="en-US" altLang="zh-CN" sz="2400" b="1" dirty="0" smtClean="0">
              <a:ea typeface="宋体" pitchFamily="2" charset="-122"/>
            </a:endParaRPr>
          </a:p>
          <a:p>
            <a:endParaRPr lang="en-US" altLang="zh-CN" sz="2400" b="1" dirty="0">
              <a:ea typeface="宋体" pitchFamily="2" charset="-122"/>
            </a:endParaRPr>
          </a:p>
          <a:p>
            <a:r>
              <a:rPr lang="zh-CN" altLang="en-US" sz="2400" b="1" dirty="0" smtClean="0">
                <a:ea typeface="宋体" pitchFamily="2" charset="-122"/>
              </a:rPr>
              <a:t>泛型方法的格式：</a:t>
            </a:r>
            <a:endParaRPr lang="en-US" altLang="zh-CN" sz="2400" b="1" dirty="0" smtClean="0">
              <a:ea typeface="宋体" pitchFamily="2" charset="-122"/>
            </a:endParaRPr>
          </a:p>
          <a:p>
            <a:r>
              <a:rPr lang="en-US" altLang="zh-CN" sz="2400" b="1" dirty="0" smtClean="0">
                <a:solidFill>
                  <a:srgbClr val="0000FF"/>
                </a:solidFill>
                <a:ea typeface="宋体" pitchFamily="2" charset="-122"/>
              </a:rPr>
              <a:t>[</a:t>
            </a:r>
            <a:r>
              <a:rPr lang="zh-CN" altLang="en-US" sz="2400" b="1" dirty="0" smtClean="0">
                <a:solidFill>
                  <a:srgbClr val="0000FF"/>
                </a:solidFill>
                <a:ea typeface="宋体" pitchFamily="2" charset="-122"/>
              </a:rPr>
              <a:t>访问权限</a:t>
            </a:r>
            <a:r>
              <a:rPr lang="en-US" altLang="zh-CN" sz="2400" b="1" dirty="0" smtClean="0">
                <a:solidFill>
                  <a:srgbClr val="0000FF"/>
                </a:solidFill>
                <a:ea typeface="宋体" pitchFamily="2" charset="-122"/>
              </a:rPr>
              <a:t>]</a:t>
            </a:r>
            <a:r>
              <a:rPr lang="zh-CN" altLang="en-US" sz="2400" b="1" dirty="0" smtClean="0">
                <a:solidFill>
                  <a:srgbClr val="0000FF"/>
                </a:solidFill>
                <a:ea typeface="宋体" pitchFamily="2" charset="-122"/>
              </a:rPr>
              <a:t>  </a:t>
            </a:r>
            <a:r>
              <a:rPr lang="en-US" altLang="zh-CN" sz="2400" b="1" dirty="0" smtClean="0">
                <a:solidFill>
                  <a:srgbClr val="FF0000"/>
                </a:solidFill>
                <a:ea typeface="宋体" pitchFamily="2" charset="-122"/>
              </a:rPr>
              <a:t>&lt;</a:t>
            </a:r>
            <a:r>
              <a:rPr lang="zh-CN" altLang="en-US" sz="2400" b="1" dirty="0" smtClean="0">
                <a:solidFill>
                  <a:srgbClr val="FF0000"/>
                </a:solidFill>
                <a:ea typeface="宋体" pitchFamily="2" charset="-122"/>
              </a:rPr>
              <a:t>泛型</a:t>
            </a:r>
            <a:r>
              <a:rPr lang="en-US" altLang="zh-CN" sz="2400" b="1" dirty="0" smtClean="0">
                <a:solidFill>
                  <a:srgbClr val="FF0000"/>
                </a:solidFill>
                <a:ea typeface="宋体" pitchFamily="2" charset="-122"/>
              </a:rPr>
              <a:t>&gt;</a:t>
            </a:r>
            <a:r>
              <a:rPr lang="zh-CN" altLang="en-US" sz="2400" b="1" dirty="0" smtClean="0">
                <a:solidFill>
                  <a:srgbClr val="FF0000"/>
                </a:solidFill>
                <a:ea typeface="宋体" pitchFamily="2" charset="-122"/>
              </a:rPr>
              <a:t>  </a:t>
            </a:r>
            <a:r>
              <a:rPr lang="zh-CN" altLang="en-US" sz="2400" b="1" dirty="0" smtClean="0">
                <a:solidFill>
                  <a:srgbClr val="0000FF"/>
                </a:solidFill>
                <a:ea typeface="宋体" pitchFamily="2" charset="-122"/>
              </a:rPr>
              <a:t>返回类型  方法名</a:t>
            </a:r>
            <a:r>
              <a:rPr lang="en-US" altLang="zh-CN" sz="2400" b="1" dirty="0" smtClean="0">
                <a:solidFill>
                  <a:srgbClr val="0000FF"/>
                </a:solidFill>
                <a:ea typeface="宋体" pitchFamily="2" charset="-122"/>
              </a:rPr>
              <a:t>([</a:t>
            </a:r>
            <a:r>
              <a:rPr lang="zh-CN" altLang="en-US" sz="2400" b="1" dirty="0" smtClean="0">
                <a:solidFill>
                  <a:srgbClr val="0000FF"/>
                </a:solidFill>
                <a:ea typeface="宋体" pitchFamily="2" charset="-122"/>
              </a:rPr>
              <a:t>泛型标识 参数名称</a:t>
            </a:r>
            <a:r>
              <a:rPr lang="en-US" altLang="zh-CN" sz="2400" b="1" dirty="0" smtClean="0">
                <a:solidFill>
                  <a:srgbClr val="0000FF"/>
                </a:solidFill>
                <a:ea typeface="宋体" pitchFamily="2" charset="-122"/>
              </a:rPr>
              <a:t>])</a:t>
            </a:r>
            <a:r>
              <a:rPr lang="zh-CN" altLang="en-US" sz="2400" b="1" dirty="0" smtClean="0">
                <a:solidFill>
                  <a:srgbClr val="0000FF"/>
                </a:solidFill>
                <a:ea typeface="宋体" pitchFamily="2" charset="-122"/>
              </a:rPr>
              <a:t>  抛出的异常</a:t>
            </a:r>
            <a:endParaRPr lang="en-US" altLang="zh-CN" sz="2400" b="1" dirty="0" smtClean="0">
              <a:solidFill>
                <a:srgbClr val="0000FF"/>
              </a:solidFill>
              <a:ea typeface="宋体" pitchFamily="2" charset="-122"/>
            </a:endParaRPr>
          </a:p>
          <a:p>
            <a:endParaRPr lang="en-US" altLang="zh-CN" sz="2800" dirty="0">
              <a:ea typeface="宋体" pitchFamily="2" charset="-122"/>
              <a:cs typeface="Times New Roman" pitchFamily="18" charset="0"/>
            </a:endParaRPr>
          </a:p>
          <a:p>
            <a:pPr>
              <a:lnSpc>
                <a:spcPts val="2300"/>
              </a:lnSpc>
            </a:pPr>
            <a:r>
              <a:rPr lang="en-US" altLang="zh-CN" sz="2800" b="1" dirty="0">
                <a:solidFill>
                  <a:srgbClr val="C00000"/>
                </a:solidFill>
                <a:ea typeface="宋体" pitchFamily="2" charset="-122"/>
                <a:cs typeface="Times New Roman" pitchFamily="18" charset="0"/>
              </a:rPr>
              <a:t>public class </a:t>
            </a:r>
            <a:r>
              <a:rPr lang="en-US" altLang="zh-CN" sz="2800" b="1" dirty="0" smtClean="0">
                <a:solidFill>
                  <a:srgbClr val="C00000"/>
                </a:solidFill>
                <a:ea typeface="宋体" pitchFamily="2" charset="-122"/>
                <a:cs typeface="Times New Roman" pitchFamily="18" charset="0"/>
              </a:rPr>
              <a:t>DAO {</a:t>
            </a:r>
            <a:endParaRPr lang="en-US" altLang="zh-CN" sz="2800" b="1" dirty="0">
              <a:solidFill>
                <a:srgbClr val="C00000"/>
              </a:solidFill>
              <a:ea typeface="宋体" pitchFamily="2" charset="-122"/>
              <a:cs typeface="Times New Roman" pitchFamily="18" charset="0"/>
            </a:endParaRPr>
          </a:p>
          <a:p>
            <a:pPr>
              <a:lnSpc>
                <a:spcPts val="2300"/>
              </a:lnSpc>
            </a:pPr>
            <a:r>
              <a:rPr lang="en-US" altLang="zh-CN" sz="2800" b="1" dirty="0">
                <a:solidFill>
                  <a:srgbClr val="C00000"/>
                </a:solidFill>
                <a:ea typeface="宋体" pitchFamily="2" charset="-122"/>
                <a:cs typeface="Times New Roman" pitchFamily="18" charset="0"/>
              </a:rPr>
              <a:t>	</a:t>
            </a:r>
            <a:endParaRPr lang="en-US" altLang="zh-CN" sz="2800" b="1" dirty="0" smtClean="0">
              <a:solidFill>
                <a:srgbClr val="C00000"/>
              </a:solidFill>
              <a:ea typeface="宋体" pitchFamily="2" charset="-122"/>
              <a:cs typeface="Times New Roman" pitchFamily="18" charset="0"/>
            </a:endParaRPr>
          </a:p>
          <a:p>
            <a:pPr>
              <a:lnSpc>
                <a:spcPts val="2300"/>
              </a:lnSpc>
            </a:pPr>
            <a:r>
              <a:rPr lang="en-US" altLang="zh-CN" sz="2800" b="1" dirty="0">
                <a:solidFill>
                  <a:srgbClr val="C00000"/>
                </a:solidFill>
                <a:ea typeface="宋体" pitchFamily="2" charset="-122"/>
                <a:cs typeface="Times New Roman" pitchFamily="18" charset="0"/>
              </a:rPr>
              <a:t>	</a:t>
            </a:r>
            <a:r>
              <a:rPr lang="en-US" altLang="zh-CN" sz="2800" b="1" dirty="0" smtClean="0">
                <a:solidFill>
                  <a:srgbClr val="C00000"/>
                </a:solidFill>
                <a:ea typeface="宋体" pitchFamily="2" charset="-122"/>
                <a:cs typeface="Times New Roman" pitchFamily="18" charset="0"/>
              </a:rPr>
              <a:t>public </a:t>
            </a:r>
            <a:r>
              <a:rPr lang="en-US" altLang="zh-CN" sz="2800" b="1" dirty="0">
                <a:solidFill>
                  <a:srgbClr val="C00000"/>
                </a:solidFill>
                <a:ea typeface="宋体" pitchFamily="2" charset="-122"/>
                <a:cs typeface="Times New Roman" pitchFamily="18" charset="0"/>
              </a:rPr>
              <a:t>&lt;E&gt;  E get(</a:t>
            </a:r>
            <a:r>
              <a:rPr lang="en-US" altLang="zh-CN" sz="2800" b="1" dirty="0" err="1">
                <a:solidFill>
                  <a:srgbClr val="C00000"/>
                </a:solidFill>
                <a:ea typeface="宋体" pitchFamily="2" charset="-122"/>
                <a:cs typeface="Times New Roman" pitchFamily="18" charset="0"/>
              </a:rPr>
              <a:t>int</a:t>
            </a:r>
            <a:r>
              <a:rPr lang="en-US" altLang="zh-CN" sz="2800" b="1" dirty="0">
                <a:solidFill>
                  <a:srgbClr val="C00000"/>
                </a:solidFill>
                <a:ea typeface="宋体" pitchFamily="2" charset="-122"/>
                <a:cs typeface="Times New Roman" pitchFamily="18" charset="0"/>
              </a:rPr>
              <a:t> id, E e){</a:t>
            </a:r>
          </a:p>
          <a:p>
            <a:pPr>
              <a:lnSpc>
                <a:spcPts val="2300"/>
              </a:lnSpc>
            </a:pPr>
            <a:r>
              <a:rPr lang="en-US" altLang="zh-CN" sz="2800" b="1" dirty="0">
                <a:solidFill>
                  <a:srgbClr val="C00000"/>
                </a:solidFill>
                <a:ea typeface="宋体" pitchFamily="2" charset="-122"/>
                <a:cs typeface="Times New Roman" pitchFamily="18" charset="0"/>
              </a:rPr>
              <a:t>		</a:t>
            </a:r>
          </a:p>
          <a:p>
            <a:pPr>
              <a:lnSpc>
                <a:spcPts val="2300"/>
              </a:lnSpc>
            </a:pPr>
            <a:r>
              <a:rPr lang="en-US" altLang="zh-CN" sz="2800" b="1" dirty="0">
                <a:solidFill>
                  <a:srgbClr val="C00000"/>
                </a:solidFill>
                <a:ea typeface="宋体" pitchFamily="2" charset="-122"/>
                <a:cs typeface="Times New Roman" pitchFamily="18" charset="0"/>
              </a:rPr>
              <a:t>		E result = null;</a:t>
            </a:r>
          </a:p>
          <a:p>
            <a:pPr>
              <a:lnSpc>
                <a:spcPts val="2300"/>
              </a:lnSpc>
            </a:pPr>
            <a:r>
              <a:rPr lang="en-US" altLang="zh-CN" sz="2800" b="1" dirty="0">
                <a:solidFill>
                  <a:srgbClr val="C00000"/>
                </a:solidFill>
                <a:ea typeface="宋体" pitchFamily="2" charset="-122"/>
                <a:cs typeface="Times New Roman" pitchFamily="18" charset="0"/>
              </a:rPr>
              <a:t>		</a:t>
            </a:r>
          </a:p>
          <a:p>
            <a:pPr>
              <a:lnSpc>
                <a:spcPts val="2300"/>
              </a:lnSpc>
            </a:pPr>
            <a:r>
              <a:rPr lang="en-US" altLang="zh-CN" sz="2800" b="1" dirty="0">
                <a:solidFill>
                  <a:srgbClr val="C00000"/>
                </a:solidFill>
                <a:ea typeface="宋体" pitchFamily="2" charset="-122"/>
                <a:cs typeface="Times New Roman" pitchFamily="18" charset="0"/>
              </a:rPr>
              <a:t>		return result;</a:t>
            </a:r>
          </a:p>
          <a:p>
            <a:pPr>
              <a:lnSpc>
                <a:spcPts val="2300"/>
              </a:lnSpc>
            </a:pPr>
            <a:r>
              <a:rPr lang="en-US" altLang="zh-CN" sz="2800" b="1" dirty="0">
                <a:solidFill>
                  <a:srgbClr val="C00000"/>
                </a:solidFill>
                <a:ea typeface="宋体" pitchFamily="2" charset="-122"/>
                <a:cs typeface="Times New Roman" pitchFamily="18" charset="0"/>
              </a:rPr>
              <a:t>	</a:t>
            </a:r>
            <a:r>
              <a:rPr lang="en-US" altLang="zh-CN" sz="2800" b="1" dirty="0" smtClean="0">
                <a:solidFill>
                  <a:srgbClr val="C00000"/>
                </a:solidFill>
                <a:ea typeface="宋体" pitchFamily="2" charset="-122"/>
                <a:cs typeface="Times New Roman" pitchFamily="18" charset="0"/>
              </a:rPr>
              <a:t>}}</a:t>
            </a:r>
            <a:endParaRPr lang="zh-CN" altLang="en-US" sz="2800"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xmlns="" val="1651788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36712"/>
            <a:ext cx="8496944" cy="5632311"/>
          </a:xfrm>
          <a:prstGeom prst="rect">
            <a:avLst/>
          </a:prstGeom>
          <a:noFill/>
        </p:spPr>
        <p:txBody>
          <a:bodyPr wrap="square" rtlCol="0">
            <a:spAutoFit/>
          </a:bodyPr>
          <a:lstStyle/>
          <a:p>
            <a:r>
              <a:rPr lang="en-US" altLang="zh-CN" sz="2000" b="1" dirty="0">
                <a:solidFill>
                  <a:srgbClr val="C00000"/>
                </a:solidFill>
                <a:ea typeface="宋体" pitchFamily="2" charset="-122"/>
              </a:rPr>
              <a:t>static &lt;T&gt; void </a:t>
            </a:r>
            <a:r>
              <a:rPr lang="en-US" altLang="zh-CN" sz="2000" b="1" dirty="0" err="1">
                <a:solidFill>
                  <a:srgbClr val="C00000"/>
                </a:solidFill>
                <a:ea typeface="宋体" pitchFamily="2" charset="-122"/>
              </a:rPr>
              <a:t>fromArrayToCollection</a:t>
            </a:r>
            <a:r>
              <a:rPr lang="en-US" altLang="zh-CN" sz="2000" b="1" dirty="0">
                <a:solidFill>
                  <a:srgbClr val="C00000"/>
                </a:solidFill>
                <a:ea typeface="宋体" pitchFamily="2" charset="-122"/>
              </a:rPr>
              <a:t>(T[] a, Collection&lt;T&gt; c) {</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for </a:t>
            </a:r>
            <a:r>
              <a:rPr lang="en-US" altLang="zh-CN" sz="2000" b="1" dirty="0">
                <a:solidFill>
                  <a:srgbClr val="C00000"/>
                </a:solidFill>
                <a:ea typeface="宋体" pitchFamily="2" charset="-122"/>
              </a:rPr>
              <a:t>(T o : a) {</a:t>
            </a:r>
          </a:p>
          <a:p>
            <a:r>
              <a:rPr lang="en-US" altLang="zh-CN" sz="2000" b="1" dirty="0">
                <a:solidFill>
                  <a:srgbClr val="C00000"/>
                </a:solidFill>
                <a:ea typeface="宋体" pitchFamily="2" charset="-122"/>
              </a:rPr>
              <a:t>		</a:t>
            </a:r>
            <a:r>
              <a:rPr lang="en-US" altLang="zh-CN" sz="2000" b="1" dirty="0" err="1" smtClean="0">
                <a:solidFill>
                  <a:srgbClr val="C00000"/>
                </a:solidFill>
                <a:ea typeface="宋体" pitchFamily="2" charset="-122"/>
              </a:rPr>
              <a:t>c.add</a:t>
            </a:r>
            <a:r>
              <a:rPr lang="en-US" altLang="zh-CN" sz="2000" b="1" dirty="0" smtClean="0">
                <a:solidFill>
                  <a:srgbClr val="C00000"/>
                </a:solidFill>
                <a:ea typeface="宋体" pitchFamily="2" charset="-122"/>
              </a:rPr>
              <a:t>(o</a:t>
            </a:r>
            <a:r>
              <a:rPr lang="en-US" altLang="zh-CN" sz="2000" b="1" dirty="0">
                <a:solidFill>
                  <a:srgbClr val="C00000"/>
                </a:solidFill>
                <a:ea typeface="宋体" pitchFamily="2" charset="-122"/>
              </a:rPr>
              <a:t>);</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a:t>
            </a:r>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a:t>
            </a:r>
            <a:endParaRPr lang="en-US" altLang="zh-CN" sz="2000" b="1" dirty="0">
              <a:solidFill>
                <a:srgbClr val="C00000"/>
              </a:solidFill>
              <a:ea typeface="宋体" pitchFamily="2" charset="-122"/>
            </a:endParaRPr>
          </a:p>
          <a:p>
            <a:r>
              <a:rPr lang="en-US" altLang="zh-CN" sz="2000" b="1" dirty="0" smtClean="0">
                <a:solidFill>
                  <a:srgbClr val="C00000"/>
                </a:solidFill>
                <a:ea typeface="宋体" pitchFamily="2" charset="-122"/>
              </a:rPr>
              <a:t>public </a:t>
            </a:r>
            <a:r>
              <a:rPr lang="en-US" altLang="zh-CN" sz="2000" b="1" dirty="0">
                <a:solidFill>
                  <a:srgbClr val="C00000"/>
                </a:solidFill>
                <a:ea typeface="宋体" pitchFamily="2" charset="-122"/>
              </a:rPr>
              <a:t>static void main(String[] </a:t>
            </a:r>
            <a:r>
              <a:rPr lang="en-US" altLang="zh-CN" sz="2000" b="1" dirty="0" err="1">
                <a:solidFill>
                  <a:srgbClr val="C00000"/>
                </a:solidFill>
                <a:ea typeface="宋体" pitchFamily="2" charset="-122"/>
              </a:rPr>
              <a:t>args</a:t>
            </a:r>
            <a:r>
              <a:rPr lang="en-US" altLang="zh-CN" sz="2000" b="1" dirty="0">
                <a:solidFill>
                  <a:srgbClr val="C00000"/>
                </a:solidFill>
                <a:ea typeface="宋体" pitchFamily="2" charset="-122"/>
              </a:rPr>
              <a:t>) {</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Object</a:t>
            </a:r>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ao</a:t>
            </a:r>
            <a:r>
              <a:rPr lang="en-US" altLang="zh-CN" sz="2000" b="1" dirty="0">
                <a:solidFill>
                  <a:srgbClr val="C00000"/>
                </a:solidFill>
                <a:ea typeface="宋体" pitchFamily="2" charset="-122"/>
              </a:rPr>
              <a:t> = new Object[100];</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Collection&lt;Object</a:t>
            </a:r>
            <a:r>
              <a:rPr lang="en-US" altLang="zh-CN" sz="2000" b="1" dirty="0">
                <a:solidFill>
                  <a:srgbClr val="C00000"/>
                </a:solidFill>
                <a:ea typeface="宋体" pitchFamily="2" charset="-122"/>
              </a:rPr>
              <a:t>&gt; co = new </a:t>
            </a:r>
            <a:r>
              <a:rPr lang="en-US" altLang="zh-CN" sz="2000" b="1" dirty="0" err="1">
                <a:solidFill>
                  <a:srgbClr val="C00000"/>
                </a:solidFill>
                <a:ea typeface="宋体" pitchFamily="2" charset="-122"/>
              </a:rPr>
              <a:t>ArrayList</a:t>
            </a:r>
            <a:r>
              <a:rPr lang="en-US" altLang="zh-CN" sz="2000" b="1" dirty="0">
                <a:solidFill>
                  <a:srgbClr val="C00000"/>
                </a:solidFill>
                <a:ea typeface="宋体" pitchFamily="2" charset="-122"/>
              </a:rPr>
              <a:t>&lt;Object&gt;();</a:t>
            </a:r>
          </a:p>
          <a:p>
            <a:r>
              <a:rPr lang="en-US" altLang="zh-CN" sz="2000" b="1" dirty="0">
                <a:solidFill>
                  <a:srgbClr val="C00000"/>
                </a:solidFill>
                <a:ea typeface="宋体" pitchFamily="2" charset="-122"/>
              </a:rPr>
              <a:t>	</a:t>
            </a:r>
            <a:r>
              <a:rPr lang="en-US" altLang="zh-CN" sz="2000" b="1" dirty="0" err="1" smtClean="0">
                <a:solidFill>
                  <a:srgbClr val="C00000"/>
                </a:solidFill>
                <a:ea typeface="宋体" pitchFamily="2" charset="-122"/>
              </a:rPr>
              <a:t>fromArrayToCollection</a:t>
            </a:r>
            <a:r>
              <a:rPr lang="en-US" altLang="zh-CN" sz="2000" b="1" dirty="0" smtClean="0">
                <a:solidFill>
                  <a:srgbClr val="C00000"/>
                </a:solidFill>
                <a:ea typeface="宋体" pitchFamily="2" charset="-122"/>
              </a:rPr>
              <a:t>(</a:t>
            </a:r>
            <a:r>
              <a:rPr lang="en-US" altLang="zh-CN" sz="2000" b="1" dirty="0" err="1" smtClean="0">
                <a:solidFill>
                  <a:srgbClr val="C00000"/>
                </a:solidFill>
                <a:ea typeface="宋体" pitchFamily="2" charset="-122"/>
              </a:rPr>
              <a:t>ao</a:t>
            </a:r>
            <a:r>
              <a:rPr lang="en-US" altLang="zh-CN" sz="2000" b="1" dirty="0">
                <a:solidFill>
                  <a:srgbClr val="C00000"/>
                </a:solidFill>
                <a:ea typeface="宋体" pitchFamily="2" charset="-122"/>
              </a:rPr>
              <a:t>, co);</a:t>
            </a:r>
          </a:p>
          <a:p>
            <a:endParaRPr lang="en-US" altLang="zh-CN" sz="2000" b="1" dirty="0">
              <a:solidFill>
                <a:srgbClr val="C00000"/>
              </a:solidFill>
              <a:ea typeface="宋体" pitchFamily="2" charset="-122"/>
            </a:endParaRP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String</a:t>
            </a:r>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sa</a:t>
            </a:r>
            <a:r>
              <a:rPr lang="en-US" altLang="zh-CN" sz="2000" b="1" dirty="0">
                <a:solidFill>
                  <a:srgbClr val="C00000"/>
                </a:solidFill>
                <a:ea typeface="宋体" pitchFamily="2" charset="-122"/>
              </a:rPr>
              <a:t> = new String[20];</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Collection&lt;String</a:t>
            </a:r>
            <a:r>
              <a:rPr lang="en-US" altLang="zh-CN" sz="2000" b="1" dirty="0">
                <a:solidFill>
                  <a:srgbClr val="C00000"/>
                </a:solidFill>
                <a:ea typeface="宋体" pitchFamily="2" charset="-122"/>
              </a:rPr>
              <a:t>&gt; </a:t>
            </a:r>
            <a:r>
              <a:rPr lang="en-US" altLang="zh-CN" sz="2000" b="1" dirty="0" err="1">
                <a:solidFill>
                  <a:srgbClr val="C00000"/>
                </a:solidFill>
                <a:ea typeface="宋体" pitchFamily="2" charset="-122"/>
              </a:rPr>
              <a:t>cs</a:t>
            </a:r>
            <a:r>
              <a:rPr lang="en-US" altLang="zh-CN" sz="2000" b="1" dirty="0">
                <a:solidFill>
                  <a:srgbClr val="C00000"/>
                </a:solidFill>
                <a:ea typeface="宋体" pitchFamily="2" charset="-122"/>
              </a:rPr>
              <a:t> = new </a:t>
            </a:r>
            <a:r>
              <a:rPr lang="en-US" altLang="zh-CN" sz="2000" b="1" dirty="0" err="1">
                <a:solidFill>
                  <a:srgbClr val="C00000"/>
                </a:solidFill>
                <a:ea typeface="宋体" pitchFamily="2" charset="-122"/>
              </a:rPr>
              <a:t>ArrayList</a:t>
            </a:r>
            <a:r>
              <a:rPr lang="en-US" altLang="zh-CN" sz="2000" b="1" dirty="0">
                <a:solidFill>
                  <a:srgbClr val="C00000"/>
                </a:solidFill>
                <a:ea typeface="宋体" pitchFamily="2" charset="-122"/>
              </a:rPr>
              <a:t>&lt;&gt;();</a:t>
            </a:r>
          </a:p>
          <a:p>
            <a:r>
              <a:rPr lang="en-US" altLang="zh-CN" sz="2000" b="1" dirty="0">
                <a:solidFill>
                  <a:srgbClr val="C00000"/>
                </a:solidFill>
                <a:ea typeface="宋体" pitchFamily="2" charset="-122"/>
              </a:rPr>
              <a:t>	</a:t>
            </a:r>
            <a:r>
              <a:rPr lang="en-US" altLang="zh-CN" sz="2000" b="1" dirty="0" err="1" smtClean="0">
                <a:solidFill>
                  <a:srgbClr val="C00000"/>
                </a:solidFill>
                <a:ea typeface="宋体" pitchFamily="2" charset="-122"/>
              </a:rPr>
              <a:t>fromArrayToCollection</a:t>
            </a:r>
            <a:r>
              <a:rPr lang="en-US" altLang="zh-CN" sz="2000" b="1" dirty="0" smtClean="0">
                <a:solidFill>
                  <a:srgbClr val="C00000"/>
                </a:solidFill>
                <a:ea typeface="宋体" pitchFamily="2" charset="-122"/>
              </a:rPr>
              <a:t>(</a:t>
            </a:r>
            <a:r>
              <a:rPr lang="en-US" altLang="zh-CN" sz="2000" b="1" dirty="0" err="1" smtClean="0">
                <a:solidFill>
                  <a:srgbClr val="C00000"/>
                </a:solidFill>
                <a:ea typeface="宋体" pitchFamily="2" charset="-122"/>
              </a:rPr>
              <a:t>sa</a:t>
            </a:r>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cs</a:t>
            </a:r>
            <a:r>
              <a:rPr lang="en-US" altLang="zh-CN" sz="2000" b="1" dirty="0">
                <a:solidFill>
                  <a:srgbClr val="C00000"/>
                </a:solidFill>
                <a:ea typeface="宋体" pitchFamily="2" charset="-122"/>
              </a:rPr>
              <a:t>);</a:t>
            </a:r>
          </a:p>
          <a:p>
            <a:endParaRPr lang="en-US" altLang="zh-CN" sz="2000" b="1" dirty="0">
              <a:solidFill>
                <a:srgbClr val="C00000"/>
              </a:solidFill>
              <a:ea typeface="宋体" pitchFamily="2" charset="-122"/>
            </a:endParaRP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Collection&lt;Double</a:t>
            </a:r>
            <a:r>
              <a:rPr lang="en-US" altLang="zh-CN" sz="2000" b="1" dirty="0">
                <a:solidFill>
                  <a:srgbClr val="C00000"/>
                </a:solidFill>
                <a:ea typeface="宋体" pitchFamily="2" charset="-122"/>
              </a:rPr>
              <a:t>&gt; cd = new </a:t>
            </a:r>
            <a:r>
              <a:rPr lang="en-US" altLang="zh-CN" sz="2000" b="1" dirty="0" err="1">
                <a:solidFill>
                  <a:srgbClr val="C00000"/>
                </a:solidFill>
                <a:ea typeface="宋体" pitchFamily="2" charset="-122"/>
              </a:rPr>
              <a:t>ArrayList</a:t>
            </a:r>
            <a:r>
              <a:rPr lang="en-US" altLang="zh-CN" sz="2000" b="1" dirty="0">
                <a:solidFill>
                  <a:srgbClr val="C00000"/>
                </a:solidFill>
                <a:ea typeface="宋体" pitchFamily="2" charset="-122"/>
              </a:rPr>
              <a:t>&lt;&gt;();</a:t>
            </a:r>
          </a:p>
          <a:p>
            <a:r>
              <a:rPr lang="en-US" altLang="zh-CN" sz="2000" b="1" dirty="0">
                <a:solidFill>
                  <a:srgbClr val="C00000"/>
                </a:solidFill>
                <a:ea typeface="宋体" pitchFamily="2" charset="-122"/>
              </a:rPr>
              <a:t>	</a:t>
            </a:r>
            <a:r>
              <a:rPr lang="en-US" altLang="zh-CN" sz="2000" b="1" dirty="0" smtClean="0">
                <a:ea typeface="宋体" pitchFamily="2" charset="-122"/>
              </a:rPr>
              <a:t>// </a:t>
            </a:r>
            <a:r>
              <a:rPr lang="zh-CN" altLang="en-US" sz="2000" b="1" dirty="0">
                <a:ea typeface="宋体" pitchFamily="2" charset="-122"/>
              </a:rPr>
              <a:t>下面代码中</a:t>
            </a:r>
            <a:r>
              <a:rPr lang="en-US" altLang="zh-CN" sz="2000" b="1" dirty="0">
                <a:ea typeface="宋体" pitchFamily="2" charset="-122"/>
              </a:rPr>
              <a:t>T</a:t>
            </a:r>
            <a:r>
              <a:rPr lang="zh-CN" altLang="en-US" sz="2000" b="1" dirty="0">
                <a:ea typeface="宋体" pitchFamily="2" charset="-122"/>
              </a:rPr>
              <a:t>是</a:t>
            </a:r>
            <a:r>
              <a:rPr lang="en-US" altLang="zh-CN" sz="2000" b="1" dirty="0">
                <a:ea typeface="宋体" pitchFamily="2" charset="-122"/>
              </a:rPr>
              <a:t>Double</a:t>
            </a:r>
            <a:r>
              <a:rPr lang="zh-CN" altLang="en-US" sz="2000" b="1" dirty="0">
                <a:ea typeface="宋体" pitchFamily="2" charset="-122"/>
              </a:rPr>
              <a:t>类，但</a:t>
            </a:r>
            <a:r>
              <a:rPr lang="en-US" altLang="zh-CN" sz="2000" b="1" dirty="0" err="1">
                <a:ea typeface="宋体" pitchFamily="2" charset="-122"/>
              </a:rPr>
              <a:t>sa</a:t>
            </a:r>
            <a:r>
              <a:rPr lang="zh-CN" altLang="en-US" sz="2000" b="1" dirty="0">
                <a:ea typeface="宋体" pitchFamily="2" charset="-122"/>
              </a:rPr>
              <a:t>是</a:t>
            </a:r>
            <a:r>
              <a:rPr lang="en-US" altLang="zh-CN" sz="2000" b="1" dirty="0">
                <a:ea typeface="宋体" pitchFamily="2" charset="-122"/>
              </a:rPr>
              <a:t>String</a:t>
            </a:r>
            <a:r>
              <a:rPr lang="zh-CN" altLang="en-US" sz="2000" b="1" dirty="0">
                <a:ea typeface="宋体" pitchFamily="2" charset="-122"/>
              </a:rPr>
              <a:t>类型，编译错误。</a:t>
            </a:r>
          </a:p>
          <a:p>
            <a:r>
              <a:rPr lang="zh-CN" altLang="en-US" sz="2000" b="1" dirty="0">
                <a:solidFill>
                  <a:srgbClr val="C00000"/>
                </a:solidFill>
                <a:ea typeface="宋体" pitchFamily="2" charset="-122"/>
              </a:rPr>
              <a:t>	</a:t>
            </a:r>
            <a:r>
              <a:rPr lang="en-US" altLang="zh-CN" sz="2000" b="1" dirty="0" smtClean="0">
                <a:solidFill>
                  <a:srgbClr val="C00000"/>
                </a:solidFill>
                <a:ea typeface="宋体" pitchFamily="2" charset="-122"/>
              </a:rPr>
              <a:t>// </a:t>
            </a:r>
            <a:r>
              <a:rPr lang="en-US" altLang="zh-CN" sz="2000" b="1" dirty="0" err="1">
                <a:solidFill>
                  <a:srgbClr val="C00000"/>
                </a:solidFill>
                <a:ea typeface="宋体" pitchFamily="2" charset="-122"/>
              </a:rPr>
              <a:t>fromArrayToCollection</a:t>
            </a:r>
            <a:r>
              <a:rPr lang="en-US" altLang="zh-CN" sz="2000" b="1" dirty="0">
                <a:solidFill>
                  <a:srgbClr val="C00000"/>
                </a:solidFill>
                <a:ea typeface="宋体" pitchFamily="2" charset="-122"/>
              </a:rPr>
              <a:t>(</a:t>
            </a:r>
            <a:r>
              <a:rPr lang="en-US" altLang="zh-CN" sz="2000" b="1" dirty="0" err="1">
                <a:solidFill>
                  <a:srgbClr val="C00000"/>
                </a:solidFill>
                <a:ea typeface="宋体" pitchFamily="2" charset="-122"/>
              </a:rPr>
              <a:t>sa</a:t>
            </a:r>
            <a:r>
              <a:rPr lang="en-US" altLang="zh-CN" sz="2000" b="1" dirty="0">
                <a:solidFill>
                  <a:srgbClr val="C00000"/>
                </a:solidFill>
                <a:ea typeface="宋体" pitchFamily="2" charset="-122"/>
              </a:rPr>
              <a:t>, cd);</a:t>
            </a:r>
          </a:p>
          <a:p>
            <a:r>
              <a:rPr lang="en-US" altLang="zh-CN" sz="2000" b="1" dirty="0">
                <a:solidFill>
                  <a:srgbClr val="C00000"/>
                </a:solidFill>
                <a:ea typeface="宋体" pitchFamily="2" charset="-122"/>
              </a:rPr>
              <a:t>	</a:t>
            </a:r>
            <a:r>
              <a:rPr lang="en-US" altLang="zh-CN" sz="2000" b="1" dirty="0" smtClean="0">
                <a:ea typeface="宋体" pitchFamily="2" charset="-122"/>
              </a:rPr>
              <a:t>// </a:t>
            </a:r>
            <a:r>
              <a:rPr lang="zh-CN" altLang="en-US" sz="2000" b="1" dirty="0">
                <a:ea typeface="宋体" pitchFamily="2" charset="-122"/>
              </a:rPr>
              <a:t>下面代码中</a:t>
            </a:r>
            <a:r>
              <a:rPr lang="en-US" altLang="zh-CN" sz="2000" b="1" dirty="0">
                <a:ea typeface="宋体" pitchFamily="2" charset="-122"/>
              </a:rPr>
              <a:t>T</a:t>
            </a:r>
            <a:r>
              <a:rPr lang="zh-CN" altLang="en-US" sz="2000" b="1" dirty="0">
                <a:ea typeface="宋体" pitchFamily="2" charset="-122"/>
              </a:rPr>
              <a:t>是</a:t>
            </a:r>
            <a:r>
              <a:rPr lang="en-US" altLang="zh-CN" sz="2000" b="1" dirty="0">
                <a:ea typeface="宋体" pitchFamily="2" charset="-122"/>
              </a:rPr>
              <a:t>Object</a:t>
            </a:r>
            <a:r>
              <a:rPr lang="zh-CN" altLang="en-US" sz="2000" b="1" dirty="0">
                <a:ea typeface="宋体" pitchFamily="2" charset="-122"/>
              </a:rPr>
              <a:t>类型，</a:t>
            </a:r>
            <a:r>
              <a:rPr lang="en-US" altLang="zh-CN" sz="2000" b="1" dirty="0" err="1">
                <a:ea typeface="宋体" pitchFamily="2" charset="-122"/>
              </a:rPr>
              <a:t>sa</a:t>
            </a:r>
            <a:r>
              <a:rPr lang="zh-CN" altLang="en-US" sz="2000" b="1" dirty="0">
                <a:ea typeface="宋体" pitchFamily="2" charset="-122"/>
              </a:rPr>
              <a:t>是</a:t>
            </a:r>
            <a:r>
              <a:rPr lang="en-US" altLang="zh-CN" sz="2000" b="1" dirty="0">
                <a:ea typeface="宋体" pitchFamily="2" charset="-122"/>
              </a:rPr>
              <a:t>String</a:t>
            </a:r>
            <a:r>
              <a:rPr lang="zh-CN" altLang="en-US" sz="2000" b="1" dirty="0">
                <a:ea typeface="宋体" pitchFamily="2" charset="-122"/>
              </a:rPr>
              <a:t>类型，可以赋值成功。</a:t>
            </a:r>
          </a:p>
          <a:p>
            <a:r>
              <a:rPr lang="zh-CN" altLang="en-US" sz="2000" b="1" dirty="0">
                <a:solidFill>
                  <a:srgbClr val="C00000"/>
                </a:solidFill>
                <a:ea typeface="宋体" pitchFamily="2" charset="-122"/>
              </a:rPr>
              <a:t>	</a:t>
            </a:r>
            <a:r>
              <a:rPr lang="en-US" altLang="zh-CN" sz="2000" b="1" dirty="0" err="1" smtClean="0">
                <a:solidFill>
                  <a:srgbClr val="C00000"/>
                </a:solidFill>
                <a:ea typeface="宋体" pitchFamily="2" charset="-122"/>
              </a:rPr>
              <a:t>fromArrayToCollection</a:t>
            </a:r>
            <a:r>
              <a:rPr lang="en-US" altLang="zh-CN" sz="2000" b="1" dirty="0" smtClean="0">
                <a:solidFill>
                  <a:srgbClr val="C00000"/>
                </a:solidFill>
                <a:ea typeface="宋体" pitchFamily="2" charset="-122"/>
              </a:rPr>
              <a:t>(</a:t>
            </a:r>
            <a:r>
              <a:rPr lang="en-US" altLang="zh-CN" sz="2000" b="1" dirty="0" err="1" smtClean="0">
                <a:solidFill>
                  <a:srgbClr val="C00000"/>
                </a:solidFill>
                <a:ea typeface="宋体" pitchFamily="2" charset="-122"/>
              </a:rPr>
              <a:t>sa</a:t>
            </a:r>
            <a:r>
              <a:rPr lang="en-US" altLang="zh-CN" sz="2000" b="1" dirty="0">
                <a:solidFill>
                  <a:srgbClr val="C00000"/>
                </a:solidFill>
                <a:ea typeface="宋体" pitchFamily="2" charset="-122"/>
              </a:rPr>
              <a:t>, co</a:t>
            </a:r>
            <a:r>
              <a:rPr lang="en-US" altLang="zh-CN" sz="2000" b="1" dirty="0" smtClean="0">
                <a:solidFill>
                  <a:srgbClr val="C00000"/>
                </a:solidFill>
                <a:ea typeface="宋体" pitchFamily="2" charset="-122"/>
              </a:rPr>
              <a:t>);  }</a:t>
            </a:r>
            <a:endParaRPr lang="zh-CN" altLang="en-US" sz="2000" b="1" dirty="0">
              <a:solidFill>
                <a:srgbClr val="C00000"/>
              </a:solidFill>
              <a:ea typeface="宋体" pitchFamily="2" charset="-122"/>
            </a:endParaRPr>
          </a:p>
        </p:txBody>
      </p:sp>
    </p:spTree>
    <p:extLst>
      <p:ext uri="{BB962C8B-B14F-4D97-AF65-F5344CB8AC3E}">
        <p14:creationId xmlns:p14="http://schemas.microsoft.com/office/powerpoint/2010/main" xmlns="" val="88185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980728"/>
            <a:ext cx="4752528" cy="504056"/>
          </a:xfrm>
        </p:spPr>
        <p:txBody>
          <a:bodyPr>
            <a:normAutofit/>
          </a:bodyPr>
          <a:lstStyle/>
          <a:p>
            <a:r>
              <a:rPr lang="zh-CN" altLang="en-US" sz="2400" b="1" dirty="0" smtClean="0">
                <a:latin typeface="宋体" pitchFamily="2" charset="-122"/>
                <a:ea typeface="宋体" pitchFamily="2" charset="-122"/>
              </a:rPr>
              <a:t>请输出如下来两段代码有何不同</a:t>
            </a:r>
            <a:endParaRPr lang="zh-CN" altLang="en-US" sz="2400" b="1" dirty="0">
              <a:latin typeface="宋体" pitchFamily="2" charset="-122"/>
              <a:ea typeface="宋体" pitchFamily="2" charset="-122"/>
            </a:endParaRPr>
          </a:p>
        </p:txBody>
      </p:sp>
      <p:sp>
        <p:nvSpPr>
          <p:cNvPr id="3" name="内容占位符 2"/>
          <p:cNvSpPr>
            <a:spLocks noGrp="1"/>
          </p:cNvSpPr>
          <p:nvPr>
            <p:ph idx="1"/>
          </p:nvPr>
        </p:nvSpPr>
        <p:spPr>
          <a:xfrm>
            <a:off x="1115616" y="1700808"/>
            <a:ext cx="6048672" cy="2304255"/>
          </a:xfrm>
        </p:spPr>
        <p:txBody>
          <a:bodyPr>
            <a:normAutofit/>
          </a:bodyPr>
          <a:lstStyle/>
          <a:p>
            <a:pPr marL="0" indent="0">
              <a:buNone/>
            </a:pPr>
            <a:r>
              <a:rPr lang="en-US" altLang="zh-CN" sz="2400" dirty="0"/>
              <a:t>void </a:t>
            </a:r>
            <a:r>
              <a:rPr lang="en-US" altLang="zh-CN" sz="2400" dirty="0" err="1"/>
              <a:t>printCollection</a:t>
            </a:r>
            <a:r>
              <a:rPr lang="en-US" altLang="zh-CN" sz="2400" dirty="0"/>
              <a:t>(Collection c) {</a:t>
            </a:r>
          </a:p>
          <a:p>
            <a:pPr marL="0" indent="0">
              <a:buNone/>
            </a:pPr>
            <a:r>
              <a:rPr lang="en-US" altLang="zh-CN" sz="2400" dirty="0"/>
              <a:t>                 Iterator </a:t>
            </a:r>
            <a:r>
              <a:rPr lang="en-US" altLang="zh-CN" sz="2400" dirty="0" err="1"/>
              <a:t>i</a:t>
            </a:r>
            <a:r>
              <a:rPr lang="en-US" altLang="zh-CN" sz="2400" dirty="0"/>
              <a:t> = </a:t>
            </a:r>
            <a:r>
              <a:rPr lang="en-US" altLang="zh-CN" sz="2400" dirty="0" err="1"/>
              <a:t>c.iterator</a:t>
            </a:r>
            <a:r>
              <a:rPr lang="en-US" altLang="zh-CN" sz="2400" dirty="0"/>
              <a:t>();</a:t>
            </a:r>
          </a:p>
          <a:p>
            <a:pPr marL="0" indent="0">
              <a:buNone/>
            </a:pPr>
            <a:r>
              <a:rPr lang="en-US" altLang="zh-CN" sz="2400" dirty="0"/>
              <a:t>                 for (</a:t>
            </a:r>
            <a:r>
              <a:rPr lang="en-US" altLang="zh-CN" sz="2400" dirty="0" err="1"/>
              <a:t>int</a:t>
            </a:r>
            <a:r>
              <a:rPr lang="en-US" altLang="zh-CN" sz="2400" dirty="0"/>
              <a:t> k = 0; k &lt; </a:t>
            </a:r>
            <a:r>
              <a:rPr lang="en-US" altLang="zh-CN" sz="2400" dirty="0" err="1"/>
              <a:t>c.size</a:t>
            </a:r>
            <a:r>
              <a:rPr lang="en-US" altLang="zh-CN" sz="2400" dirty="0"/>
              <a:t>(); k++) {</a:t>
            </a:r>
          </a:p>
          <a:p>
            <a:pPr marL="0" indent="0">
              <a:buNone/>
            </a:pPr>
            <a:r>
              <a:rPr lang="en-US" altLang="zh-CN" sz="2400" dirty="0"/>
              <a:t>                       </a:t>
            </a:r>
            <a:r>
              <a:rPr lang="en-US" altLang="zh-CN" sz="2400" dirty="0" err="1"/>
              <a:t>System.out.println</a:t>
            </a:r>
            <a:r>
              <a:rPr lang="en-US" altLang="zh-CN" sz="2400" dirty="0"/>
              <a:t>(</a:t>
            </a:r>
            <a:r>
              <a:rPr lang="en-US" altLang="zh-CN" sz="2400" dirty="0" err="1"/>
              <a:t>i.next</a:t>
            </a:r>
            <a:r>
              <a:rPr lang="en-US" altLang="zh-CN" sz="2400" dirty="0"/>
              <a:t>());</a:t>
            </a:r>
          </a:p>
          <a:p>
            <a:pPr marL="0" indent="0">
              <a:buNone/>
            </a:pPr>
            <a:r>
              <a:rPr lang="en-US" altLang="zh-CN" sz="2400" dirty="0" smtClean="0"/>
              <a:t>}   }</a:t>
            </a:r>
            <a:endParaRPr lang="zh-CN" altLang="en-US" sz="2400" dirty="0"/>
          </a:p>
        </p:txBody>
      </p:sp>
      <p:sp>
        <p:nvSpPr>
          <p:cNvPr id="4" name="内容占位符 2"/>
          <p:cNvSpPr txBox="1">
            <a:spLocks/>
          </p:cNvSpPr>
          <p:nvPr/>
        </p:nvSpPr>
        <p:spPr>
          <a:xfrm>
            <a:off x="1115616" y="4293096"/>
            <a:ext cx="6120680" cy="18722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t>void </a:t>
            </a:r>
            <a:r>
              <a:rPr lang="en-US" altLang="zh-CN" sz="2400" dirty="0" err="1"/>
              <a:t>printCollection</a:t>
            </a:r>
            <a:r>
              <a:rPr lang="en-US" altLang="zh-CN" sz="2400" dirty="0"/>
              <a:t>(Collection&lt;Object&gt; c) {</a:t>
            </a:r>
          </a:p>
          <a:p>
            <a:pPr marL="0" indent="0">
              <a:buNone/>
            </a:pPr>
            <a:r>
              <a:rPr lang="en-US" altLang="zh-CN" sz="2400" dirty="0"/>
              <a:t>           for (Object e : c) {</a:t>
            </a:r>
          </a:p>
          <a:p>
            <a:pPr marL="0" indent="0">
              <a:buNone/>
            </a:pPr>
            <a:r>
              <a:rPr lang="en-US" altLang="zh-CN" sz="2400" dirty="0"/>
              <a:t>                 </a:t>
            </a:r>
            <a:r>
              <a:rPr lang="en-US" altLang="zh-CN" sz="2400" dirty="0" err="1"/>
              <a:t>System.out.println</a:t>
            </a:r>
            <a:r>
              <a:rPr lang="en-US" altLang="zh-CN" sz="2400" dirty="0"/>
              <a:t>(e);</a:t>
            </a:r>
          </a:p>
          <a:p>
            <a:pPr marL="0" indent="0">
              <a:buNone/>
            </a:pPr>
            <a:r>
              <a:rPr lang="en-US" altLang="zh-CN" sz="2400" dirty="0" smtClean="0"/>
              <a:t>} }</a:t>
            </a:r>
            <a:endParaRPr lang="zh-CN" altLang="en-US" sz="2400" dirty="0"/>
          </a:p>
        </p:txBody>
      </p:sp>
      <p:sp>
        <p:nvSpPr>
          <p:cNvPr id="5" name="矩形 4"/>
          <p:cNvSpPr/>
          <p:nvPr/>
        </p:nvSpPr>
        <p:spPr>
          <a:xfrm>
            <a:off x="755576" y="1700808"/>
            <a:ext cx="6768752" cy="237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55576" y="4077072"/>
            <a:ext cx="6768752" cy="237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035587" y="46365"/>
            <a:ext cx="4968552" cy="646331"/>
          </a:xfrm>
          <a:prstGeom prst="rect">
            <a:avLst/>
          </a:prstGeom>
          <a:noFill/>
        </p:spPr>
        <p:txBody>
          <a:bodyPr wrap="square" rtlCol="0">
            <a:spAutoFit/>
          </a:bodyPr>
          <a:lstStyle/>
          <a:p>
            <a:r>
              <a:rPr lang="en-US" altLang="zh-CN" sz="3600" b="1" dirty="0" smtClean="0">
                <a:solidFill>
                  <a:srgbClr val="FFFF00"/>
                </a:solidFill>
                <a:ea typeface="宋体" pitchFamily="2" charset="-122"/>
              </a:rPr>
              <a:t>3.4 </a:t>
            </a:r>
            <a:r>
              <a:rPr lang="zh-CN" altLang="en-US" sz="3600" b="1" dirty="0" smtClean="0">
                <a:solidFill>
                  <a:srgbClr val="FFFF00"/>
                </a:solidFill>
                <a:ea typeface="宋体" pitchFamily="2" charset="-122"/>
              </a:rPr>
              <a:t>泛型和继承的关系</a:t>
            </a:r>
            <a:endParaRPr lang="en-US" altLang="zh-CN" sz="3600" b="1" dirty="0" smtClean="0">
              <a:solidFill>
                <a:srgbClr val="FFFF00"/>
              </a:solidFill>
              <a:ea typeface="宋体" pitchFamily="2" charset="-122"/>
            </a:endParaRPr>
          </a:p>
        </p:txBody>
      </p:sp>
    </p:spTree>
    <p:extLst>
      <p:ext uri="{BB962C8B-B14F-4D97-AF65-F5344CB8AC3E}">
        <p14:creationId xmlns:p14="http://schemas.microsoft.com/office/powerpoint/2010/main" xmlns="" val="2830712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3748" y="936773"/>
            <a:ext cx="4968552" cy="646331"/>
          </a:xfrm>
          <a:prstGeom prst="rect">
            <a:avLst/>
          </a:prstGeom>
          <a:noFill/>
        </p:spPr>
        <p:txBody>
          <a:bodyPr wrap="square" rtlCol="0">
            <a:spAutoFit/>
          </a:bodyPr>
          <a:lstStyle/>
          <a:p>
            <a:r>
              <a:rPr lang="en-US" altLang="zh-CN" sz="3600" b="1" dirty="0" smtClean="0">
                <a:ea typeface="宋体" pitchFamily="2" charset="-122"/>
              </a:rPr>
              <a:t>3.4 </a:t>
            </a:r>
            <a:r>
              <a:rPr lang="zh-CN" altLang="en-US" sz="3600" b="1" dirty="0" smtClean="0">
                <a:ea typeface="宋体" pitchFamily="2" charset="-122"/>
              </a:rPr>
              <a:t>泛型和继承的关系</a:t>
            </a:r>
            <a:endParaRPr lang="en-US" altLang="zh-CN" sz="3600" b="1" dirty="0" smtClean="0">
              <a:ea typeface="宋体" pitchFamily="2" charset="-122"/>
            </a:endParaRPr>
          </a:p>
        </p:txBody>
      </p:sp>
      <p:sp>
        <p:nvSpPr>
          <p:cNvPr id="3" name="TextBox 2"/>
          <p:cNvSpPr txBox="1"/>
          <p:nvPr/>
        </p:nvSpPr>
        <p:spPr>
          <a:xfrm>
            <a:off x="395536" y="1772816"/>
            <a:ext cx="8352928" cy="2092881"/>
          </a:xfrm>
          <a:prstGeom prst="rect">
            <a:avLst/>
          </a:prstGeom>
          <a:noFill/>
        </p:spPr>
        <p:txBody>
          <a:bodyPr wrap="square" rtlCol="0">
            <a:spAutoFit/>
          </a:bodyPr>
          <a:lstStyle/>
          <a:p>
            <a:r>
              <a:rPr lang="zh-CN" altLang="en-US" sz="2600" dirty="0" smtClean="0">
                <a:ea typeface="宋体" pitchFamily="2" charset="-122"/>
                <a:cs typeface="Times New Roman" pitchFamily="18" charset="0"/>
              </a:rPr>
              <a:t>如果</a:t>
            </a:r>
            <a:r>
              <a:rPr lang="en-US" altLang="zh-CN" sz="2600" dirty="0" smtClean="0">
                <a:ea typeface="宋体" pitchFamily="2" charset="-122"/>
                <a:cs typeface="Times New Roman" pitchFamily="18" charset="0"/>
              </a:rPr>
              <a:t>B</a:t>
            </a:r>
            <a:r>
              <a:rPr lang="zh-CN" altLang="en-US" sz="2600" dirty="0" smtClean="0">
                <a:ea typeface="宋体" pitchFamily="2" charset="-122"/>
                <a:cs typeface="Times New Roman" pitchFamily="18" charset="0"/>
              </a:rPr>
              <a:t>是</a:t>
            </a:r>
            <a:r>
              <a:rPr lang="en-US" altLang="zh-CN" sz="2600" dirty="0" smtClean="0">
                <a:ea typeface="宋体" pitchFamily="2" charset="-122"/>
                <a:cs typeface="Times New Roman" pitchFamily="18" charset="0"/>
              </a:rPr>
              <a:t>A</a:t>
            </a:r>
            <a:r>
              <a:rPr lang="zh-CN" altLang="en-US" sz="2600" dirty="0" smtClean="0">
                <a:ea typeface="宋体" pitchFamily="2" charset="-122"/>
                <a:cs typeface="Times New Roman" pitchFamily="18" charset="0"/>
              </a:rPr>
              <a:t>的一个子类型（子类或者子接口），而</a:t>
            </a:r>
            <a:r>
              <a:rPr lang="en-US" altLang="zh-CN" sz="2600" dirty="0" smtClean="0">
                <a:ea typeface="宋体" pitchFamily="2" charset="-122"/>
                <a:cs typeface="Times New Roman" pitchFamily="18" charset="0"/>
              </a:rPr>
              <a:t>G</a:t>
            </a:r>
            <a:r>
              <a:rPr lang="zh-CN" altLang="en-US" sz="2600" dirty="0" smtClean="0">
                <a:ea typeface="宋体" pitchFamily="2" charset="-122"/>
                <a:cs typeface="Times New Roman" pitchFamily="18" charset="0"/>
              </a:rPr>
              <a:t>是具有泛型声明的类或接口，</a:t>
            </a:r>
            <a:r>
              <a:rPr lang="en-US" altLang="zh-CN" sz="2600" dirty="0" smtClean="0">
                <a:ea typeface="宋体" pitchFamily="2" charset="-122"/>
                <a:cs typeface="Times New Roman" pitchFamily="18" charset="0"/>
              </a:rPr>
              <a:t>G&lt;B&gt;</a:t>
            </a:r>
            <a:r>
              <a:rPr lang="zh-CN" altLang="en-US" sz="2600" dirty="0" smtClean="0">
                <a:ea typeface="宋体" pitchFamily="2" charset="-122"/>
                <a:cs typeface="Times New Roman" pitchFamily="18" charset="0"/>
              </a:rPr>
              <a:t>并不是</a:t>
            </a:r>
            <a:r>
              <a:rPr lang="en-US" altLang="zh-CN" sz="2600" dirty="0" smtClean="0">
                <a:ea typeface="宋体" pitchFamily="2" charset="-122"/>
                <a:cs typeface="Times New Roman" pitchFamily="18" charset="0"/>
              </a:rPr>
              <a:t>G&lt;A&gt;</a:t>
            </a:r>
            <a:r>
              <a:rPr lang="zh-CN" altLang="en-US" sz="2600" dirty="0" smtClean="0">
                <a:ea typeface="宋体" pitchFamily="2" charset="-122"/>
                <a:cs typeface="Times New Roman" pitchFamily="18" charset="0"/>
              </a:rPr>
              <a:t>的子类型！</a:t>
            </a:r>
            <a:endParaRPr lang="en-US" altLang="zh-CN" sz="2600" dirty="0" smtClean="0">
              <a:ea typeface="宋体" pitchFamily="2" charset="-122"/>
              <a:cs typeface="Times New Roman" pitchFamily="18" charset="0"/>
            </a:endParaRPr>
          </a:p>
          <a:p>
            <a:endParaRPr lang="en-US" altLang="zh-CN" sz="2600" dirty="0">
              <a:ea typeface="宋体" pitchFamily="2" charset="-122"/>
              <a:cs typeface="Times New Roman" pitchFamily="18" charset="0"/>
            </a:endParaRPr>
          </a:p>
          <a:p>
            <a:r>
              <a:rPr lang="zh-CN" altLang="en-US" sz="2600" dirty="0" smtClean="0">
                <a:ea typeface="宋体" pitchFamily="2" charset="-122"/>
                <a:cs typeface="Times New Roman" pitchFamily="18" charset="0"/>
              </a:rPr>
              <a:t>比如：</a:t>
            </a:r>
            <a:r>
              <a:rPr lang="en-US" altLang="zh-CN" sz="2600" dirty="0" smtClean="0">
                <a:ea typeface="宋体" pitchFamily="2" charset="-122"/>
                <a:cs typeface="Times New Roman" pitchFamily="18" charset="0"/>
              </a:rPr>
              <a:t>String</a:t>
            </a:r>
            <a:r>
              <a:rPr lang="zh-CN" altLang="en-US" sz="2600" dirty="0" smtClean="0">
                <a:ea typeface="宋体" pitchFamily="2" charset="-122"/>
                <a:cs typeface="Times New Roman" pitchFamily="18" charset="0"/>
              </a:rPr>
              <a:t>是</a:t>
            </a:r>
            <a:r>
              <a:rPr lang="en-US" altLang="zh-CN" sz="2600" dirty="0" smtClean="0">
                <a:ea typeface="宋体" pitchFamily="2" charset="-122"/>
                <a:cs typeface="Times New Roman" pitchFamily="18" charset="0"/>
              </a:rPr>
              <a:t>Object</a:t>
            </a:r>
            <a:r>
              <a:rPr lang="zh-CN" altLang="en-US" sz="2600" dirty="0" smtClean="0">
                <a:ea typeface="宋体" pitchFamily="2" charset="-122"/>
                <a:cs typeface="Times New Roman" pitchFamily="18" charset="0"/>
              </a:rPr>
              <a:t>的子类，但是</a:t>
            </a:r>
            <a:r>
              <a:rPr lang="en-US" altLang="zh-CN" sz="2600" dirty="0" smtClean="0">
                <a:ea typeface="宋体" pitchFamily="2" charset="-122"/>
                <a:cs typeface="Times New Roman" pitchFamily="18" charset="0"/>
              </a:rPr>
              <a:t>List&lt;String &gt;</a:t>
            </a:r>
            <a:r>
              <a:rPr lang="zh-CN" altLang="en-US" sz="2600" dirty="0" smtClean="0">
                <a:ea typeface="宋体" pitchFamily="2" charset="-122"/>
                <a:cs typeface="Times New Roman" pitchFamily="18" charset="0"/>
              </a:rPr>
              <a:t>并不是</a:t>
            </a:r>
            <a:r>
              <a:rPr lang="en-US" altLang="zh-CN" sz="2600" dirty="0" smtClean="0">
                <a:ea typeface="宋体" pitchFamily="2" charset="-122"/>
                <a:cs typeface="Times New Roman" pitchFamily="18" charset="0"/>
              </a:rPr>
              <a:t>List&lt;Object&gt;</a:t>
            </a:r>
            <a:r>
              <a:rPr lang="zh-CN" altLang="en-US" sz="2600" dirty="0" smtClean="0">
                <a:ea typeface="宋体" pitchFamily="2" charset="-122"/>
                <a:cs typeface="Times New Roman" pitchFamily="18" charset="0"/>
              </a:rPr>
              <a:t>的子类。</a:t>
            </a:r>
            <a:endParaRPr lang="zh-CN" altLang="en-US" sz="2600" dirty="0">
              <a:ea typeface="宋体" pitchFamily="2" charset="-122"/>
              <a:cs typeface="Times New Roman" pitchFamily="18" charset="0"/>
            </a:endParaRPr>
          </a:p>
        </p:txBody>
      </p:sp>
      <p:sp>
        <p:nvSpPr>
          <p:cNvPr id="5" name="矩形 4"/>
          <p:cNvSpPr/>
          <p:nvPr/>
        </p:nvSpPr>
        <p:spPr>
          <a:xfrm>
            <a:off x="1043608" y="419848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43608" y="5625290"/>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436096" y="419848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436096" y="561821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6" idx="0"/>
            <a:endCxn id="5" idx="2"/>
          </p:cNvCxnSpPr>
          <p:nvPr/>
        </p:nvCxnSpPr>
        <p:spPr>
          <a:xfrm flipV="1">
            <a:off x="1871700" y="4653136"/>
            <a:ext cx="0" cy="9721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264188" y="4653136"/>
            <a:ext cx="0" cy="9721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91680" y="4133423"/>
            <a:ext cx="612068" cy="584775"/>
          </a:xfrm>
          <a:prstGeom prst="rect">
            <a:avLst/>
          </a:prstGeom>
          <a:noFill/>
        </p:spPr>
        <p:txBody>
          <a:bodyPr wrap="square" rtlCol="0">
            <a:spAutoFit/>
          </a:bodyPr>
          <a:lstStyle/>
          <a:p>
            <a:r>
              <a:rPr lang="en-US" altLang="zh-CN" sz="3200" dirty="0" smtClean="0"/>
              <a:t>A</a:t>
            </a:r>
            <a:endParaRPr lang="zh-CN" altLang="en-US" sz="3200" dirty="0"/>
          </a:p>
        </p:txBody>
      </p:sp>
      <p:sp>
        <p:nvSpPr>
          <p:cNvPr id="13" name="TextBox 12"/>
          <p:cNvSpPr txBox="1"/>
          <p:nvPr/>
        </p:nvSpPr>
        <p:spPr>
          <a:xfrm>
            <a:off x="1727684" y="5553152"/>
            <a:ext cx="612068" cy="584775"/>
          </a:xfrm>
          <a:prstGeom prst="rect">
            <a:avLst/>
          </a:prstGeom>
          <a:noFill/>
        </p:spPr>
        <p:txBody>
          <a:bodyPr wrap="square" rtlCol="0">
            <a:spAutoFit/>
          </a:bodyPr>
          <a:lstStyle/>
          <a:p>
            <a:r>
              <a:rPr lang="en-US" altLang="zh-CN" sz="3200" dirty="0" smtClean="0"/>
              <a:t>B</a:t>
            </a:r>
            <a:endParaRPr lang="zh-CN" altLang="en-US" sz="3200" dirty="0"/>
          </a:p>
        </p:txBody>
      </p:sp>
      <p:sp>
        <p:nvSpPr>
          <p:cNvPr id="14" name="TextBox 13"/>
          <p:cNvSpPr txBox="1"/>
          <p:nvPr/>
        </p:nvSpPr>
        <p:spPr>
          <a:xfrm>
            <a:off x="5724128" y="4133423"/>
            <a:ext cx="1224136" cy="584775"/>
          </a:xfrm>
          <a:prstGeom prst="rect">
            <a:avLst/>
          </a:prstGeom>
          <a:noFill/>
        </p:spPr>
        <p:txBody>
          <a:bodyPr wrap="square" rtlCol="0">
            <a:spAutoFit/>
          </a:bodyPr>
          <a:lstStyle/>
          <a:p>
            <a:r>
              <a:rPr lang="en-US" altLang="zh-CN" sz="3200" dirty="0" smtClean="0"/>
              <a:t>G&lt;A&gt;</a:t>
            </a:r>
            <a:endParaRPr lang="zh-CN" altLang="en-US" sz="3200" dirty="0"/>
          </a:p>
        </p:txBody>
      </p:sp>
      <p:sp>
        <p:nvSpPr>
          <p:cNvPr id="15" name="TextBox 14"/>
          <p:cNvSpPr txBox="1"/>
          <p:nvPr/>
        </p:nvSpPr>
        <p:spPr>
          <a:xfrm>
            <a:off x="5724128" y="5589240"/>
            <a:ext cx="1224136" cy="584775"/>
          </a:xfrm>
          <a:prstGeom prst="rect">
            <a:avLst/>
          </a:prstGeom>
          <a:noFill/>
        </p:spPr>
        <p:txBody>
          <a:bodyPr wrap="square" rtlCol="0">
            <a:spAutoFit/>
          </a:bodyPr>
          <a:lstStyle/>
          <a:p>
            <a:r>
              <a:rPr lang="en-US" altLang="zh-CN" sz="3200" dirty="0" smtClean="0"/>
              <a:t>G&lt;B&gt;</a:t>
            </a:r>
            <a:endParaRPr lang="zh-CN" altLang="en-US" sz="3200" dirty="0"/>
          </a:p>
        </p:txBody>
      </p:sp>
      <p:sp>
        <p:nvSpPr>
          <p:cNvPr id="16" name="乘号 15"/>
          <p:cNvSpPr/>
          <p:nvPr/>
        </p:nvSpPr>
        <p:spPr>
          <a:xfrm>
            <a:off x="5832140" y="4882914"/>
            <a:ext cx="864096" cy="70632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385809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24744"/>
            <a:ext cx="8280920" cy="5293757"/>
          </a:xfrm>
          <a:prstGeom prst="rect">
            <a:avLst/>
          </a:prstGeom>
          <a:noFill/>
        </p:spPr>
        <p:txBody>
          <a:bodyPr wrap="square" rtlCol="0">
            <a:spAutoFit/>
          </a:bodyPr>
          <a:lstStyle/>
          <a:p>
            <a:r>
              <a:rPr lang="en-US" altLang="zh-CN" sz="2600" dirty="0">
                <a:ea typeface="宋体" pitchFamily="2" charset="-122"/>
                <a:cs typeface="Times New Roman" pitchFamily="18" charset="0"/>
              </a:rPr>
              <a:t>public void </a:t>
            </a:r>
            <a:r>
              <a:rPr lang="en-US" altLang="zh-CN" sz="2600" dirty="0" err="1">
                <a:ea typeface="宋体" pitchFamily="2" charset="-122"/>
                <a:cs typeface="Times New Roman" pitchFamily="18" charset="0"/>
              </a:rPr>
              <a:t>testGenericAndSubClass</a:t>
            </a:r>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a:t>
            </a: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Person</a:t>
            </a:r>
            <a:r>
              <a:rPr lang="en-US" altLang="zh-CN" sz="2600" dirty="0">
                <a:ea typeface="宋体" pitchFamily="2" charset="-122"/>
                <a:cs typeface="Times New Roman" pitchFamily="18" charset="0"/>
              </a:rPr>
              <a:t>[] persons = null;</a:t>
            </a: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Man</a:t>
            </a:r>
            <a:r>
              <a:rPr lang="en-US" altLang="zh-CN" sz="2600" dirty="0">
                <a:ea typeface="宋体" pitchFamily="2" charset="-122"/>
                <a:cs typeface="Times New Roman" pitchFamily="18" charset="0"/>
              </a:rPr>
              <a:t>[] mans = null;</a:t>
            </a:r>
          </a:p>
          <a:p>
            <a:r>
              <a:rPr lang="en-US" altLang="zh-CN" sz="2600" dirty="0" smtClean="0">
                <a:ea typeface="宋体" pitchFamily="2" charset="-122"/>
                <a:cs typeface="Times New Roman" pitchFamily="18" charset="0"/>
              </a:rPr>
              <a:t>	</a:t>
            </a:r>
            <a:r>
              <a:rPr lang="en-US" altLang="zh-CN" sz="2600" dirty="0">
                <a:ea typeface="宋体" pitchFamily="2" charset="-122"/>
                <a:cs typeface="Times New Roman" pitchFamily="18" charset="0"/>
              </a:rPr>
              <a:t>// </a:t>
            </a:r>
            <a:r>
              <a:rPr lang="zh-CN" altLang="en-US" sz="2600" dirty="0">
                <a:ea typeface="宋体" pitchFamily="2" charset="-122"/>
                <a:cs typeface="Times New Roman" pitchFamily="18" charset="0"/>
              </a:rPr>
              <a:t>而 </a:t>
            </a:r>
            <a:r>
              <a:rPr lang="en-US" altLang="zh-CN" sz="2600" dirty="0">
                <a:ea typeface="宋体" pitchFamily="2" charset="-122"/>
                <a:cs typeface="Times New Roman" pitchFamily="18" charset="0"/>
              </a:rPr>
              <a:t>Person[] </a:t>
            </a:r>
            <a:r>
              <a:rPr lang="zh-CN" altLang="en-US" sz="2600" dirty="0">
                <a:ea typeface="宋体" pitchFamily="2" charset="-122"/>
                <a:cs typeface="Times New Roman" pitchFamily="18" charset="0"/>
              </a:rPr>
              <a:t>是 </a:t>
            </a:r>
            <a:r>
              <a:rPr lang="en-US" altLang="zh-CN" sz="2600" dirty="0">
                <a:ea typeface="宋体" pitchFamily="2" charset="-122"/>
                <a:cs typeface="Times New Roman" pitchFamily="18" charset="0"/>
              </a:rPr>
              <a:t>Man[] </a:t>
            </a:r>
            <a:r>
              <a:rPr lang="zh-CN" altLang="en-US" sz="2600" dirty="0">
                <a:ea typeface="宋体" pitchFamily="2" charset="-122"/>
                <a:cs typeface="Times New Roman" pitchFamily="18" charset="0"/>
              </a:rPr>
              <a:t>的父类</a:t>
            </a:r>
            <a:r>
              <a:rPr lang="en-US" altLang="zh-CN" sz="2600" dirty="0" smtClean="0">
                <a:ea typeface="宋体" pitchFamily="2" charset="-122"/>
                <a:cs typeface="Times New Roman" pitchFamily="18" charset="0"/>
              </a:rPr>
              <a:t>.</a:t>
            </a:r>
            <a:endParaRPr lang="en-US" altLang="zh-CN" sz="2600" dirty="0">
              <a:ea typeface="宋体" pitchFamily="2" charset="-122"/>
              <a:cs typeface="Times New Roman" pitchFamily="18" charset="0"/>
            </a:endParaRPr>
          </a:p>
          <a:p>
            <a:r>
              <a:rPr lang="en-US" altLang="zh-CN" sz="2600" dirty="0">
                <a:ea typeface="宋体" pitchFamily="2" charset="-122"/>
                <a:cs typeface="Times New Roman" pitchFamily="18" charset="0"/>
              </a:rPr>
              <a:t>	</a:t>
            </a:r>
            <a:r>
              <a:rPr lang="en-US" altLang="zh-CN" sz="2600" dirty="0" smtClean="0">
                <a:solidFill>
                  <a:srgbClr val="FF0000"/>
                </a:solidFill>
                <a:ea typeface="宋体" pitchFamily="2" charset="-122"/>
                <a:cs typeface="Times New Roman" pitchFamily="18" charset="0"/>
              </a:rPr>
              <a:t>persons </a:t>
            </a:r>
            <a:r>
              <a:rPr lang="en-US" altLang="zh-CN" sz="2600" dirty="0">
                <a:solidFill>
                  <a:srgbClr val="FF0000"/>
                </a:solidFill>
                <a:ea typeface="宋体" pitchFamily="2" charset="-122"/>
                <a:cs typeface="Times New Roman" pitchFamily="18" charset="0"/>
              </a:rPr>
              <a:t>= mans;</a:t>
            </a:r>
          </a:p>
          <a:p>
            <a:endParaRPr lang="en-US" altLang="zh-CN" sz="2600" dirty="0">
              <a:ea typeface="宋体" pitchFamily="2" charset="-122"/>
              <a:cs typeface="Times New Roman" pitchFamily="18" charset="0"/>
            </a:endParaRP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Person </a:t>
            </a:r>
            <a:r>
              <a:rPr lang="en-US" altLang="zh-CN" sz="2600" dirty="0">
                <a:ea typeface="宋体" pitchFamily="2" charset="-122"/>
                <a:cs typeface="Times New Roman" pitchFamily="18" charset="0"/>
              </a:rPr>
              <a:t>p = mans[0];</a:t>
            </a:r>
          </a:p>
          <a:p>
            <a:endParaRPr lang="en-US" altLang="zh-CN" sz="2600" dirty="0">
              <a:ea typeface="宋体" pitchFamily="2" charset="-122"/>
              <a:cs typeface="Times New Roman" pitchFamily="18" charset="0"/>
            </a:endParaRP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 </a:t>
            </a:r>
            <a:r>
              <a:rPr lang="zh-CN" altLang="en-US" sz="2600" dirty="0">
                <a:ea typeface="宋体" pitchFamily="2" charset="-122"/>
                <a:cs typeface="Times New Roman" pitchFamily="18" charset="0"/>
              </a:rPr>
              <a:t>在泛型的集合上</a:t>
            </a:r>
          </a:p>
          <a:p>
            <a:r>
              <a:rPr lang="zh-CN" altLang="en-US" sz="2600" dirty="0">
                <a:ea typeface="宋体" pitchFamily="2" charset="-122"/>
                <a:cs typeface="Times New Roman" pitchFamily="18" charset="0"/>
              </a:rPr>
              <a:t>	</a:t>
            </a:r>
            <a:r>
              <a:rPr lang="en-US" altLang="zh-CN" sz="2600" dirty="0" smtClean="0">
                <a:ea typeface="宋体" pitchFamily="2" charset="-122"/>
                <a:cs typeface="Times New Roman" pitchFamily="18" charset="0"/>
              </a:rPr>
              <a:t>List&lt;Person</a:t>
            </a:r>
            <a:r>
              <a:rPr lang="en-US" altLang="zh-CN" sz="2600" dirty="0">
                <a:ea typeface="宋体" pitchFamily="2" charset="-122"/>
                <a:cs typeface="Times New Roman" pitchFamily="18" charset="0"/>
              </a:rPr>
              <a:t>&gt; </a:t>
            </a:r>
            <a:r>
              <a:rPr lang="en-US" altLang="zh-CN" sz="2600" dirty="0" err="1">
                <a:ea typeface="宋体" pitchFamily="2" charset="-122"/>
                <a:cs typeface="Times New Roman" pitchFamily="18" charset="0"/>
              </a:rPr>
              <a:t>personList</a:t>
            </a:r>
            <a:r>
              <a:rPr lang="en-US" altLang="zh-CN" sz="2600" dirty="0">
                <a:ea typeface="宋体" pitchFamily="2" charset="-122"/>
                <a:cs typeface="Times New Roman" pitchFamily="18" charset="0"/>
              </a:rPr>
              <a:t> = null;</a:t>
            </a: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List&lt;Man</a:t>
            </a:r>
            <a:r>
              <a:rPr lang="en-US" altLang="zh-CN" sz="2600" dirty="0">
                <a:ea typeface="宋体" pitchFamily="2" charset="-122"/>
                <a:cs typeface="Times New Roman" pitchFamily="18" charset="0"/>
              </a:rPr>
              <a:t>&gt; </a:t>
            </a:r>
            <a:r>
              <a:rPr lang="en-US" altLang="zh-CN" sz="2600" dirty="0" err="1">
                <a:ea typeface="宋体" pitchFamily="2" charset="-122"/>
                <a:cs typeface="Times New Roman" pitchFamily="18" charset="0"/>
              </a:rPr>
              <a:t>manList</a:t>
            </a:r>
            <a:r>
              <a:rPr lang="en-US" altLang="zh-CN" sz="2600" dirty="0">
                <a:ea typeface="宋体" pitchFamily="2" charset="-122"/>
                <a:cs typeface="Times New Roman" pitchFamily="18" charset="0"/>
              </a:rPr>
              <a:t> = null;</a:t>
            </a:r>
          </a:p>
          <a:p>
            <a:r>
              <a:rPr lang="en-US" altLang="zh-CN" sz="2600" dirty="0">
                <a:ea typeface="宋体" pitchFamily="2" charset="-122"/>
                <a:cs typeface="Times New Roman" pitchFamily="18" charset="0"/>
              </a:rPr>
              <a:t>	</a:t>
            </a:r>
            <a:r>
              <a:rPr lang="en-US" altLang="zh-CN" sz="2600" dirty="0" smtClean="0">
                <a:solidFill>
                  <a:srgbClr val="FF0000"/>
                </a:solidFill>
                <a:ea typeface="宋体" pitchFamily="2" charset="-122"/>
                <a:cs typeface="Times New Roman" pitchFamily="18" charset="0"/>
              </a:rPr>
              <a:t>// </a:t>
            </a:r>
            <a:r>
              <a:rPr lang="en-US" altLang="zh-CN" sz="2600" dirty="0" err="1">
                <a:solidFill>
                  <a:srgbClr val="FF0000"/>
                </a:solidFill>
                <a:ea typeface="宋体" pitchFamily="2" charset="-122"/>
                <a:cs typeface="Times New Roman" pitchFamily="18" charset="0"/>
              </a:rPr>
              <a:t>personList</a:t>
            </a:r>
            <a:r>
              <a:rPr lang="en-US" altLang="zh-CN" sz="2600" dirty="0">
                <a:solidFill>
                  <a:srgbClr val="FF0000"/>
                </a:solidFill>
                <a:ea typeface="宋体" pitchFamily="2" charset="-122"/>
                <a:cs typeface="Times New Roman" pitchFamily="18" charset="0"/>
              </a:rPr>
              <a:t> = </a:t>
            </a:r>
            <a:r>
              <a:rPr lang="en-US" altLang="zh-CN" sz="2600" dirty="0" err="1">
                <a:solidFill>
                  <a:srgbClr val="FF0000"/>
                </a:solidFill>
                <a:ea typeface="宋体" pitchFamily="2" charset="-122"/>
                <a:cs typeface="Times New Roman" pitchFamily="18" charset="0"/>
              </a:rPr>
              <a:t>manList</a:t>
            </a:r>
            <a:r>
              <a:rPr lang="en-US" altLang="zh-CN" sz="2600" dirty="0" smtClean="0">
                <a:solidFill>
                  <a:srgbClr val="FF0000"/>
                </a:solidFill>
                <a:ea typeface="宋体" pitchFamily="2" charset="-122"/>
                <a:cs typeface="Times New Roman" pitchFamily="18" charset="0"/>
              </a:rPr>
              <a:t>;(</a:t>
            </a:r>
            <a:r>
              <a:rPr lang="zh-CN" altLang="en-US" sz="2600" dirty="0" smtClean="0">
                <a:solidFill>
                  <a:srgbClr val="FF0000"/>
                </a:solidFill>
                <a:ea typeface="宋体" pitchFamily="2" charset="-122"/>
                <a:cs typeface="Times New Roman" pitchFamily="18" charset="0"/>
              </a:rPr>
              <a:t>报错</a:t>
            </a:r>
            <a:r>
              <a:rPr lang="en-US" altLang="zh-CN" sz="2600" dirty="0" smtClean="0">
                <a:solidFill>
                  <a:srgbClr val="FF0000"/>
                </a:solidFill>
                <a:ea typeface="宋体" pitchFamily="2" charset="-122"/>
                <a:cs typeface="Times New Roman" pitchFamily="18" charset="0"/>
              </a:rPr>
              <a:t>)</a:t>
            </a:r>
          </a:p>
          <a:p>
            <a:r>
              <a:rPr lang="en-US" altLang="zh-CN" sz="2600" dirty="0">
                <a:ea typeface="宋体" pitchFamily="2" charset="-122"/>
                <a:cs typeface="Times New Roman" pitchFamily="18" charset="0"/>
              </a:rPr>
              <a:t>}</a:t>
            </a:r>
            <a:endParaRPr lang="zh-CN" altLang="en-US" sz="2600" dirty="0">
              <a:ea typeface="宋体" pitchFamily="2" charset="-122"/>
              <a:cs typeface="Times New Roman" pitchFamily="18" charset="0"/>
            </a:endParaRPr>
          </a:p>
        </p:txBody>
      </p:sp>
    </p:spTree>
    <p:extLst>
      <p:ext uri="{BB962C8B-B14F-4D97-AF65-F5344CB8AC3E}">
        <p14:creationId xmlns:p14="http://schemas.microsoft.com/office/powerpoint/2010/main" xmlns="" val="15984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5856" y="836712"/>
            <a:ext cx="2520280" cy="646331"/>
          </a:xfrm>
          <a:prstGeom prst="rect">
            <a:avLst/>
          </a:prstGeom>
          <a:noFill/>
        </p:spPr>
        <p:txBody>
          <a:bodyPr wrap="square" rtlCol="0">
            <a:spAutoFit/>
          </a:bodyPr>
          <a:lstStyle/>
          <a:p>
            <a:r>
              <a:rPr lang="en-US" altLang="zh-CN" sz="3600" b="1" dirty="0" smtClean="0">
                <a:ea typeface="宋体" pitchFamily="2" charset="-122"/>
              </a:rPr>
              <a:t>3.5 </a:t>
            </a:r>
            <a:r>
              <a:rPr lang="zh-CN" altLang="en-US" sz="3600" b="1" dirty="0" smtClean="0">
                <a:ea typeface="宋体" pitchFamily="2" charset="-122"/>
              </a:rPr>
              <a:t>通配符</a:t>
            </a:r>
            <a:endParaRPr lang="en-US" altLang="zh-CN" sz="3600" b="1" dirty="0" smtClean="0">
              <a:ea typeface="宋体" pitchFamily="2" charset="-122"/>
            </a:endParaRPr>
          </a:p>
        </p:txBody>
      </p:sp>
      <p:sp>
        <p:nvSpPr>
          <p:cNvPr id="3" name="TextBox 2"/>
          <p:cNvSpPr txBox="1"/>
          <p:nvPr/>
        </p:nvSpPr>
        <p:spPr>
          <a:xfrm>
            <a:off x="395536" y="1700808"/>
            <a:ext cx="8280920" cy="3785652"/>
          </a:xfrm>
          <a:prstGeom prst="rect">
            <a:avLst/>
          </a:prstGeom>
          <a:noFill/>
        </p:spPr>
        <p:txBody>
          <a:bodyPr wrap="square" rtlCol="0">
            <a:spAutoFit/>
          </a:bodyPr>
          <a:lstStyle/>
          <a:p>
            <a:r>
              <a:rPr lang="en-US" altLang="zh-CN" sz="2400" dirty="0" smtClean="0">
                <a:ea typeface="宋体" pitchFamily="2" charset="-122"/>
                <a:cs typeface="Times New Roman" pitchFamily="18" charset="0"/>
              </a:rPr>
              <a:t>1.</a:t>
            </a:r>
            <a:r>
              <a:rPr lang="zh-CN" altLang="en-US" sz="2400" dirty="0" smtClean="0">
                <a:ea typeface="宋体" pitchFamily="2" charset="-122"/>
                <a:cs typeface="Times New Roman" pitchFamily="18" charset="0"/>
              </a:rPr>
              <a:t>使用类型</a:t>
            </a:r>
            <a:r>
              <a:rPr lang="zh-CN" altLang="en-US" sz="2400" b="1" dirty="0" smtClean="0">
                <a:solidFill>
                  <a:srgbClr val="FF0000"/>
                </a:solidFill>
                <a:ea typeface="宋体" pitchFamily="2" charset="-122"/>
                <a:cs typeface="Times New Roman" pitchFamily="18" charset="0"/>
              </a:rPr>
              <a:t>通配符：？</a:t>
            </a:r>
            <a:r>
              <a:rPr lang="en-US" altLang="zh-CN" sz="2400" dirty="0">
                <a:ea typeface="宋体" pitchFamily="2" charset="-122"/>
                <a:cs typeface="Times New Roman" pitchFamily="18" charset="0"/>
              </a:rPr>
              <a:t> </a:t>
            </a:r>
            <a:endParaRPr lang="en-US" altLang="zh-CN" sz="2400" dirty="0" smtClean="0">
              <a:ea typeface="宋体" pitchFamily="2" charset="-122"/>
              <a:cs typeface="Times New Roman" pitchFamily="18" charset="0"/>
            </a:endParaRPr>
          </a:p>
          <a:p>
            <a:r>
              <a:rPr lang="zh-CN" altLang="en-US" sz="2400" dirty="0" smtClean="0">
                <a:ea typeface="宋体" pitchFamily="2" charset="-122"/>
                <a:cs typeface="Times New Roman" pitchFamily="18" charset="0"/>
              </a:rPr>
              <a:t>比如：</a:t>
            </a:r>
            <a:r>
              <a:rPr lang="en-US" altLang="zh-CN" sz="2400" dirty="0" smtClean="0">
                <a:ea typeface="宋体" pitchFamily="2" charset="-122"/>
                <a:cs typeface="Times New Roman" pitchFamily="18" charset="0"/>
              </a:rPr>
              <a:t>List&lt;?&gt;   </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Map&lt;?,?&gt;</a:t>
            </a:r>
          </a:p>
          <a:p>
            <a:r>
              <a:rPr lang="en-US" altLang="zh-CN" sz="2400" dirty="0" smtClean="0">
                <a:ea typeface="宋体" pitchFamily="2" charset="-122"/>
                <a:cs typeface="Times New Roman" pitchFamily="18" charset="0"/>
              </a:rPr>
              <a:t>List&lt;?&gt;</a:t>
            </a:r>
            <a:r>
              <a:rPr lang="zh-CN" altLang="en-US" sz="2400" dirty="0" smtClean="0">
                <a:ea typeface="宋体" pitchFamily="2" charset="-122"/>
                <a:cs typeface="Times New Roman" pitchFamily="18" charset="0"/>
              </a:rPr>
              <a:t>是</a:t>
            </a:r>
            <a:r>
              <a:rPr lang="en-US" altLang="zh-CN" sz="2400" dirty="0" smtClean="0">
                <a:ea typeface="宋体" pitchFamily="2" charset="-122"/>
                <a:cs typeface="Times New Roman" pitchFamily="18" charset="0"/>
              </a:rPr>
              <a:t>List&lt;String&gt;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List&lt;Object&gt;</a:t>
            </a:r>
            <a:r>
              <a:rPr lang="zh-CN" altLang="en-US" sz="2400" dirty="0" smtClean="0">
                <a:ea typeface="宋体" pitchFamily="2" charset="-122"/>
                <a:cs typeface="Times New Roman" pitchFamily="18" charset="0"/>
              </a:rPr>
              <a:t>等各种泛型</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的父类。</a:t>
            </a:r>
            <a:endParaRPr lang="en-US" altLang="zh-CN" sz="2400" dirty="0" smtClean="0">
              <a:ea typeface="宋体" pitchFamily="2" charset="-122"/>
              <a:cs typeface="Times New Roman" pitchFamily="18" charset="0"/>
            </a:endParaRPr>
          </a:p>
          <a:p>
            <a:endParaRPr lang="en-US" altLang="zh-CN" sz="2400" dirty="0" smtClean="0">
              <a:ea typeface="宋体" pitchFamily="2" charset="-122"/>
              <a:cs typeface="Times New Roman" pitchFamily="18" charset="0"/>
            </a:endParaRPr>
          </a:p>
          <a:p>
            <a:r>
              <a:rPr lang="en-US" altLang="zh-CN" sz="2400" dirty="0" smtClean="0">
                <a:ea typeface="宋体" pitchFamily="2" charset="-122"/>
                <a:cs typeface="Times New Roman" pitchFamily="18" charset="0"/>
              </a:rPr>
              <a:t>2.</a:t>
            </a:r>
            <a:r>
              <a:rPr lang="zh-CN" altLang="zh-CN" sz="2400" b="1" dirty="0" smtClean="0">
                <a:solidFill>
                  <a:srgbClr val="FF0000"/>
                </a:solidFill>
                <a:ea typeface="宋体" pitchFamily="2" charset="-122"/>
                <a:cs typeface="Times New Roman" pitchFamily="18" charset="0"/>
              </a:rPr>
              <a:t>读</a:t>
            </a:r>
            <a:r>
              <a:rPr lang="zh-CN" altLang="en-US" sz="2400" b="1" dirty="0" smtClean="0">
                <a:solidFill>
                  <a:srgbClr val="FF0000"/>
                </a:solidFill>
                <a:ea typeface="宋体" pitchFamily="2" charset="-122"/>
                <a:cs typeface="Times New Roman" pitchFamily="18" charset="0"/>
              </a:rPr>
              <a:t>取</a:t>
            </a:r>
            <a:r>
              <a:rPr lang="en-US" altLang="zh-CN" sz="2400" dirty="0" smtClean="0">
                <a:ea typeface="宋体" pitchFamily="2" charset="-122"/>
                <a:cs typeface="Times New Roman" pitchFamily="18" charset="0"/>
              </a:rPr>
              <a:t>List&lt;?&gt;</a:t>
            </a:r>
            <a:r>
              <a:rPr lang="zh-CN" altLang="en-US" sz="2400" dirty="0" smtClean="0">
                <a:ea typeface="宋体" pitchFamily="2" charset="-122"/>
                <a:cs typeface="Times New Roman" pitchFamily="18" charset="0"/>
              </a:rPr>
              <a:t>的对象</a:t>
            </a:r>
            <a:r>
              <a:rPr lang="en-US" altLang="zh-CN" sz="2400" dirty="0" smtClean="0">
                <a:ea typeface="宋体" pitchFamily="2" charset="-122"/>
                <a:cs typeface="Times New Roman" pitchFamily="18" charset="0"/>
              </a:rPr>
              <a:t>list</a:t>
            </a:r>
            <a:r>
              <a:rPr lang="zh-CN" altLang="zh-CN" sz="2400" dirty="0">
                <a:ea typeface="宋体" pitchFamily="2" charset="-122"/>
                <a:cs typeface="Times New Roman" pitchFamily="18" charset="0"/>
              </a:rPr>
              <a:t>中的元素时，永远是安全的，因为不管</a:t>
            </a:r>
            <a:r>
              <a:rPr lang="en-US" altLang="zh-CN" sz="2400" dirty="0">
                <a:ea typeface="宋体" pitchFamily="2" charset="-122"/>
                <a:cs typeface="Times New Roman" pitchFamily="18" charset="0"/>
              </a:rPr>
              <a:t>list</a:t>
            </a:r>
            <a:r>
              <a:rPr lang="zh-CN" altLang="zh-CN" sz="2400" dirty="0">
                <a:ea typeface="宋体" pitchFamily="2" charset="-122"/>
                <a:cs typeface="Times New Roman" pitchFamily="18" charset="0"/>
              </a:rPr>
              <a:t>的真实类型是什么，它包含的都是</a:t>
            </a:r>
            <a:r>
              <a:rPr lang="en-US" altLang="zh-CN" sz="2400" dirty="0">
                <a:ea typeface="宋体" pitchFamily="2" charset="-122"/>
                <a:cs typeface="Times New Roman" pitchFamily="18" charset="0"/>
              </a:rPr>
              <a:t>Object</a:t>
            </a:r>
            <a:r>
              <a:rPr lang="zh-CN" altLang="zh-CN"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endParaRPr lang="en-US" altLang="zh-CN" sz="2400" dirty="0">
              <a:ea typeface="宋体" pitchFamily="2" charset="-122"/>
              <a:cs typeface="Times New Roman" pitchFamily="18" charset="0"/>
            </a:endParaRPr>
          </a:p>
          <a:p>
            <a:r>
              <a:rPr lang="en-US" altLang="zh-CN" sz="2400" dirty="0" smtClean="0">
                <a:ea typeface="宋体" pitchFamily="2" charset="-122"/>
                <a:cs typeface="Times New Roman" pitchFamily="18" charset="0"/>
              </a:rPr>
              <a:t>3.</a:t>
            </a:r>
            <a:r>
              <a:rPr lang="zh-CN" altLang="zh-CN" sz="2400" b="1" dirty="0">
                <a:solidFill>
                  <a:srgbClr val="FF0000"/>
                </a:solidFill>
                <a:ea typeface="宋体" pitchFamily="2" charset="-122"/>
                <a:cs typeface="Times New Roman" pitchFamily="18" charset="0"/>
              </a:rPr>
              <a:t>写入</a:t>
            </a:r>
            <a:r>
              <a:rPr lang="en-US" altLang="zh-CN" sz="2400" dirty="0">
                <a:ea typeface="宋体" pitchFamily="2" charset="-122"/>
                <a:cs typeface="Times New Roman" pitchFamily="18" charset="0"/>
              </a:rPr>
              <a:t>list</a:t>
            </a:r>
            <a:r>
              <a:rPr lang="zh-CN" altLang="zh-CN" sz="2400" dirty="0">
                <a:ea typeface="宋体" pitchFamily="2" charset="-122"/>
                <a:cs typeface="Times New Roman" pitchFamily="18" charset="0"/>
              </a:rPr>
              <a:t>中的元素时，不行。因为我们不知道</a:t>
            </a:r>
            <a:r>
              <a:rPr lang="en-US" altLang="zh-CN" sz="2400" dirty="0">
                <a:ea typeface="宋体" pitchFamily="2" charset="-122"/>
                <a:cs typeface="Times New Roman" pitchFamily="18" charset="0"/>
              </a:rPr>
              <a:t>c</a:t>
            </a:r>
            <a:r>
              <a:rPr lang="zh-CN" altLang="zh-CN" sz="2400" dirty="0">
                <a:ea typeface="宋体" pitchFamily="2" charset="-122"/>
                <a:cs typeface="Times New Roman" pitchFamily="18" charset="0"/>
              </a:rPr>
              <a:t>的元素类型，我们不能向其中添加对象</a:t>
            </a:r>
            <a:r>
              <a:rPr lang="zh-CN" altLang="zh-CN"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marL="800100" lvl="1" indent="-342900">
              <a:buFont typeface="Wingdings" pitchFamily="2" charset="2"/>
              <a:buChar char="Ø"/>
            </a:pPr>
            <a:r>
              <a:rPr lang="zh-CN" altLang="zh-CN" sz="2400" dirty="0" smtClean="0">
                <a:ea typeface="宋体" pitchFamily="2" charset="-122"/>
                <a:cs typeface="Times New Roman" pitchFamily="18" charset="0"/>
              </a:rPr>
              <a:t>唯一</a:t>
            </a:r>
            <a:r>
              <a:rPr lang="zh-CN" altLang="zh-CN" sz="2400" dirty="0">
                <a:ea typeface="宋体" pitchFamily="2" charset="-122"/>
                <a:cs typeface="Times New Roman" pitchFamily="18" charset="0"/>
              </a:rPr>
              <a:t>的例外是</a:t>
            </a:r>
            <a:r>
              <a:rPr lang="en-US" altLang="zh-CN" sz="2400" dirty="0">
                <a:ea typeface="宋体" pitchFamily="2" charset="-122"/>
                <a:cs typeface="Times New Roman" pitchFamily="18" charset="0"/>
              </a:rPr>
              <a:t>null</a:t>
            </a:r>
            <a:r>
              <a:rPr lang="zh-CN" altLang="zh-CN" sz="2400" dirty="0">
                <a:ea typeface="宋体" pitchFamily="2" charset="-122"/>
                <a:cs typeface="Times New Roman" pitchFamily="18" charset="0"/>
              </a:rPr>
              <a:t>，它是所有类型的成员。</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xmlns="" val="574902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340768"/>
            <a:ext cx="8208912" cy="4062651"/>
          </a:xfrm>
          <a:prstGeom prst="rect">
            <a:avLst/>
          </a:prstGeom>
        </p:spPr>
        <p:txBody>
          <a:bodyPr wrap="square">
            <a:spAutoFit/>
          </a:bodyPr>
          <a:lstStyle/>
          <a:p>
            <a:pPr latinLnBrk="1"/>
            <a:r>
              <a:rPr lang="zh-CN" altLang="zh-CN" sz="2400" b="1" dirty="0">
                <a:solidFill>
                  <a:srgbClr val="FF0000"/>
                </a:solidFill>
                <a:ea typeface="宋体" pitchFamily="2" charset="-122"/>
              </a:rPr>
              <a:t>将任意元素加入到其中不是类型安全的</a:t>
            </a:r>
            <a:r>
              <a:rPr lang="zh-CN" altLang="zh-CN" sz="2400" dirty="0">
                <a:solidFill>
                  <a:srgbClr val="FF0000"/>
                </a:solidFill>
                <a:ea typeface="宋体" pitchFamily="2" charset="-122"/>
              </a:rPr>
              <a:t>：</a:t>
            </a:r>
          </a:p>
          <a:p>
            <a:pPr latinLnBrk="1"/>
            <a:r>
              <a:rPr lang="en-US" altLang="zh-CN" sz="2400" dirty="0">
                <a:ea typeface="宋体" pitchFamily="2" charset="-122"/>
              </a:rPr>
              <a:t>Collection&lt;?&gt; c = </a:t>
            </a:r>
            <a:r>
              <a:rPr lang="en-US" altLang="zh-CN" sz="2400" b="1" dirty="0">
                <a:ea typeface="宋体" pitchFamily="2" charset="-122"/>
              </a:rPr>
              <a:t>new</a:t>
            </a:r>
            <a:r>
              <a:rPr lang="en-US" altLang="zh-CN" sz="2400" dirty="0">
                <a:ea typeface="宋体" pitchFamily="2" charset="-122"/>
              </a:rPr>
              <a:t> </a:t>
            </a:r>
            <a:r>
              <a:rPr lang="en-US" altLang="zh-CN" sz="2400" dirty="0" err="1">
                <a:ea typeface="宋体" pitchFamily="2" charset="-122"/>
              </a:rPr>
              <a:t>ArrayList</a:t>
            </a:r>
            <a:r>
              <a:rPr lang="en-US" altLang="zh-CN" sz="2400" dirty="0">
                <a:ea typeface="宋体" pitchFamily="2" charset="-122"/>
              </a:rPr>
              <a:t>&lt;String&gt;();</a:t>
            </a:r>
            <a:endParaRPr lang="zh-CN" altLang="zh-CN" sz="2400" dirty="0">
              <a:ea typeface="宋体" pitchFamily="2" charset="-122"/>
            </a:endParaRPr>
          </a:p>
          <a:p>
            <a:pPr latinLnBrk="1"/>
            <a:r>
              <a:rPr lang="en-US" altLang="zh-CN" sz="2400" dirty="0" err="1">
                <a:ea typeface="宋体" pitchFamily="2" charset="-122"/>
              </a:rPr>
              <a:t>c.add</a:t>
            </a:r>
            <a:r>
              <a:rPr lang="en-US" altLang="zh-CN" sz="2400" dirty="0">
                <a:ea typeface="宋体" pitchFamily="2" charset="-122"/>
              </a:rPr>
              <a:t>(</a:t>
            </a:r>
            <a:r>
              <a:rPr lang="en-US" altLang="zh-CN" sz="2400" b="1" dirty="0">
                <a:ea typeface="宋体" pitchFamily="2" charset="-122"/>
              </a:rPr>
              <a:t>new</a:t>
            </a:r>
            <a:r>
              <a:rPr lang="en-US" altLang="zh-CN" sz="2400" dirty="0">
                <a:ea typeface="宋体" pitchFamily="2" charset="-122"/>
              </a:rPr>
              <a:t> Object()); // </a:t>
            </a:r>
            <a:r>
              <a:rPr lang="zh-CN" altLang="zh-CN" sz="2400" dirty="0">
                <a:ea typeface="宋体" pitchFamily="2" charset="-122"/>
              </a:rPr>
              <a:t>编译时错误</a:t>
            </a:r>
          </a:p>
          <a:p>
            <a:pPr latinLnBrk="1"/>
            <a:r>
              <a:rPr lang="zh-CN" altLang="zh-CN" sz="2400" b="1" dirty="0">
                <a:solidFill>
                  <a:srgbClr val="FF0000"/>
                </a:solidFill>
                <a:ea typeface="宋体" pitchFamily="2" charset="-122"/>
              </a:rPr>
              <a:t>因为我们不知道</a:t>
            </a:r>
            <a:r>
              <a:rPr lang="en-US" altLang="zh-CN" sz="2400" b="1" dirty="0">
                <a:solidFill>
                  <a:srgbClr val="FF0000"/>
                </a:solidFill>
                <a:ea typeface="宋体" pitchFamily="2" charset="-122"/>
              </a:rPr>
              <a:t>c</a:t>
            </a:r>
            <a:r>
              <a:rPr lang="zh-CN" altLang="zh-CN" sz="2400" b="1" dirty="0">
                <a:solidFill>
                  <a:srgbClr val="FF0000"/>
                </a:solidFill>
                <a:ea typeface="宋体" pitchFamily="2" charset="-122"/>
              </a:rPr>
              <a:t>的元素类型，我们不能向其中添加对象。</a:t>
            </a:r>
            <a:endParaRPr lang="zh-CN" altLang="zh-CN" sz="2400" dirty="0">
              <a:solidFill>
                <a:srgbClr val="FF0000"/>
              </a:solidFill>
              <a:ea typeface="宋体" pitchFamily="2" charset="-122"/>
            </a:endParaRPr>
          </a:p>
          <a:p>
            <a:pPr latinLnBrk="1"/>
            <a:r>
              <a:rPr lang="en-US" altLang="zh-CN" sz="2200" dirty="0" smtClean="0">
                <a:ea typeface="宋体" pitchFamily="2" charset="-122"/>
              </a:rPr>
              <a:t>        add</a:t>
            </a:r>
            <a:r>
              <a:rPr lang="zh-CN" altLang="zh-CN" sz="2200" dirty="0">
                <a:ea typeface="宋体" pitchFamily="2" charset="-122"/>
              </a:rPr>
              <a:t>方法有类型参数</a:t>
            </a:r>
            <a:r>
              <a:rPr lang="en-US" altLang="zh-CN" sz="2200" dirty="0">
                <a:ea typeface="宋体" pitchFamily="2" charset="-122"/>
              </a:rPr>
              <a:t>E</a:t>
            </a:r>
            <a:r>
              <a:rPr lang="zh-CN" altLang="zh-CN" sz="2200" dirty="0">
                <a:ea typeface="宋体" pitchFamily="2" charset="-122"/>
              </a:rPr>
              <a:t>作为集合的元素类型。我们传给</a:t>
            </a:r>
            <a:r>
              <a:rPr lang="en-US" altLang="zh-CN" sz="2200" dirty="0">
                <a:ea typeface="宋体" pitchFamily="2" charset="-122"/>
              </a:rPr>
              <a:t>add</a:t>
            </a:r>
            <a:r>
              <a:rPr lang="zh-CN" altLang="zh-CN" sz="2200" dirty="0">
                <a:ea typeface="宋体" pitchFamily="2" charset="-122"/>
              </a:rPr>
              <a:t>的任何参数都必须是一个未知类型的子类。因为我们不知道那是什么类型，所以我们无法传任何东西进去</a:t>
            </a:r>
            <a:r>
              <a:rPr lang="zh-CN" altLang="zh-CN" sz="2200" dirty="0" smtClean="0">
                <a:ea typeface="宋体" pitchFamily="2" charset="-122"/>
              </a:rPr>
              <a:t>。</a:t>
            </a:r>
            <a:endParaRPr lang="en-US" altLang="zh-CN" sz="2200" dirty="0" smtClean="0">
              <a:ea typeface="宋体" pitchFamily="2" charset="-122"/>
            </a:endParaRPr>
          </a:p>
          <a:p>
            <a:pPr latinLnBrk="1"/>
            <a:r>
              <a:rPr lang="zh-CN" altLang="zh-CN" sz="2400" b="1" dirty="0" smtClean="0">
                <a:solidFill>
                  <a:srgbClr val="FF0000"/>
                </a:solidFill>
                <a:ea typeface="宋体" pitchFamily="2" charset="-122"/>
              </a:rPr>
              <a:t>唯一</a:t>
            </a:r>
            <a:r>
              <a:rPr lang="zh-CN" altLang="zh-CN" sz="2400" b="1" dirty="0">
                <a:solidFill>
                  <a:srgbClr val="FF0000"/>
                </a:solidFill>
                <a:ea typeface="宋体" pitchFamily="2" charset="-122"/>
              </a:rPr>
              <a:t>的</a:t>
            </a:r>
            <a:r>
              <a:rPr lang="zh-CN" altLang="zh-CN" sz="2400" b="1" dirty="0" smtClean="0">
                <a:solidFill>
                  <a:srgbClr val="FF0000"/>
                </a:solidFill>
                <a:ea typeface="宋体" pitchFamily="2" charset="-122"/>
              </a:rPr>
              <a:t>例外</a:t>
            </a:r>
            <a:r>
              <a:rPr lang="zh-CN" altLang="en-US" sz="2400" b="1" dirty="0" smtClean="0">
                <a:solidFill>
                  <a:srgbClr val="FF0000"/>
                </a:solidFill>
                <a:ea typeface="宋体" pitchFamily="2" charset="-122"/>
              </a:rPr>
              <a:t>的</a:t>
            </a:r>
            <a:r>
              <a:rPr lang="zh-CN" altLang="zh-CN" sz="2400" b="1" dirty="0" smtClean="0">
                <a:solidFill>
                  <a:srgbClr val="FF0000"/>
                </a:solidFill>
                <a:ea typeface="宋体" pitchFamily="2" charset="-122"/>
              </a:rPr>
              <a:t>是</a:t>
            </a:r>
            <a:r>
              <a:rPr lang="en-US" altLang="zh-CN" sz="2400" b="1" dirty="0">
                <a:solidFill>
                  <a:srgbClr val="FF0000"/>
                </a:solidFill>
                <a:ea typeface="宋体" pitchFamily="2" charset="-122"/>
              </a:rPr>
              <a:t>null</a:t>
            </a:r>
            <a:r>
              <a:rPr lang="zh-CN" altLang="zh-CN" sz="2400" b="1" dirty="0">
                <a:solidFill>
                  <a:srgbClr val="FF0000"/>
                </a:solidFill>
                <a:ea typeface="宋体" pitchFamily="2" charset="-122"/>
              </a:rPr>
              <a:t>，它是所有类型的成员</a:t>
            </a:r>
            <a:r>
              <a:rPr lang="zh-CN" altLang="zh-CN" sz="2400" b="1" dirty="0" smtClean="0">
                <a:solidFill>
                  <a:srgbClr val="FF0000"/>
                </a:solidFill>
                <a:ea typeface="宋体" pitchFamily="2" charset="-122"/>
              </a:rPr>
              <a:t>。</a:t>
            </a:r>
            <a:endParaRPr lang="en-US" altLang="zh-CN" sz="2400" b="1" dirty="0" smtClean="0">
              <a:solidFill>
                <a:srgbClr val="FF0000"/>
              </a:solidFill>
              <a:ea typeface="宋体" pitchFamily="2" charset="-122"/>
            </a:endParaRPr>
          </a:p>
          <a:p>
            <a:pPr latinLnBrk="1"/>
            <a:endParaRPr lang="en-US" altLang="zh-CN" sz="2400" b="1" dirty="0">
              <a:solidFill>
                <a:srgbClr val="FF0000"/>
              </a:solidFill>
              <a:ea typeface="宋体" pitchFamily="2" charset="-122"/>
            </a:endParaRPr>
          </a:p>
          <a:p>
            <a:pPr latinLnBrk="1"/>
            <a:r>
              <a:rPr lang="zh-CN" altLang="zh-CN" sz="2400" b="1" dirty="0">
                <a:solidFill>
                  <a:srgbClr val="FF0000"/>
                </a:solidFill>
                <a:ea typeface="宋体" pitchFamily="2" charset="-122"/>
              </a:rPr>
              <a:t>另一方面，我们可以调用</a:t>
            </a:r>
            <a:r>
              <a:rPr lang="en-US" altLang="zh-CN" sz="2400" b="1" dirty="0">
                <a:solidFill>
                  <a:srgbClr val="FF0000"/>
                </a:solidFill>
                <a:ea typeface="宋体" pitchFamily="2" charset="-122"/>
              </a:rPr>
              <a:t>get()</a:t>
            </a:r>
            <a:r>
              <a:rPr lang="zh-CN" altLang="zh-CN" sz="2400" b="1" dirty="0">
                <a:solidFill>
                  <a:srgbClr val="FF0000"/>
                </a:solidFill>
                <a:ea typeface="宋体" pitchFamily="2" charset="-122"/>
              </a:rPr>
              <a:t>方法并使用其返回值。返回值是一个未知的类型，但是我们知道，它总是一个</a:t>
            </a:r>
            <a:r>
              <a:rPr lang="en-US" altLang="zh-CN" sz="2400" b="1" dirty="0">
                <a:solidFill>
                  <a:srgbClr val="FF0000"/>
                </a:solidFill>
                <a:ea typeface="宋体" pitchFamily="2" charset="-122"/>
              </a:rPr>
              <a:t>Object</a:t>
            </a:r>
            <a:endParaRPr lang="zh-CN" altLang="zh-CN" sz="2400" dirty="0">
              <a:solidFill>
                <a:srgbClr val="FF0000"/>
              </a:solidFill>
              <a:ea typeface="宋体" pitchFamily="2" charset="-122"/>
            </a:endParaRPr>
          </a:p>
        </p:txBody>
      </p:sp>
    </p:spTree>
    <p:extLst>
      <p:ext uri="{BB962C8B-B14F-4D97-AF65-F5344CB8AC3E}">
        <p14:creationId xmlns:p14="http://schemas.microsoft.com/office/powerpoint/2010/main" xmlns="" val="1546624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908720"/>
            <a:ext cx="8784976" cy="5847755"/>
          </a:xfrm>
          <a:prstGeom prst="rect">
            <a:avLst/>
          </a:prstGeom>
          <a:noFill/>
        </p:spPr>
        <p:txBody>
          <a:bodyPr wrap="square" rtlCol="0">
            <a:spAutoFit/>
          </a:bodyPr>
          <a:lstStyle/>
          <a:p>
            <a:r>
              <a:rPr lang="en-US" altLang="zh-CN" sz="2200" b="1" dirty="0">
                <a:solidFill>
                  <a:srgbClr val="C00000"/>
                </a:solidFill>
                <a:ea typeface="宋体" pitchFamily="2" charset="-122"/>
              </a:rPr>
              <a:t>public static void main(String[] </a:t>
            </a:r>
            <a:r>
              <a:rPr lang="en-US" altLang="zh-CN" sz="2200" b="1" dirty="0" err="1">
                <a:solidFill>
                  <a:srgbClr val="C00000"/>
                </a:solidFill>
                <a:ea typeface="宋体" pitchFamily="2" charset="-122"/>
              </a:rPr>
              <a:t>args</a:t>
            </a:r>
            <a:r>
              <a:rPr lang="en-US" altLang="zh-CN" sz="2200" b="1" dirty="0">
                <a:solidFill>
                  <a:srgbClr val="C00000"/>
                </a:solidFill>
                <a:ea typeface="宋体" pitchFamily="2" charset="-122"/>
              </a:rPr>
              <a:t>) {</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a:t>
            </a:r>
            <a:r>
              <a:rPr lang="en-US" altLang="zh-CN" sz="2200" b="1" dirty="0">
                <a:solidFill>
                  <a:srgbClr val="C00000"/>
                </a:solidFill>
                <a:ea typeface="宋体" pitchFamily="2" charset="-122"/>
              </a:rPr>
              <a:t>&lt;?&gt; list = null;</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 </a:t>
            </a:r>
            <a:r>
              <a:rPr lang="en-US" altLang="zh-CN" sz="2200" b="1" dirty="0">
                <a:solidFill>
                  <a:srgbClr val="C00000"/>
                </a:solidFill>
                <a:ea typeface="宋体" pitchFamily="2" charset="-122"/>
              </a:rPr>
              <a:t>=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&lt;String&gt;();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 </a:t>
            </a:r>
            <a:r>
              <a:rPr lang="en-US" altLang="zh-CN" sz="2200" b="1" dirty="0">
                <a:solidFill>
                  <a:srgbClr val="C00000"/>
                </a:solidFill>
                <a:ea typeface="宋体" pitchFamily="2" charset="-122"/>
              </a:rPr>
              <a:t>=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&lt;Double&gt;();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a:t>
            </a:r>
            <a:r>
              <a:rPr lang="en-US" altLang="zh-CN" sz="2200" b="1" dirty="0" err="1">
                <a:solidFill>
                  <a:srgbClr val="C00000"/>
                </a:solidFill>
                <a:ea typeface="宋体" pitchFamily="2" charset="-122"/>
              </a:rPr>
              <a:t>list.add</a:t>
            </a:r>
            <a:r>
              <a:rPr lang="en-US" altLang="zh-CN" sz="2200" b="1" dirty="0">
                <a:solidFill>
                  <a:srgbClr val="C00000"/>
                </a:solidFill>
                <a:ea typeface="宋体" pitchFamily="2" charset="-122"/>
              </a:rPr>
              <a:t>(3);</a:t>
            </a:r>
          </a:p>
          <a:p>
            <a:r>
              <a:rPr lang="en-US" altLang="zh-CN" sz="2200" b="1" dirty="0">
                <a:solidFill>
                  <a:srgbClr val="C00000"/>
                </a:solidFill>
                <a:ea typeface="宋体" pitchFamily="2" charset="-122"/>
              </a:rPr>
              <a:t>	</a:t>
            </a:r>
            <a:r>
              <a:rPr lang="en-US" altLang="zh-CN" sz="2200" b="1" dirty="0" err="1" smtClean="0">
                <a:solidFill>
                  <a:srgbClr val="C00000"/>
                </a:solidFill>
                <a:ea typeface="宋体" pitchFamily="2" charset="-122"/>
              </a:rPr>
              <a:t>list.add</a:t>
            </a:r>
            <a:r>
              <a:rPr lang="en-US" altLang="zh-CN" sz="2200" b="1" dirty="0" smtClean="0">
                <a:solidFill>
                  <a:srgbClr val="C00000"/>
                </a:solidFill>
                <a:ea typeface="宋体" pitchFamily="2" charset="-122"/>
              </a:rPr>
              <a:t>(null</a:t>
            </a:r>
            <a:r>
              <a:rPr lang="en-US" altLang="zh-CN" sz="2200" b="1" dirty="0">
                <a:solidFill>
                  <a:srgbClr val="C00000"/>
                </a:solidFill>
                <a:ea typeface="宋体" pitchFamily="2" charset="-122"/>
              </a:rPr>
              <a:t>);</a:t>
            </a:r>
          </a:p>
          <a:p>
            <a:r>
              <a:rPr lang="en-US" altLang="zh-CN" sz="2200" b="1" dirty="0">
                <a:solidFill>
                  <a:srgbClr val="C00000"/>
                </a:solidFill>
                <a:ea typeface="宋体" pitchFamily="2" charset="-122"/>
              </a:rPr>
              <a:t>		</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List&lt;String</a:t>
            </a:r>
            <a:r>
              <a:rPr lang="en-US" altLang="zh-CN" sz="2200" b="1" dirty="0">
                <a:solidFill>
                  <a:srgbClr val="C00000"/>
                </a:solidFill>
                <a:ea typeface="宋体" pitchFamily="2" charset="-122"/>
              </a:rPr>
              <a:t>&gt; l1 =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&lt;String&gt;();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List&lt;Integer</a:t>
            </a:r>
            <a:r>
              <a:rPr lang="en-US" altLang="zh-CN" sz="2200" b="1" dirty="0">
                <a:solidFill>
                  <a:srgbClr val="C00000"/>
                </a:solidFill>
                <a:ea typeface="宋体" pitchFamily="2" charset="-122"/>
              </a:rPr>
              <a:t>&gt; l2 =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&lt;Integer&gt;();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l1.add(“</a:t>
            </a:r>
            <a:r>
              <a:rPr lang="zh-CN" altLang="en-US" sz="2200" b="1" dirty="0" smtClean="0">
                <a:solidFill>
                  <a:srgbClr val="C00000"/>
                </a:solidFill>
                <a:ea typeface="宋体" pitchFamily="2" charset="-122"/>
              </a:rPr>
              <a:t>尚硅谷</a:t>
            </a:r>
            <a:r>
              <a:rPr lang="en-US" altLang="zh-CN" sz="2200" b="1" dirty="0" smtClean="0">
                <a:solidFill>
                  <a:srgbClr val="C00000"/>
                </a:solidFill>
                <a:ea typeface="宋体" pitchFamily="2" charset="-122"/>
              </a:rPr>
              <a:t>");</a:t>
            </a:r>
            <a:endParaRPr lang="en-US" altLang="zh-CN" sz="2200" b="1" dirty="0">
              <a:solidFill>
                <a:srgbClr val="C00000"/>
              </a:solidFill>
              <a:ea typeface="宋体" pitchFamily="2" charset="-122"/>
            </a:endParaRP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l2.add(15</a:t>
            </a:r>
            <a:r>
              <a:rPr lang="en-US" altLang="zh-CN" sz="2200" b="1" dirty="0">
                <a:solidFill>
                  <a:srgbClr val="C00000"/>
                </a:solidFill>
                <a:ea typeface="宋体" pitchFamily="2" charset="-122"/>
              </a:rPr>
              <a: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read(l1</a:t>
            </a:r>
            <a:r>
              <a:rPr lang="en-US" altLang="zh-CN" sz="2200" b="1" dirty="0">
                <a:solidFill>
                  <a:srgbClr val="C00000"/>
                </a:solidFill>
                <a:ea typeface="宋体" pitchFamily="2" charset="-122"/>
              </a:rPr>
              <a: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read(l2);  }</a:t>
            </a:r>
            <a:endParaRPr lang="en-US" altLang="zh-CN" sz="2200" b="1" dirty="0">
              <a:solidFill>
                <a:srgbClr val="C00000"/>
              </a:solidFill>
              <a:ea typeface="宋体" pitchFamily="2" charset="-122"/>
            </a:endParaRPr>
          </a:p>
          <a:p>
            <a:r>
              <a:rPr lang="en-US" altLang="zh-CN" sz="2200" b="1" dirty="0" smtClean="0">
                <a:solidFill>
                  <a:srgbClr val="C00000"/>
                </a:solidFill>
                <a:ea typeface="宋体" pitchFamily="2" charset="-122"/>
              </a:rPr>
              <a:t>	static </a:t>
            </a:r>
            <a:r>
              <a:rPr lang="en-US" altLang="zh-CN" sz="2200" b="1" dirty="0">
                <a:solidFill>
                  <a:srgbClr val="C00000"/>
                </a:solidFill>
                <a:ea typeface="宋体" pitchFamily="2" charset="-122"/>
              </a:rPr>
              <a:t>void read(List&lt;?&gt; list){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	for(Object </a:t>
            </a:r>
            <a:r>
              <a:rPr lang="en-US" altLang="zh-CN" sz="2200" b="1" dirty="0">
                <a:solidFill>
                  <a:srgbClr val="C00000"/>
                </a:solidFill>
                <a:ea typeface="宋体" pitchFamily="2" charset="-122"/>
              </a:rPr>
              <a:t>o : list){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	</a:t>
            </a:r>
            <a:r>
              <a:rPr lang="en-US" altLang="zh-CN" sz="2200" b="1" dirty="0" err="1" smtClean="0">
                <a:solidFill>
                  <a:srgbClr val="C00000"/>
                </a:solidFill>
                <a:ea typeface="宋体" pitchFamily="2" charset="-122"/>
              </a:rPr>
              <a:t>System.out.println</a:t>
            </a:r>
            <a:r>
              <a:rPr lang="en-US" altLang="zh-CN" sz="2200" b="1" dirty="0" smtClean="0">
                <a:solidFill>
                  <a:srgbClr val="C00000"/>
                </a:solidFill>
                <a:ea typeface="宋体" pitchFamily="2" charset="-122"/>
              </a:rPr>
              <a:t>(o</a:t>
            </a:r>
            <a:r>
              <a:rPr lang="en-US" altLang="zh-CN" sz="2200" b="1" dirty="0">
                <a:solidFill>
                  <a:srgbClr val="C00000"/>
                </a:solidFill>
                <a:ea typeface="宋体" pitchFamily="2" charset="-122"/>
              </a:rPr>
              <a: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a:t>
            </a:r>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 }</a:t>
            </a:r>
            <a:endParaRPr lang="zh-CN" altLang="en-US" sz="2200" b="1" dirty="0">
              <a:solidFill>
                <a:srgbClr val="C00000"/>
              </a:solidFill>
              <a:ea typeface="宋体" pitchFamily="2" charset="-122"/>
            </a:endParaRPr>
          </a:p>
        </p:txBody>
      </p:sp>
    </p:spTree>
    <p:extLst>
      <p:ext uri="{BB962C8B-B14F-4D97-AF65-F5344CB8AC3E}">
        <p14:creationId xmlns:p14="http://schemas.microsoft.com/office/powerpoint/2010/main" xmlns="" val="3996502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81367"/>
            <a:ext cx="5616624" cy="523220"/>
          </a:xfrm>
          <a:prstGeom prst="rect">
            <a:avLst/>
          </a:prstGeom>
          <a:noFill/>
        </p:spPr>
        <p:txBody>
          <a:bodyPr wrap="square" rtlCol="0">
            <a:spAutoFit/>
          </a:bodyPr>
          <a:lstStyle/>
          <a:p>
            <a:r>
              <a:rPr lang="en-US" altLang="zh-CN" sz="2800" b="1" dirty="0" smtClean="0">
                <a:ea typeface="宋体" pitchFamily="2" charset="-122"/>
              </a:rPr>
              <a:t>3.5.1 </a:t>
            </a:r>
            <a:r>
              <a:rPr lang="zh-CN" altLang="en-US" sz="2800" b="1" dirty="0" smtClean="0">
                <a:ea typeface="宋体" pitchFamily="2" charset="-122"/>
              </a:rPr>
              <a:t>有限制的通配符</a:t>
            </a:r>
            <a:endParaRPr lang="en-US" altLang="zh-CN" sz="2800" b="1" dirty="0" smtClean="0">
              <a:ea typeface="宋体" pitchFamily="2" charset="-122"/>
            </a:endParaRPr>
          </a:p>
        </p:txBody>
      </p:sp>
      <p:sp>
        <p:nvSpPr>
          <p:cNvPr id="3" name="TextBox 2"/>
          <p:cNvSpPr txBox="1"/>
          <p:nvPr/>
        </p:nvSpPr>
        <p:spPr>
          <a:xfrm>
            <a:off x="467544" y="1700808"/>
            <a:ext cx="8064896" cy="4154984"/>
          </a:xfrm>
          <a:prstGeom prst="rect">
            <a:avLst/>
          </a:prstGeom>
          <a:noFill/>
        </p:spPr>
        <p:txBody>
          <a:bodyPr wrap="square" rtlCol="0">
            <a:spAutoFit/>
          </a:bodyPr>
          <a:lstStyle/>
          <a:p>
            <a:r>
              <a:rPr lang="en-US" altLang="zh-CN" sz="2400" b="1" dirty="0" smtClean="0">
                <a:solidFill>
                  <a:schemeClr val="bg1">
                    <a:lumMod val="65000"/>
                  </a:schemeClr>
                </a:solidFill>
                <a:ea typeface="宋体" pitchFamily="2" charset="-122"/>
                <a:cs typeface="Times New Roman" pitchFamily="18" charset="0"/>
              </a:rPr>
              <a:t>&lt;?&gt;</a:t>
            </a:r>
          </a:p>
          <a:p>
            <a:r>
              <a:rPr lang="zh-CN" altLang="en-US" sz="2400" dirty="0" smtClean="0">
                <a:solidFill>
                  <a:schemeClr val="bg1">
                    <a:lumMod val="65000"/>
                  </a:schemeClr>
                </a:solidFill>
                <a:ea typeface="宋体" pitchFamily="2" charset="-122"/>
                <a:cs typeface="Times New Roman" pitchFamily="18" charset="0"/>
              </a:rPr>
              <a:t>允许所有泛型的引用调用</a:t>
            </a:r>
            <a:endParaRPr lang="en-US" altLang="zh-CN" sz="2400" dirty="0" smtClean="0">
              <a:solidFill>
                <a:schemeClr val="bg1">
                  <a:lumMod val="65000"/>
                </a:schemeClr>
              </a:solidFill>
              <a:ea typeface="宋体" pitchFamily="2" charset="-122"/>
              <a:cs typeface="Times New Roman" pitchFamily="18" charset="0"/>
            </a:endParaRPr>
          </a:p>
          <a:p>
            <a:r>
              <a:rPr lang="zh-CN" altLang="en-US" sz="2400" dirty="0" smtClean="0">
                <a:ea typeface="宋体" pitchFamily="2" charset="-122"/>
                <a:cs typeface="Times New Roman" pitchFamily="18" charset="0"/>
              </a:rPr>
              <a:t>举例：</a:t>
            </a:r>
            <a:endParaRPr lang="en-US" altLang="zh-CN" sz="2400" dirty="0" smtClean="0">
              <a:ea typeface="宋体" pitchFamily="2" charset="-122"/>
              <a:cs typeface="Times New Roman" pitchFamily="18" charset="0"/>
            </a:endParaRPr>
          </a:p>
          <a:p>
            <a:r>
              <a:rPr lang="en-US" altLang="zh-CN" sz="2400" b="1" dirty="0">
                <a:solidFill>
                  <a:srgbClr val="C00000"/>
                </a:solidFill>
                <a:ea typeface="宋体" pitchFamily="2" charset="-122"/>
                <a:cs typeface="Times New Roman" pitchFamily="18" charset="0"/>
              </a:rPr>
              <a:t>&lt;?</a:t>
            </a:r>
            <a:r>
              <a:rPr lang="zh-CN" altLang="en-US" sz="2400" b="1"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extends Number</a:t>
            </a:r>
            <a:r>
              <a:rPr lang="en-US" altLang="zh-CN" sz="2400" b="1" dirty="0" smtClean="0">
                <a:solidFill>
                  <a:srgbClr val="C00000"/>
                </a:solidFill>
                <a:ea typeface="宋体" pitchFamily="2" charset="-122"/>
                <a:cs typeface="Times New Roman" pitchFamily="18" charset="0"/>
              </a:rPr>
              <a:t>&gt;     (</a:t>
            </a:r>
            <a:r>
              <a:rPr lang="zh-CN" altLang="en-US" sz="2400" b="1" dirty="0" smtClean="0">
                <a:solidFill>
                  <a:srgbClr val="C00000"/>
                </a:solidFill>
                <a:ea typeface="宋体" pitchFamily="2" charset="-122"/>
                <a:cs typeface="Times New Roman" pitchFamily="18" charset="0"/>
              </a:rPr>
              <a:t>无穷小 </a:t>
            </a:r>
            <a:r>
              <a:rPr lang="en-US" altLang="zh-CN" sz="2400" b="1" dirty="0" smtClean="0">
                <a:solidFill>
                  <a:srgbClr val="C00000"/>
                </a:solidFill>
                <a:ea typeface="宋体" pitchFamily="2" charset="-122"/>
                <a:cs typeface="Times New Roman" pitchFamily="18" charset="0"/>
              </a:rPr>
              <a:t>, Number]</a:t>
            </a:r>
            <a:endParaRPr lang="en-US" altLang="zh-CN" sz="2400" b="1" dirty="0">
              <a:solidFill>
                <a:srgbClr val="C00000"/>
              </a:solidFill>
              <a:ea typeface="宋体" pitchFamily="2" charset="-122"/>
              <a:cs typeface="Times New Roman" pitchFamily="18" charset="0"/>
            </a:endParaRPr>
          </a:p>
          <a:p>
            <a:r>
              <a:rPr lang="zh-CN" altLang="en-US" sz="2400" dirty="0" smtClean="0">
                <a:ea typeface="宋体" pitchFamily="2" charset="-122"/>
                <a:cs typeface="Times New Roman" pitchFamily="18" charset="0"/>
              </a:rPr>
              <a:t>只允许泛型为</a:t>
            </a:r>
            <a:r>
              <a:rPr lang="en-US" altLang="zh-CN" sz="2400" dirty="0" smtClean="0">
                <a:ea typeface="宋体" pitchFamily="2" charset="-122"/>
                <a:cs typeface="Times New Roman" pitchFamily="18" charset="0"/>
              </a:rPr>
              <a:t>Number</a:t>
            </a:r>
            <a:r>
              <a:rPr lang="zh-CN" altLang="en-US" sz="2400" dirty="0" smtClean="0">
                <a:ea typeface="宋体" pitchFamily="2" charset="-122"/>
                <a:cs typeface="Times New Roman" pitchFamily="18" charset="0"/>
              </a:rPr>
              <a:t>及</a:t>
            </a:r>
            <a:r>
              <a:rPr lang="en-US" altLang="zh-CN" sz="2400" dirty="0" smtClean="0">
                <a:ea typeface="宋体" pitchFamily="2" charset="-122"/>
                <a:cs typeface="Times New Roman" pitchFamily="18" charset="0"/>
              </a:rPr>
              <a:t>Number</a:t>
            </a:r>
            <a:r>
              <a:rPr lang="zh-CN" altLang="en-US" sz="2400" dirty="0" smtClean="0">
                <a:ea typeface="宋体" pitchFamily="2" charset="-122"/>
                <a:cs typeface="Times New Roman" pitchFamily="18" charset="0"/>
              </a:rPr>
              <a:t>子类的引用调用</a:t>
            </a:r>
            <a:endParaRPr lang="en-US" altLang="zh-CN" sz="2400" dirty="0" smtClean="0">
              <a:ea typeface="宋体" pitchFamily="2" charset="-122"/>
              <a:cs typeface="Times New Roman" pitchFamily="18" charset="0"/>
            </a:endParaRPr>
          </a:p>
          <a:p>
            <a:endParaRPr lang="en-US" altLang="zh-CN" sz="2400" dirty="0" smtClean="0">
              <a:ea typeface="宋体" pitchFamily="2" charset="-122"/>
              <a:cs typeface="Times New Roman" pitchFamily="18" charset="0"/>
            </a:endParaRPr>
          </a:p>
          <a:p>
            <a:r>
              <a:rPr lang="en-US" altLang="zh-CN" sz="2400" b="1" dirty="0" smtClean="0">
                <a:solidFill>
                  <a:srgbClr val="C00000"/>
                </a:solidFill>
                <a:ea typeface="宋体" pitchFamily="2" charset="-122"/>
                <a:cs typeface="Times New Roman" pitchFamily="18" charset="0"/>
              </a:rPr>
              <a:t>&lt;? super Number&gt;      [Number , </a:t>
            </a:r>
            <a:r>
              <a:rPr lang="zh-CN" altLang="en-US" sz="2400" b="1" dirty="0" smtClean="0">
                <a:solidFill>
                  <a:srgbClr val="C00000"/>
                </a:solidFill>
                <a:ea typeface="宋体" pitchFamily="2" charset="-122"/>
                <a:cs typeface="Times New Roman" pitchFamily="18" charset="0"/>
              </a:rPr>
              <a:t>无穷大</a:t>
            </a:r>
            <a:r>
              <a:rPr lang="en-US" altLang="zh-CN" sz="2400" b="1" smtClean="0">
                <a:solidFill>
                  <a:srgbClr val="C00000"/>
                </a:solidFill>
                <a:ea typeface="宋体" pitchFamily="2" charset="-122"/>
                <a:cs typeface="Times New Roman" pitchFamily="18" charset="0"/>
              </a:rPr>
              <a:t>)</a:t>
            </a:r>
            <a:endParaRPr lang="en-US" altLang="zh-CN" sz="2400" b="1" dirty="0">
              <a:solidFill>
                <a:srgbClr val="C00000"/>
              </a:solidFill>
              <a:ea typeface="宋体" pitchFamily="2" charset="-122"/>
              <a:cs typeface="Times New Roman" pitchFamily="18" charset="0"/>
            </a:endParaRPr>
          </a:p>
          <a:p>
            <a:r>
              <a:rPr lang="zh-CN" altLang="en-US" sz="2400" dirty="0" smtClean="0">
                <a:ea typeface="宋体" pitchFamily="2" charset="-122"/>
                <a:cs typeface="Times New Roman" pitchFamily="18" charset="0"/>
              </a:rPr>
              <a:t>只允许泛型为</a:t>
            </a:r>
            <a:r>
              <a:rPr lang="en-US" altLang="zh-CN" sz="2400" dirty="0" smtClean="0">
                <a:ea typeface="宋体" pitchFamily="2" charset="-122"/>
                <a:cs typeface="Times New Roman" pitchFamily="18" charset="0"/>
              </a:rPr>
              <a:t>Number</a:t>
            </a:r>
            <a:r>
              <a:rPr lang="zh-CN" altLang="en-US" sz="2400" dirty="0" smtClean="0">
                <a:ea typeface="宋体" pitchFamily="2" charset="-122"/>
                <a:cs typeface="Times New Roman" pitchFamily="18" charset="0"/>
              </a:rPr>
              <a:t>及</a:t>
            </a:r>
            <a:r>
              <a:rPr lang="en-US" altLang="zh-CN" sz="2400" dirty="0" smtClean="0">
                <a:ea typeface="宋体" pitchFamily="2" charset="-122"/>
                <a:cs typeface="Times New Roman" pitchFamily="18" charset="0"/>
              </a:rPr>
              <a:t>Number</a:t>
            </a:r>
            <a:r>
              <a:rPr lang="zh-CN" altLang="en-US" sz="2400" dirty="0">
                <a:ea typeface="宋体" pitchFamily="2" charset="-122"/>
                <a:cs typeface="Times New Roman" pitchFamily="18" charset="0"/>
              </a:rPr>
              <a:t>父</a:t>
            </a:r>
            <a:r>
              <a:rPr lang="zh-CN" altLang="en-US" sz="2400" dirty="0" smtClean="0">
                <a:ea typeface="宋体" pitchFamily="2" charset="-122"/>
                <a:cs typeface="Times New Roman" pitchFamily="18" charset="0"/>
              </a:rPr>
              <a:t>类的引用调用</a:t>
            </a:r>
            <a:endParaRPr lang="en-US" altLang="zh-CN" sz="2400" dirty="0" smtClean="0">
              <a:ea typeface="宋体" pitchFamily="2" charset="-122"/>
              <a:cs typeface="Times New Roman" pitchFamily="18" charset="0"/>
            </a:endParaRPr>
          </a:p>
          <a:p>
            <a:endParaRPr lang="en-US" altLang="zh-CN" sz="2400" dirty="0" smtClean="0">
              <a:ea typeface="宋体" pitchFamily="2" charset="-122"/>
              <a:cs typeface="Times New Roman" pitchFamily="18" charset="0"/>
            </a:endParaRPr>
          </a:p>
          <a:p>
            <a:r>
              <a:rPr lang="en-US" altLang="zh-CN" sz="2400" b="1" dirty="0">
                <a:solidFill>
                  <a:srgbClr val="C00000"/>
                </a:solidFill>
                <a:ea typeface="宋体" pitchFamily="2" charset="-122"/>
                <a:cs typeface="Times New Roman" pitchFamily="18" charset="0"/>
              </a:rPr>
              <a:t>&lt;? extends Comparable&gt;</a:t>
            </a:r>
          </a:p>
          <a:p>
            <a:r>
              <a:rPr lang="zh-CN" altLang="en-US" sz="2400" dirty="0" smtClean="0">
                <a:ea typeface="宋体" pitchFamily="2" charset="-122"/>
                <a:cs typeface="Times New Roman" pitchFamily="18" charset="0"/>
              </a:rPr>
              <a:t>只允许泛型为实现</a:t>
            </a:r>
            <a:r>
              <a:rPr lang="en-US" altLang="zh-CN" sz="2400" dirty="0" smtClean="0">
                <a:ea typeface="宋体" pitchFamily="2" charset="-122"/>
                <a:cs typeface="Times New Roman" pitchFamily="18" charset="0"/>
              </a:rPr>
              <a:t>Comparable</a:t>
            </a:r>
            <a:r>
              <a:rPr lang="zh-CN" altLang="en-US" sz="2400" dirty="0" smtClean="0">
                <a:ea typeface="宋体" pitchFamily="2" charset="-122"/>
                <a:cs typeface="Times New Roman" pitchFamily="18" charset="0"/>
              </a:rPr>
              <a:t>接口的实现类的引用调用</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xmlns="" val="3323190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81367"/>
            <a:ext cx="5616624" cy="523220"/>
          </a:xfrm>
          <a:prstGeom prst="rect">
            <a:avLst/>
          </a:prstGeom>
          <a:noFill/>
        </p:spPr>
        <p:txBody>
          <a:bodyPr wrap="square" rtlCol="0">
            <a:spAutoFit/>
          </a:bodyPr>
          <a:lstStyle/>
          <a:p>
            <a:r>
              <a:rPr lang="en-US" altLang="zh-CN" sz="2800" b="1" dirty="0" smtClean="0">
                <a:ea typeface="宋体" pitchFamily="2" charset="-122"/>
              </a:rPr>
              <a:t>3.5.1 </a:t>
            </a:r>
            <a:r>
              <a:rPr lang="zh-CN" altLang="en-US" sz="2800" b="1" dirty="0" smtClean="0">
                <a:ea typeface="宋体" pitchFamily="2" charset="-122"/>
              </a:rPr>
              <a:t>有限制的通配符</a:t>
            </a:r>
            <a:endParaRPr lang="en-US" altLang="zh-CN" sz="2800" b="1" dirty="0" smtClean="0">
              <a:ea typeface="宋体" pitchFamily="2" charset="-122"/>
            </a:endParaRPr>
          </a:p>
        </p:txBody>
      </p:sp>
      <p:sp>
        <p:nvSpPr>
          <p:cNvPr id="4" name="矩形 3"/>
          <p:cNvSpPr/>
          <p:nvPr/>
        </p:nvSpPr>
        <p:spPr>
          <a:xfrm>
            <a:off x="467544" y="1772816"/>
            <a:ext cx="8424936" cy="3816429"/>
          </a:xfrm>
          <a:prstGeom prst="rect">
            <a:avLst/>
          </a:prstGeom>
        </p:spPr>
        <p:txBody>
          <a:bodyPr wrap="square">
            <a:spAutoFit/>
          </a:bodyPr>
          <a:lstStyle/>
          <a:p>
            <a:r>
              <a:rPr lang="en-US" altLang="zh-CN" sz="2200" dirty="0">
                <a:solidFill>
                  <a:srgbClr val="C00000"/>
                </a:solidFill>
                <a:ea typeface="宋体" pitchFamily="2" charset="-122"/>
              </a:rPr>
              <a:t>public static void printCollection3(Collection&lt;? extends Person&gt; </a:t>
            </a:r>
            <a:r>
              <a:rPr lang="en-US" altLang="zh-CN" sz="2200" dirty="0" err="1">
                <a:solidFill>
                  <a:srgbClr val="C00000"/>
                </a:solidFill>
                <a:ea typeface="宋体" pitchFamily="2" charset="-122"/>
              </a:rPr>
              <a:t>coll</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smtClean="0">
                <a:solidFill>
                  <a:srgbClr val="0000FF"/>
                </a:solidFill>
                <a:ea typeface="宋体" pitchFamily="2" charset="-122"/>
              </a:rPr>
              <a:t>//</a:t>
            </a:r>
            <a:r>
              <a:rPr lang="en-US" altLang="zh-CN" sz="2200" dirty="0">
                <a:solidFill>
                  <a:srgbClr val="0000FF"/>
                </a:solidFill>
                <a:ea typeface="宋体" pitchFamily="2" charset="-122"/>
              </a:rPr>
              <a:t>Iterator</a:t>
            </a:r>
            <a:r>
              <a:rPr lang="zh-CN" altLang="en-US" sz="2200" dirty="0">
                <a:solidFill>
                  <a:srgbClr val="0000FF"/>
                </a:solidFill>
                <a:ea typeface="宋体" pitchFamily="2" charset="-122"/>
              </a:rPr>
              <a:t>只能用</a:t>
            </a:r>
            <a:r>
              <a:rPr lang="en-US" altLang="zh-CN" sz="2200" dirty="0">
                <a:solidFill>
                  <a:srgbClr val="0000FF"/>
                </a:solidFill>
                <a:ea typeface="宋体" pitchFamily="2" charset="-122"/>
              </a:rPr>
              <a:t>Iterator</a:t>
            </a:r>
            <a:r>
              <a:rPr lang="en-US" altLang="zh-CN" sz="2200" dirty="0" smtClean="0">
                <a:solidFill>
                  <a:srgbClr val="0000FF"/>
                </a:solidFill>
                <a:ea typeface="宋体" pitchFamily="2" charset="-122"/>
              </a:rPr>
              <a:t>&lt;?&gt;</a:t>
            </a:r>
            <a:r>
              <a:rPr lang="zh-CN" altLang="en-US" sz="2200" dirty="0" smtClean="0">
                <a:solidFill>
                  <a:srgbClr val="0000FF"/>
                </a:solidFill>
                <a:ea typeface="宋体" pitchFamily="2" charset="-122"/>
              </a:rPr>
              <a:t>或</a:t>
            </a:r>
            <a:r>
              <a:rPr lang="en-US" altLang="zh-CN" sz="2200" dirty="0" smtClean="0">
                <a:solidFill>
                  <a:srgbClr val="0000FF"/>
                </a:solidFill>
                <a:ea typeface="宋体" pitchFamily="2" charset="-122"/>
              </a:rPr>
              <a:t>Iterator&lt;? </a:t>
            </a:r>
            <a:r>
              <a:rPr lang="en-US" altLang="zh-CN" sz="2200" dirty="0">
                <a:solidFill>
                  <a:srgbClr val="0000FF"/>
                </a:solidFill>
                <a:ea typeface="宋体" pitchFamily="2" charset="-122"/>
              </a:rPr>
              <a:t>e</a:t>
            </a:r>
            <a:r>
              <a:rPr lang="en-US" altLang="zh-CN" sz="2200" dirty="0" smtClean="0">
                <a:solidFill>
                  <a:srgbClr val="0000FF"/>
                </a:solidFill>
                <a:ea typeface="宋体" pitchFamily="2" charset="-122"/>
              </a:rPr>
              <a:t>xtends Person&gt;.why</a:t>
            </a:r>
            <a:r>
              <a:rPr lang="en-US" altLang="zh-CN" sz="2200" dirty="0">
                <a:solidFill>
                  <a:srgbClr val="0000FF"/>
                </a:solidFill>
                <a:ea typeface="宋体" pitchFamily="2" charset="-122"/>
              </a:rPr>
              <a:t>?</a:t>
            </a:r>
          </a:p>
          <a:p>
            <a:r>
              <a:rPr lang="en-US" altLang="zh-CN" sz="2200" dirty="0">
                <a:solidFill>
                  <a:srgbClr val="C00000"/>
                </a:solidFill>
                <a:ea typeface="宋体" pitchFamily="2" charset="-122"/>
              </a:rPr>
              <a:t>	</a:t>
            </a:r>
            <a:r>
              <a:rPr lang="en-US" altLang="zh-CN" sz="2200" dirty="0" smtClean="0">
                <a:solidFill>
                  <a:srgbClr val="C00000"/>
                </a:solidFill>
                <a:ea typeface="宋体" pitchFamily="2" charset="-122"/>
              </a:rPr>
              <a:t>Iterator</a:t>
            </a:r>
            <a:r>
              <a:rPr lang="en-US" altLang="zh-CN" sz="2200" dirty="0">
                <a:solidFill>
                  <a:srgbClr val="C00000"/>
                </a:solidFill>
                <a:ea typeface="宋体" pitchFamily="2" charset="-122"/>
              </a:rPr>
              <a:t>&lt;?&gt; iterator  = </a:t>
            </a:r>
            <a:r>
              <a:rPr lang="en-US" altLang="zh-CN" sz="2200" dirty="0" err="1">
                <a:solidFill>
                  <a:srgbClr val="C00000"/>
                </a:solidFill>
                <a:ea typeface="宋体" pitchFamily="2" charset="-122"/>
              </a:rPr>
              <a:t>coll.iterator</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smtClean="0">
                <a:solidFill>
                  <a:srgbClr val="C00000"/>
                </a:solidFill>
                <a:ea typeface="宋体" pitchFamily="2" charset="-122"/>
              </a:rPr>
              <a:t>while(</a:t>
            </a:r>
            <a:r>
              <a:rPr lang="en-US" altLang="zh-CN" sz="2200" dirty="0" err="1" smtClean="0">
                <a:solidFill>
                  <a:srgbClr val="C00000"/>
                </a:solidFill>
                <a:ea typeface="宋体" pitchFamily="2" charset="-122"/>
              </a:rPr>
              <a:t>iterator.hasNext</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err="1">
                <a:solidFill>
                  <a:srgbClr val="C00000"/>
                </a:solidFill>
                <a:ea typeface="宋体" pitchFamily="2" charset="-122"/>
              </a:rPr>
              <a:t>System.out.println</a:t>
            </a:r>
            <a:r>
              <a:rPr lang="en-US" altLang="zh-CN" sz="2200" dirty="0">
                <a:solidFill>
                  <a:srgbClr val="C00000"/>
                </a:solidFill>
                <a:ea typeface="宋体" pitchFamily="2" charset="-122"/>
              </a:rPr>
              <a:t>(</a:t>
            </a:r>
            <a:r>
              <a:rPr lang="en-US" altLang="zh-CN" sz="2200" dirty="0" err="1">
                <a:solidFill>
                  <a:srgbClr val="C00000"/>
                </a:solidFill>
                <a:ea typeface="宋体" pitchFamily="2" charset="-122"/>
              </a:rPr>
              <a:t>iterator.next</a:t>
            </a:r>
            <a:r>
              <a:rPr lang="en-US" altLang="zh-CN" sz="2200" dirty="0">
                <a:solidFill>
                  <a:srgbClr val="C00000"/>
                </a:solidFill>
                <a:ea typeface="宋体" pitchFamily="2" charset="-122"/>
              </a:rPr>
              <a:t>());</a:t>
            </a:r>
          </a:p>
          <a:p>
            <a:r>
              <a:rPr lang="en-US" altLang="zh-CN" sz="2200" dirty="0" smtClean="0">
                <a:solidFill>
                  <a:srgbClr val="C00000"/>
                </a:solidFill>
                <a:ea typeface="宋体" pitchFamily="2" charset="-122"/>
              </a:rPr>
              <a:t>}   }</a:t>
            </a:r>
            <a:endParaRPr lang="en-US" altLang="zh-CN" sz="2200" dirty="0">
              <a:solidFill>
                <a:srgbClr val="C00000"/>
              </a:solidFill>
              <a:ea typeface="宋体" pitchFamily="2" charset="-122"/>
            </a:endParaRPr>
          </a:p>
          <a:p>
            <a:r>
              <a:rPr lang="en-US" altLang="zh-CN" sz="2200" dirty="0" smtClean="0">
                <a:solidFill>
                  <a:srgbClr val="C00000"/>
                </a:solidFill>
                <a:ea typeface="宋体" pitchFamily="2" charset="-122"/>
              </a:rPr>
              <a:t>public </a:t>
            </a:r>
            <a:r>
              <a:rPr lang="en-US" altLang="zh-CN" sz="2200" dirty="0">
                <a:solidFill>
                  <a:srgbClr val="C00000"/>
                </a:solidFill>
                <a:ea typeface="宋体" pitchFamily="2" charset="-122"/>
              </a:rPr>
              <a:t>static void printCollection4(Collection&lt;? super Person&gt; </a:t>
            </a:r>
            <a:r>
              <a:rPr lang="en-US" altLang="zh-CN" sz="2200" dirty="0" err="1">
                <a:solidFill>
                  <a:srgbClr val="C00000"/>
                </a:solidFill>
                <a:ea typeface="宋体" pitchFamily="2" charset="-122"/>
              </a:rPr>
              <a:t>coll</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Iterator&lt;?&gt; iterator  = </a:t>
            </a:r>
            <a:r>
              <a:rPr lang="en-US" altLang="zh-CN" sz="2200" dirty="0" err="1">
                <a:solidFill>
                  <a:srgbClr val="C00000"/>
                </a:solidFill>
                <a:ea typeface="宋体" pitchFamily="2" charset="-122"/>
              </a:rPr>
              <a:t>coll.iterator</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while(</a:t>
            </a:r>
            <a:r>
              <a:rPr lang="en-US" altLang="zh-CN" sz="2200" dirty="0" err="1">
                <a:solidFill>
                  <a:srgbClr val="C00000"/>
                </a:solidFill>
                <a:ea typeface="宋体" pitchFamily="2" charset="-122"/>
              </a:rPr>
              <a:t>iterator.hasNext</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err="1">
                <a:solidFill>
                  <a:srgbClr val="C00000"/>
                </a:solidFill>
                <a:ea typeface="宋体" pitchFamily="2" charset="-122"/>
              </a:rPr>
              <a:t>System.out.println</a:t>
            </a:r>
            <a:r>
              <a:rPr lang="en-US" altLang="zh-CN" sz="2200" dirty="0">
                <a:solidFill>
                  <a:srgbClr val="C00000"/>
                </a:solidFill>
                <a:ea typeface="宋体" pitchFamily="2" charset="-122"/>
              </a:rPr>
              <a:t>(</a:t>
            </a:r>
            <a:r>
              <a:rPr lang="en-US" altLang="zh-CN" sz="2200" dirty="0" err="1">
                <a:solidFill>
                  <a:srgbClr val="C00000"/>
                </a:solidFill>
                <a:ea typeface="宋体" pitchFamily="2" charset="-122"/>
              </a:rPr>
              <a:t>iterator.next</a:t>
            </a:r>
            <a:r>
              <a:rPr lang="en-US" altLang="zh-CN" sz="2200" dirty="0">
                <a:solidFill>
                  <a:srgbClr val="C00000"/>
                </a:solidFill>
                <a:ea typeface="宋体" pitchFamily="2" charset="-122"/>
              </a:rPr>
              <a:t>());</a:t>
            </a:r>
          </a:p>
          <a:p>
            <a:r>
              <a:rPr lang="en-US" altLang="zh-CN" sz="2200" dirty="0" smtClean="0">
                <a:solidFill>
                  <a:srgbClr val="C00000"/>
                </a:solidFill>
                <a:ea typeface="宋体" pitchFamily="2" charset="-122"/>
              </a:rPr>
              <a:t>}   }</a:t>
            </a:r>
            <a:endParaRPr lang="zh-CN" altLang="en-US" sz="2200" dirty="0">
              <a:solidFill>
                <a:srgbClr val="C00000"/>
              </a:solidFill>
              <a:ea typeface="宋体" pitchFamily="2" charset="-122"/>
            </a:endParaRPr>
          </a:p>
        </p:txBody>
      </p:sp>
    </p:spTree>
    <p:extLst>
      <p:ext uri="{BB962C8B-B14F-4D97-AF65-F5344CB8AC3E}">
        <p14:creationId xmlns:p14="http://schemas.microsoft.com/office/powerpoint/2010/main" xmlns="" val="3362906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2098124" y="4149661"/>
            <a:ext cx="621799" cy="95017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5" name="TextBox 4"/>
          <p:cNvSpPr txBox="1"/>
          <p:nvPr/>
        </p:nvSpPr>
        <p:spPr>
          <a:xfrm>
            <a:off x="3352008" y="89909"/>
            <a:ext cx="4316336" cy="646331"/>
          </a:xfrm>
          <a:prstGeom prst="rect">
            <a:avLst/>
          </a:prstGeom>
          <a:noFill/>
        </p:spPr>
        <p:txBody>
          <a:bodyPr wrap="square" rtlCol="0">
            <a:spAutoFit/>
          </a:bodyPr>
          <a:lstStyle/>
          <a:p>
            <a:r>
              <a:rPr lang="en-US" altLang="zh-CN" sz="3600" b="1" dirty="0" smtClean="0">
                <a:solidFill>
                  <a:srgbClr val="FFFF00"/>
                </a:solidFill>
                <a:latin typeface="Courier New" panose="02070309020205020404" pitchFamily="49" charset="0"/>
                <a:ea typeface="宋体" pitchFamily="2" charset="-122"/>
                <a:cs typeface="Courier New" panose="02070309020205020404" pitchFamily="49" charset="0"/>
              </a:rPr>
              <a:t>Java</a:t>
            </a:r>
            <a:r>
              <a:rPr lang="zh-CN" altLang="en-US" sz="3600" b="1" dirty="0" smtClean="0">
                <a:solidFill>
                  <a:srgbClr val="FFFF00"/>
                </a:solidFill>
                <a:latin typeface="Courier New" panose="02070309020205020404" pitchFamily="49" charset="0"/>
                <a:ea typeface="宋体" pitchFamily="2" charset="-122"/>
                <a:cs typeface="Courier New" panose="02070309020205020404" pitchFamily="49" charset="0"/>
              </a:rPr>
              <a:t>基础知识图解</a:t>
            </a:r>
            <a:endParaRPr lang="zh-CN" altLang="en-US" sz="3600" b="1" dirty="0">
              <a:solidFill>
                <a:srgbClr val="FFFF00"/>
              </a:solidFill>
              <a:latin typeface="Courier New" panose="02070309020205020404" pitchFamily="49" charset="0"/>
              <a:ea typeface="宋体" pitchFamily="2" charset="-122"/>
              <a:cs typeface="Courier New" panose="02070309020205020404" pitchFamily="49" charset="0"/>
            </a:endParaRPr>
          </a:p>
        </p:txBody>
      </p:sp>
      <p:sp>
        <p:nvSpPr>
          <p:cNvPr id="101" name="圆角矩形 100"/>
          <p:cNvSpPr/>
          <p:nvPr/>
        </p:nvSpPr>
        <p:spPr>
          <a:xfrm>
            <a:off x="1838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2" name="圆角矩形 101"/>
          <p:cNvSpPr/>
          <p:nvPr/>
        </p:nvSpPr>
        <p:spPr>
          <a:xfrm>
            <a:off x="2056010" y="1424608"/>
            <a:ext cx="145536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3" name="圆角矩形 102"/>
          <p:cNvSpPr/>
          <p:nvPr/>
        </p:nvSpPr>
        <p:spPr>
          <a:xfrm>
            <a:off x="55844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4" name="圆角矩形 103"/>
          <p:cNvSpPr/>
          <p:nvPr/>
        </p:nvSpPr>
        <p:spPr>
          <a:xfrm>
            <a:off x="4704257" y="2420888"/>
            <a:ext cx="89982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5" name="圆角矩形 104"/>
          <p:cNvSpPr/>
          <p:nvPr/>
        </p:nvSpPr>
        <p:spPr>
          <a:xfrm>
            <a:off x="6723289" y="2420888"/>
            <a:ext cx="9361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6" name="圆角矩形 105"/>
          <p:cNvSpPr/>
          <p:nvPr/>
        </p:nvSpPr>
        <p:spPr>
          <a:xfrm>
            <a:off x="5755193" y="2420888"/>
            <a:ext cx="85290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7" name="圆角矩形 106"/>
          <p:cNvSpPr/>
          <p:nvPr/>
        </p:nvSpPr>
        <p:spPr>
          <a:xfrm>
            <a:off x="7837449" y="2420888"/>
            <a:ext cx="73501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8" name="圆角矩形 107"/>
          <p:cNvSpPr/>
          <p:nvPr/>
        </p:nvSpPr>
        <p:spPr>
          <a:xfrm>
            <a:off x="5548670" y="3212976"/>
            <a:ext cx="1800562" cy="4320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9" name="圆角矩形 108"/>
          <p:cNvSpPr/>
          <p:nvPr/>
        </p:nvSpPr>
        <p:spPr>
          <a:xfrm>
            <a:off x="7954801" y="4027903"/>
            <a:ext cx="91796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0" name="圆角矩形 109"/>
          <p:cNvSpPr/>
          <p:nvPr/>
        </p:nvSpPr>
        <p:spPr>
          <a:xfrm>
            <a:off x="4009150" y="3990539"/>
            <a:ext cx="705802" cy="57462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1" name="圆角矩形 110"/>
          <p:cNvSpPr/>
          <p:nvPr/>
        </p:nvSpPr>
        <p:spPr>
          <a:xfrm>
            <a:off x="7143489" y="4012941"/>
            <a:ext cx="52485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2" name="圆角矩形 111"/>
          <p:cNvSpPr/>
          <p:nvPr/>
        </p:nvSpPr>
        <p:spPr>
          <a:xfrm>
            <a:off x="6278876" y="3990539"/>
            <a:ext cx="669388" cy="55221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3" name="圆角矩形 112"/>
          <p:cNvSpPr/>
          <p:nvPr/>
        </p:nvSpPr>
        <p:spPr>
          <a:xfrm>
            <a:off x="4891710" y="4020432"/>
            <a:ext cx="54438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4" name="圆角矩形 113"/>
          <p:cNvSpPr/>
          <p:nvPr/>
        </p:nvSpPr>
        <p:spPr>
          <a:xfrm>
            <a:off x="5553867" y="4037286"/>
            <a:ext cx="53370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5" name="圆角矩形 114"/>
          <p:cNvSpPr/>
          <p:nvPr/>
        </p:nvSpPr>
        <p:spPr>
          <a:xfrm>
            <a:off x="5240809" y="486204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6" name="圆角矩形 115"/>
          <p:cNvSpPr/>
          <p:nvPr/>
        </p:nvSpPr>
        <p:spPr>
          <a:xfrm>
            <a:off x="7982531"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7" name="圆角矩形 116"/>
          <p:cNvSpPr/>
          <p:nvPr/>
        </p:nvSpPr>
        <p:spPr>
          <a:xfrm>
            <a:off x="7258452"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8" name="圆角矩形 117"/>
          <p:cNvSpPr/>
          <p:nvPr/>
        </p:nvSpPr>
        <p:spPr>
          <a:xfrm>
            <a:off x="6759743" y="5877272"/>
            <a:ext cx="39123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9" name="圆角矩形 118"/>
          <p:cNvSpPr/>
          <p:nvPr/>
        </p:nvSpPr>
        <p:spPr>
          <a:xfrm>
            <a:off x="5842785" y="5877272"/>
            <a:ext cx="81054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0" name="圆角矩形 119"/>
          <p:cNvSpPr/>
          <p:nvPr/>
        </p:nvSpPr>
        <p:spPr>
          <a:xfrm>
            <a:off x="5080346"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2" name="圆角矩形 121"/>
          <p:cNvSpPr/>
          <p:nvPr/>
        </p:nvSpPr>
        <p:spPr>
          <a:xfrm>
            <a:off x="3910353" y="5863217"/>
            <a:ext cx="102851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3" name="圆角矩形 122"/>
          <p:cNvSpPr/>
          <p:nvPr/>
        </p:nvSpPr>
        <p:spPr>
          <a:xfrm>
            <a:off x="3110738"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4" name="圆角矩形 123"/>
          <p:cNvSpPr/>
          <p:nvPr/>
        </p:nvSpPr>
        <p:spPr>
          <a:xfrm>
            <a:off x="2273302" y="5877272"/>
            <a:ext cx="646804"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5" name="圆角矩形 124"/>
          <p:cNvSpPr/>
          <p:nvPr/>
        </p:nvSpPr>
        <p:spPr>
          <a:xfrm>
            <a:off x="35496" y="5877272"/>
            <a:ext cx="1354123"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6" name="圆角矩形 125"/>
          <p:cNvSpPr/>
          <p:nvPr/>
        </p:nvSpPr>
        <p:spPr>
          <a:xfrm>
            <a:off x="2098124" y="2222160"/>
            <a:ext cx="119059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3" name="TextBox 132"/>
          <p:cNvSpPr txBox="1"/>
          <p:nvPr/>
        </p:nvSpPr>
        <p:spPr>
          <a:xfrm>
            <a:off x="183802" y="1459523"/>
            <a:ext cx="1584176"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发展历程</a:t>
            </a:r>
            <a:endParaRPr lang="zh-CN" altLang="en-US" sz="1600" dirty="0">
              <a:ea typeface="宋体" pitchFamily="2" charset="-122"/>
              <a:cs typeface="Times New Roman" pitchFamily="18" charset="0"/>
            </a:endParaRPr>
          </a:p>
        </p:txBody>
      </p:sp>
      <p:sp>
        <p:nvSpPr>
          <p:cNvPr id="134" name="TextBox 133"/>
          <p:cNvSpPr txBox="1"/>
          <p:nvPr/>
        </p:nvSpPr>
        <p:spPr>
          <a:xfrm>
            <a:off x="2072520" y="1477000"/>
            <a:ext cx="1491368"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环境搭建</a:t>
            </a:r>
            <a:endParaRPr lang="zh-CN" altLang="en-US" sz="1600" dirty="0">
              <a:ea typeface="宋体" pitchFamily="2" charset="-122"/>
              <a:cs typeface="Times New Roman" pitchFamily="18" charset="0"/>
            </a:endParaRPr>
          </a:p>
        </p:txBody>
      </p:sp>
      <p:sp>
        <p:nvSpPr>
          <p:cNvPr id="135" name="TextBox 134"/>
          <p:cNvSpPr txBox="1"/>
          <p:nvPr/>
        </p:nvSpPr>
        <p:spPr>
          <a:xfrm>
            <a:off x="5638543" y="1445421"/>
            <a:ext cx="1440160"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基础程序设计</a:t>
            </a:r>
            <a:endParaRPr lang="zh-CN" altLang="en-US" sz="1600" dirty="0">
              <a:ea typeface="宋体" pitchFamily="2" charset="-122"/>
              <a:cs typeface="Times New Roman" pitchFamily="18" charset="0"/>
            </a:endParaRPr>
          </a:p>
        </p:txBody>
      </p:sp>
      <p:sp>
        <p:nvSpPr>
          <p:cNvPr id="136" name="TextBox 135"/>
          <p:cNvSpPr txBox="1"/>
          <p:nvPr/>
        </p:nvSpPr>
        <p:spPr>
          <a:xfrm>
            <a:off x="4629519" y="2492896"/>
            <a:ext cx="1098899"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数据类型</a:t>
            </a:r>
            <a:endParaRPr lang="zh-CN" altLang="en-US" sz="1600" dirty="0">
              <a:ea typeface="宋体" pitchFamily="2" charset="-122"/>
              <a:cs typeface="Times New Roman" pitchFamily="18" charset="0"/>
            </a:endParaRPr>
          </a:p>
        </p:txBody>
      </p:sp>
      <p:sp>
        <p:nvSpPr>
          <p:cNvPr id="137" name="TextBox 136"/>
          <p:cNvSpPr txBox="1"/>
          <p:nvPr/>
        </p:nvSpPr>
        <p:spPr>
          <a:xfrm>
            <a:off x="6706881" y="2442374"/>
            <a:ext cx="1109769" cy="338554"/>
          </a:xfrm>
          <a:prstGeom prst="rect">
            <a:avLst/>
          </a:prstGeom>
          <a:noFill/>
        </p:spPr>
        <p:txBody>
          <a:bodyPr wrap="square" rtlCol="0">
            <a:spAutoFit/>
          </a:bodyPr>
          <a:lstStyle/>
          <a:p>
            <a:r>
              <a:rPr lang="zh-CN" altLang="en-US" sz="1600" dirty="0">
                <a:ea typeface="宋体" pitchFamily="2" charset="-122"/>
                <a:cs typeface="Times New Roman" pitchFamily="18" charset="0"/>
              </a:rPr>
              <a:t>流程</a:t>
            </a:r>
            <a:r>
              <a:rPr lang="zh-CN" altLang="en-US" sz="1600" dirty="0" smtClean="0">
                <a:ea typeface="宋体" pitchFamily="2" charset="-122"/>
                <a:cs typeface="Times New Roman" pitchFamily="18" charset="0"/>
              </a:rPr>
              <a:t>控制</a:t>
            </a:r>
            <a:endParaRPr lang="zh-CN" altLang="en-US" sz="1600" dirty="0">
              <a:ea typeface="宋体" pitchFamily="2" charset="-122"/>
              <a:cs typeface="Times New Roman" pitchFamily="18" charset="0"/>
            </a:endParaRPr>
          </a:p>
        </p:txBody>
      </p:sp>
      <p:sp>
        <p:nvSpPr>
          <p:cNvPr id="138" name="TextBox 137"/>
          <p:cNvSpPr txBox="1"/>
          <p:nvPr/>
        </p:nvSpPr>
        <p:spPr>
          <a:xfrm>
            <a:off x="5766372" y="2438184"/>
            <a:ext cx="913069" cy="338554"/>
          </a:xfrm>
          <a:prstGeom prst="rect">
            <a:avLst/>
          </a:prstGeom>
          <a:noFill/>
        </p:spPr>
        <p:txBody>
          <a:bodyPr wrap="square" rtlCol="0">
            <a:spAutoFit/>
          </a:bodyPr>
          <a:lstStyle/>
          <a:p>
            <a:r>
              <a:rPr lang="zh-CN" altLang="en-US" sz="1600" dirty="0">
                <a:ea typeface="宋体" pitchFamily="2" charset="-122"/>
                <a:cs typeface="Times New Roman" pitchFamily="18" charset="0"/>
              </a:rPr>
              <a:t>运算符</a:t>
            </a:r>
          </a:p>
        </p:txBody>
      </p:sp>
      <p:sp>
        <p:nvSpPr>
          <p:cNvPr id="139" name="TextBox 138"/>
          <p:cNvSpPr txBox="1"/>
          <p:nvPr/>
        </p:nvSpPr>
        <p:spPr>
          <a:xfrm>
            <a:off x="7873723" y="2442374"/>
            <a:ext cx="698739"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方法</a:t>
            </a:r>
            <a:endParaRPr lang="zh-CN" altLang="en-US" sz="1600" dirty="0">
              <a:ea typeface="宋体" pitchFamily="2" charset="-122"/>
              <a:cs typeface="Times New Roman" pitchFamily="18" charset="0"/>
            </a:endParaRPr>
          </a:p>
        </p:txBody>
      </p:sp>
      <p:sp>
        <p:nvSpPr>
          <p:cNvPr id="140" name="TextBox 139"/>
          <p:cNvSpPr txBox="1"/>
          <p:nvPr/>
        </p:nvSpPr>
        <p:spPr>
          <a:xfrm>
            <a:off x="5652120" y="3288443"/>
            <a:ext cx="1711778" cy="369332"/>
          </a:xfrm>
          <a:prstGeom prst="rect">
            <a:avLst/>
          </a:prstGeom>
          <a:noFill/>
        </p:spPr>
        <p:txBody>
          <a:bodyPr wrap="square" rtlCol="0">
            <a:spAutoFit/>
          </a:bodyPr>
          <a:lstStyle/>
          <a:p>
            <a:r>
              <a:rPr lang="zh-CN" altLang="en-US" dirty="0" smtClean="0">
                <a:ea typeface="宋体" pitchFamily="2" charset="-122"/>
                <a:cs typeface="Times New Roman" pitchFamily="18" charset="0"/>
              </a:rPr>
              <a:t>面向对象</a:t>
            </a:r>
            <a:r>
              <a:rPr lang="zh-CN" altLang="en-US" dirty="0">
                <a:ea typeface="宋体" pitchFamily="2" charset="-122"/>
                <a:cs typeface="Times New Roman" pitchFamily="18" charset="0"/>
              </a:rPr>
              <a:t>编程</a:t>
            </a:r>
          </a:p>
        </p:txBody>
      </p:sp>
      <p:sp>
        <p:nvSpPr>
          <p:cNvPr id="141" name="TextBox 140"/>
          <p:cNvSpPr txBox="1"/>
          <p:nvPr/>
        </p:nvSpPr>
        <p:spPr>
          <a:xfrm>
            <a:off x="4075855" y="3980384"/>
            <a:ext cx="617662" cy="584775"/>
          </a:xfrm>
          <a:prstGeom prst="rect">
            <a:avLst/>
          </a:prstGeom>
          <a:noFill/>
        </p:spPr>
        <p:txBody>
          <a:bodyPr wrap="square" rtlCol="0">
            <a:spAutoFit/>
          </a:bodyPr>
          <a:lstStyle/>
          <a:p>
            <a:r>
              <a:rPr lang="zh-CN" altLang="en-US" sz="1600" dirty="0" smtClean="0">
                <a:ea typeface="宋体" pitchFamily="2" charset="-122"/>
                <a:cs typeface="Times New Roman" pitchFamily="18" charset="0"/>
              </a:rPr>
              <a:t>类和对象</a:t>
            </a:r>
            <a:endParaRPr lang="zh-CN" altLang="en-US" sz="1600" dirty="0">
              <a:ea typeface="宋体" pitchFamily="2" charset="-122"/>
              <a:cs typeface="Times New Roman" pitchFamily="18" charset="0"/>
            </a:endParaRPr>
          </a:p>
        </p:txBody>
      </p:sp>
      <p:sp>
        <p:nvSpPr>
          <p:cNvPr id="142" name="TextBox 141"/>
          <p:cNvSpPr txBox="1"/>
          <p:nvPr/>
        </p:nvSpPr>
        <p:spPr>
          <a:xfrm>
            <a:off x="4870137" y="4074650"/>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属性</a:t>
            </a:r>
            <a:endParaRPr lang="zh-CN" altLang="en-US" sz="1600" dirty="0">
              <a:ea typeface="宋体" pitchFamily="2" charset="-122"/>
              <a:cs typeface="Times New Roman" pitchFamily="18" charset="0"/>
            </a:endParaRPr>
          </a:p>
        </p:txBody>
      </p:sp>
      <p:sp>
        <p:nvSpPr>
          <p:cNvPr id="143" name="TextBox 142"/>
          <p:cNvSpPr txBox="1"/>
          <p:nvPr/>
        </p:nvSpPr>
        <p:spPr>
          <a:xfrm>
            <a:off x="5553867" y="4098558"/>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数组</a:t>
            </a:r>
            <a:endParaRPr lang="zh-CN" altLang="en-US" sz="1600" dirty="0">
              <a:ea typeface="宋体" pitchFamily="2" charset="-122"/>
              <a:cs typeface="Times New Roman" pitchFamily="18" charset="0"/>
            </a:endParaRPr>
          </a:p>
        </p:txBody>
      </p:sp>
      <p:sp>
        <p:nvSpPr>
          <p:cNvPr id="144" name="TextBox 143"/>
          <p:cNvSpPr txBox="1"/>
          <p:nvPr/>
        </p:nvSpPr>
        <p:spPr>
          <a:xfrm>
            <a:off x="7943309" y="4106435"/>
            <a:ext cx="1008745"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设计模式</a:t>
            </a:r>
            <a:endParaRPr lang="zh-CN" altLang="en-US" sz="1600" dirty="0">
              <a:ea typeface="宋体" pitchFamily="2" charset="-122"/>
              <a:cs typeface="Times New Roman" pitchFamily="18" charset="0"/>
            </a:endParaRPr>
          </a:p>
        </p:txBody>
      </p:sp>
      <p:sp>
        <p:nvSpPr>
          <p:cNvPr id="145" name="TextBox 144"/>
          <p:cNvSpPr txBox="1"/>
          <p:nvPr/>
        </p:nvSpPr>
        <p:spPr>
          <a:xfrm>
            <a:off x="7122690" y="4077072"/>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接口</a:t>
            </a:r>
          </a:p>
        </p:txBody>
      </p:sp>
      <p:sp>
        <p:nvSpPr>
          <p:cNvPr id="146" name="TextBox 145"/>
          <p:cNvSpPr txBox="1"/>
          <p:nvPr/>
        </p:nvSpPr>
        <p:spPr>
          <a:xfrm>
            <a:off x="6366877" y="3996353"/>
            <a:ext cx="653395" cy="584775"/>
          </a:xfrm>
          <a:prstGeom prst="rect">
            <a:avLst/>
          </a:prstGeom>
          <a:noFill/>
        </p:spPr>
        <p:txBody>
          <a:bodyPr wrap="square" rtlCol="0">
            <a:spAutoFit/>
          </a:bodyPr>
          <a:lstStyle/>
          <a:p>
            <a:r>
              <a:rPr lang="zh-CN" altLang="en-US" sz="1600" dirty="0">
                <a:ea typeface="宋体" pitchFamily="2" charset="-122"/>
                <a:cs typeface="Times New Roman" pitchFamily="18" charset="0"/>
              </a:rPr>
              <a:t>三</a:t>
            </a:r>
            <a:r>
              <a:rPr lang="zh-CN" altLang="en-US" sz="1600" dirty="0" smtClean="0">
                <a:ea typeface="宋体" pitchFamily="2" charset="-122"/>
                <a:cs typeface="Times New Roman" pitchFamily="18" charset="0"/>
              </a:rPr>
              <a:t>大特性</a:t>
            </a:r>
            <a:endParaRPr lang="zh-CN" altLang="en-US" sz="1600" dirty="0">
              <a:ea typeface="宋体" pitchFamily="2" charset="-122"/>
              <a:cs typeface="Times New Roman" pitchFamily="18" charset="0"/>
            </a:endParaRP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应用程序开发</a:t>
            </a:r>
            <a:endParaRPr lang="zh-CN" altLang="en-US" sz="1600" dirty="0">
              <a:ea typeface="宋体" pitchFamily="2" charset="-122"/>
              <a:cs typeface="Times New Roman" pitchFamily="18" charset="0"/>
            </a:endParaRPr>
          </a:p>
        </p:txBody>
      </p:sp>
      <p:sp>
        <p:nvSpPr>
          <p:cNvPr id="148" name="TextBox 147"/>
          <p:cNvSpPr txBox="1"/>
          <p:nvPr/>
        </p:nvSpPr>
        <p:spPr>
          <a:xfrm>
            <a:off x="2273302" y="5926560"/>
            <a:ext cx="812219"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JDBC</a:t>
            </a:r>
            <a:endParaRPr lang="zh-CN" altLang="en-US" sz="1600" dirty="0">
              <a:ea typeface="宋体" pitchFamily="2" charset="-122"/>
              <a:cs typeface="Times New Roman" pitchFamily="18" charset="0"/>
            </a:endParaRPr>
          </a:p>
        </p:txBody>
      </p:sp>
      <p:sp>
        <p:nvSpPr>
          <p:cNvPr id="149" name="TextBox 148"/>
          <p:cNvSpPr txBox="1"/>
          <p:nvPr/>
        </p:nvSpPr>
        <p:spPr>
          <a:xfrm>
            <a:off x="3166540" y="5924019"/>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集合</a:t>
            </a:r>
            <a:endParaRPr lang="zh-CN" altLang="en-US" sz="1600" dirty="0">
              <a:ea typeface="宋体" pitchFamily="2" charset="-122"/>
              <a:cs typeface="Times New Roman" pitchFamily="18" charset="0"/>
            </a:endParaRPr>
          </a:p>
        </p:txBody>
      </p:sp>
      <p:sp>
        <p:nvSpPr>
          <p:cNvPr id="150" name="TextBox 149"/>
          <p:cNvSpPr txBox="1"/>
          <p:nvPr/>
        </p:nvSpPr>
        <p:spPr>
          <a:xfrm>
            <a:off x="3982360" y="5901292"/>
            <a:ext cx="1025978"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异常处理</a:t>
            </a:r>
            <a:endParaRPr lang="zh-CN" altLang="en-US" sz="1600" dirty="0">
              <a:ea typeface="宋体" pitchFamily="2" charset="-122"/>
              <a:cs typeface="Times New Roman" pitchFamily="18" charset="0"/>
            </a:endParaRPr>
          </a:p>
        </p:txBody>
      </p:sp>
      <p:sp>
        <p:nvSpPr>
          <p:cNvPr id="152" name="TextBox 151"/>
          <p:cNvSpPr txBox="1"/>
          <p:nvPr/>
        </p:nvSpPr>
        <p:spPr>
          <a:xfrm>
            <a:off x="5110756" y="5949280"/>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类库</a:t>
            </a:r>
          </a:p>
        </p:txBody>
      </p:sp>
      <p:sp>
        <p:nvSpPr>
          <p:cNvPr id="153" name="TextBox 152"/>
          <p:cNvSpPr txBox="1"/>
          <p:nvPr/>
        </p:nvSpPr>
        <p:spPr>
          <a:xfrm>
            <a:off x="5905505" y="5901292"/>
            <a:ext cx="810226" cy="338554"/>
          </a:xfrm>
          <a:prstGeom prst="rect">
            <a:avLst/>
          </a:prstGeom>
          <a:noFill/>
        </p:spPr>
        <p:txBody>
          <a:bodyPr wrap="square" rtlCol="0">
            <a:spAutoFit/>
          </a:bodyPr>
          <a:lstStyle/>
          <a:p>
            <a:r>
              <a:rPr lang="zh-CN" altLang="en-US" sz="1600" dirty="0">
                <a:ea typeface="宋体" pitchFamily="2" charset="-122"/>
                <a:cs typeface="Times New Roman" pitchFamily="18" charset="0"/>
              </a:rPr>
              <a:t>多线程</a:t>
            </a:r>
          </a:p>
        </p:txBody>
      </p:sp>
      <p:sp>
        <p:nvSpPr>
          <p:cNvPr id="154" name="TextBox 153"/>
          <p:cNvSpPr txBox="1"/>
          <p:nvPr/>
        </p:nvSpPr>
        <p:spPr>
          <a:xfrm>
            <a:off x="6715731" y="5909963"/>
            <a:ext cx="452847" cy="346771"/>
          </a:xfrm>
          <a:prstGeom prst="rect">
            <a:avLst/>
          </a:prstGeom>
          <a:noFill/>
        </p:spPr>
        <p:txBody>
          <a:bodyPr wrap="square" rtlCol="0">
            <a:spAutoFit/>
          </a:bodyPr>
          <a:lstStyle/>
          <a:p>
            <a:r>
              <a:rPr lang="en-US" altLang="zh-CN" sz="1600" dirty="0" smtClean="0">
                <a:ea typeface="宋体" pitchFamily="2" charset="-122"/>
                <a:cs typeface="Times New Roman" pitchFamily="18" charset="0"/>
              </a:rPr>
              <a:t>IO</a:t>
            </a:r>
            <a:endParaRPr lang="zh-CN" altLang="en-US" sz="1600" dirty="0">
              <a:ea typeface="宋体" pitchFamily="2" charset="-122"/>
              <a:cs typeface="Times New Roman" pitchFamily="18" charset="0"/>
            </a:endParaRPr>
          </a:p>
        </p:txBody>
      </p:sp>
      <p:sp>
        <p:nvSpPr>
          <p:cNvPr id="155" name="TextBox 154"/>
          <p:cNvSpPr txBox="1"/>
          <p:nvPr/>
        </p:nvSpPr>
        <p:spPr>
          <a:xfrm>
            <a:off x="7270996" y="591818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反射</a:t>
            </a:r>
          </a:p>
        </p:txBody>
      </p:sp>
      <p:sp>
        <p:nvSpPr>
          <p:cNvPr id="156" name="TextBox 155"/>
          <p:cNvSpPr txBox="1"/>
          <p:nvPr/>
        </p:nvSpPr>
        <p:spPr>
          <a:xfrm>
            <a:off x="7954801"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网络</a:t>
            </a:r>
          </a:p>
        </p:txBody>
      </p:sp>
      <p:sp>
        <p:nvSpPr>
          <p:cNvPr id="157" name="TextBox 156"/>
          <p:cNvSpPr txBox="1"/>
          <p:nvPr/>
        </p:nvSpPr>
        <p:spPr>
          <a:xfrm>
            <a:off x="-36512" y="5949280"/>
            <a:ext cx="1395437"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Oracle/MySQL</a:t>
            </a:r>
            <a:endParaRPr lang="zh-CN" altLang="en-US" sz="1600" dirty="0">
              <a:ea typeface="宋体" pitchFamily="2" charset="-122"/>
              <a:cs typeface="Times New Roman" pitchFamily="18" charset="0"/>
            </a:endParaRPr>
          </a:p>
        </p:txBody>
      </p:sp>
      <p:sp>
        <p:nvSpPr>
          <p:cNvPr id="159" name="TextBox 158"/>
          <p:cNvSpPr txBox="1"/>
          <p:nvPr/>
        </p:nvSpPr>
        <p:spPr>
          <a:xfrm>
            <a:off x="2123729" y="4221088"/>
            <a:ext cx="648071" cy="830997"/>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新特性</a:t>
            </a:r>
            <a:endParaRPr lang="zh-CN" altLang="en-US" sz="1600" dirty="0">
              <a:ea typeface="宋体" pitchFamily="2" charset="-122"/>
              <a:cs typeface="Times New Roman" pitchFamily="18" charset="0"/>
            </a:endParaRPr>
          </a:p>
        </p:txBody>
      </p:sp>
      <p:cxnSp>
        <p:nvCxnSpPr>
          <p:cNvPr id="165" name="直接箭头连接符 164"/>
          <p:cNvCxnSpPr>
            <a:stCxn id="101" idx="3"/>
            <a:endCxn id="102" idx="1"/>
          </p:cNvCxnSpPr>
          <p:nvPr/>
        </p:nvCxnSpPr>
        <p:spPr>
          <a:xfrm>
            <a:off x="1623962" y="1628800"/>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628800"/>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103" idx="2"/>
          </p:cNvCxnSpPr>
          <p:nvPr/>
        </p:nvCxnSpPr>
        <p:spPr>
          <a:xfrm>
            <a:off x="6304482" y="1844824"/>
            <a:ext cx="0" cy="57606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154173" y="2132854"/>
            <a:ext cx="1422293"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340486" y="2132855"/>
            <a:ext cx="1864470"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827273" y="2686303"/>
            <a:ext cx="3462300" cy="1364771"/>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413760"/>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肘形连接符 172"/>
          <p:cNvCxnSpPr>
            <a:stCxn id="108" idx="2"/>
            <a:endCxn id="114" idx="0"/>
          </p:cNvCxnSpPr>
          <p:nvPr/>
        </p:nvCxnSpPr>
        <p:spPr>
          <a:xfrm rot="5400000">
            <a:off x="5938705" y="3527040"/>
            <a:ext cx="392262" cy="62823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39928" y="2854046"/>
            <a:ext cx="382879" cy="196483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618723" y="3190204"/>
            <a:ext cx="375408" cy="1285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32744" y="2774331"/>
            <a:ext cx="345515" cy="20869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43476" y="3350499"/>
            <a:ext cx="367917" cy="95696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735471"/>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3987208" y="3903591"/>
            <a:ext cx="583178" cy="3364185"/>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405926" y="4322309"/>
            <a:ext cx="583178" cy="252674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08189" y="4810516"/>
            <a:ext cx="569123" cy="153627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90730" y="5307113"/>
            <a:ext cx="583178" cy="55714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812884" y="5442099"/>
            <a:ext cx="583178" cy="28716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66537" y="5088446"/>
            <a:ext cx="583178" cy="9944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458315" y="4796668"/>
            <a:ext cx="624087" cy="161893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841822" y="4413161"/>
            <a:ext cx="583178" cy="23450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389619"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702746" y="4581128"/>
            <a:ext cx="1171955"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168578" y="2132856"/>
            <a:ext cx="22763" cy="28803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Eclipse</a:t>
            </a:r>
            <a:r>
              <a:rPr lang="zh-CN" altLang="en-US" sz="1600" dirty="0" smtClean="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cxnSp>
        <p:nvCxnSpPr>
          <p:cNvPr id="98" name="直接箭头连接符 97"/>
          <p:cNvCxnSpPr>
            <a:endCxn id="169" idx="3"/>
          </p:cNvCxnSpPr>
          <p:nvPr/>
        </p:nvCxnSpPr>
        <p:spPr>
          <a:xfrm flipH="1">
            <a:off x="3316118" y="2420888"/>
            <a:ext cx="558583"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263691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6" name="圆角矩形 195"/>
          <p:cNvSpPr/>
          <p:nvPr/>
        </p:nvSpPr>
        <p:spPr>
          <a:xfrm>
            <a:off x="684836" y="335699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7" name="圆角矩形 196"/>
          <p:cNvSpPr/>
          <p:nvPr/>
        </p:nvSpPr>
        <p:spPr>
          <a:xfrm>
            <a:off x="269065" y="3898802"/>
            <a:ext cx="113458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8" name="圆角矩形 197"/>
          <p:cNvSpPr/>
          <p:nvPr/>
        </p:nvSpPr>
        <p:spPr>
          <a:xfrm>
            <a:off x="683568" y="4504306"/>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9" name="圆角矩形 198"/>
          <p:cNvSpPr/>
          <p:nvPr/>
        </p:nvSpPr>
        <p:spPr>
          <a:xfrm>
            <a:off x="323528" y="5146607"/>
            <a:ext cx="100938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00" name="TextBox 199"/>
          <p:cNvSpPr txBox="1"/>
          <p:nvPr/>
        </p:nvSpPr>
        <p:spPr>
          <a:xfrm>
            <a:off x="683568" y="2656926"/>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泛型</a:t>
            </a:r>
          </a:p>
        </p:txBody>
      </p:sp>
      <p:sp>
        <p:nvSpPr>
          <p:cNvPr id="201" name="TextBox 200"/>
          <p:cNvSpPr txBox="1"/>
          <p:nvPr/>
        </p:nvSpPr>
        <p:spPr>
          <a:xfrm>
            <a:off x="683568" y="3429000"/>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枚举</a:t>
            </a:r>
          </a:p>
        </p:txBody>
      </p:sp>
      <p:sp>
        <p:nvSpPr>
          <p:cNvPr id="202" name="TextBox 201"/>
          <p:cNvSpPr txBox="1"/>
          <p:nvPr/>
        </p:nvSpPr>
        <p:spPr>
          <a:xfrm>
            <a:off x="269065" y="3954542"/>
            <a:ext cx="1206591"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装箱</a:t>
            </a:r>
            <a:r>
              <a:rPr lang="en-US" altLang="zh-CN" sz="1600" dirty="0" smtClean="0">
                <a:ea typeface="宋体" pitchFamily="2" charset="-122"/>
                <a:cs typeface="Times New Roman" pitchFamily="18" charset="0"/>
              </a:rPr>
              <a:t>/</a:t>
            </a:r>
            <a:r>
              <a:rPr lang="zh-CN" altLang="en-US" sz="1600" dirty="0" smtClean="0">
                <a:ea typeface="宋体" pitchFamily="2" charset="-122"/>
                <a:cs typeface="Times New Roman" pitchFamily="18" charset="0"/>
              </a:rPr>
              <a:t>拆箱</a:t>
            </a:r>
            <a:endParaRPr lang="zh-CN" altLang="en-US" sz="1600" dirty="0">
              <a:ea typeface="宋体" pitchFamily="2" charset="-122"/>
              <a:cs typeface="Times New Roman" pitchFamily="18" charset="0"/>
            </a:endParaRPr>
          </a:p>
        </p:txBody>
      </p:sp>
      <p:sp>
        <p:nvSpPr>
          <p:cNvPr id="203" name="TextBox 202"/>
          <p:cNvSpPr txBox="1"/>
          <p:nvPr/>
        </p:nvSpPr>
        <p:spPr>
          <a:xfrm>
            <a:off x="674709" y="4427942"/>
            <a:ext cx="656931" cy="584775"/>
          </a:xfrm>
          <a:prstGeom prst="rect">
            <a:avLst/>
          </a:prstGeom>
          <a:noFill/>
        </p:spPr>
        <p:txBody>
          <a:bodyPr wrap="square" rtlCol="0">
            <a:spAutoFit/>
          </a:bodyPr>
          <a:lstStyle/>
          <a:p>
            <a:r>
              <a:rPr lang="zh-CN" altLang="en-US" sz="1600" dirty="0" smtClean="0">
                <a:ea typeface="宋体" pitchFamily="2" charset="-122"/>
                <a:cs typeface="Times New Roman" pitchFamily="18" charset="0"/>
              </a:rPr>
              <a:t>可变参数</a:t>
            </a:r>
            <a:endParaRPr lang="zh-CN" altLang="en-US" sz="1600" dirty="0">
              <a:ea typeface="宋体" pitchFamily="2" charset="-122"/>
              <a:cs typeface="Times New Roman" pitchFamily="18" charset="0"/>
            </a:endParaRPr>
          </a:p>
        </p:txBody>
      </p:sp>
      <p:sp>
        <p:nvSpPr>
          <p:cNvPr id="204" name="TextBox 203"/>
          <p:cNvSpPr txBox="1"/>
          <p:nvPr/>
        </p:nvSpPr>
        <p:spPr>
          <a:xfrm>
            <a:off x="269066" y="5193354"/>
            <a:ext cx="1120554"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Annota</a:t>
            </a:r>
            <a:r>
              <a:rPr lang="en-US" altLang="zh-CN" sz="1600" dirty="0">
                <a:ea typeface="宋体" pitchFamily="2" charset="-122"/>
                <a:cs typeface="Times New Roman" pitchFamily="18" charset="0"/>
              </a:rPr>
              <a:t>tion</a:t>
            </a:r>
            <a:endParaRPr lang="zh-CN" altLang="en-US" sz="1600" dirty="0">
              <a:ea typeface="宋体" pitchFamily="2" charset="-122"/>
              <a:cs typeface="Times New Roman" pitchFamily="18" charset="0"/>
            </a:endParaRPr>
          </a:p>
        </p:txBody>
      </p:sp>
      <p:cxnSp>
        <p:nvCxnSpPr>
          <p:cNvPr id="205" name="肘形连接符 204"/>
          <p:cNvCxnSpPr>
            <a:stCxn id="159" idx="1"/>
            <a:endCxn id="200" idx="3"/>
          </p:cNvCxnSpPr>
          <p:nvPr/>
        </p:nvCxnSpPr>
        <p:spPr>
          <a:xfrm rot="10800000">
            <a:off x="1340499" y="2826203"/>
            <a:ext cx="783230" cy="181038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598277"/>
            <a:ext cx="783230" cy="1038310"/>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p:cNvCxnSpPr>
          <p:nvPr/>
        </p:nvCxnSpPr>
        <p:spPr>
          <a:xfrm rot="10800000">
            <a:off x="1340500" y="4149662"/>
            <a:ext cx="757625" cy="47508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p:cNvCxnSpPr>
          <p:nvPr/>
        </p:nvCxnSpPr>
        <p:spPr>
          <a:xfrm rot="10800000" flipV="1">
            <a:off x="1312265" y="4636586"/>
            <a:ext cx="811465" cy="83743"/>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flipV="1">
            <a:off x="1389620" y="4624749"/>
            <a:ext cx="708504" cy="73788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58005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96752"/>
            <a:ext cx="7704856" cy="523220"/>
          </a:xfrm>
          <a:prstGeom prst="rect">
            <a:avLst/>
          </a:prstGeom>
          <a:noFill/>
        </p:spPr>
        <p:txBody>
          <a:bodyPr wrap="square" rtlCol="0">
            <a:spAutoFit/>
          </a:bodyPr>
          <a:lstStyle/>
          <a:p>
            <a:r>
              <a:rPr lang="zh-CN" altLang="en-US" sz="2800" b="1" dirty="0" smtClean="0">
                <a:solidFill>
                  <a:srgbClr val="FF0000"/>
                </a:solidFill>
                <a:ea typeface="宋体" pitchFamily="2" charset="-122"/>
              </a:rPr>
              <a:t>范例：泛型应用</a:t>
            </a:r>
            <a:endParaRPr lang="zh-CN" altLang="en-US" sz="2800" b="1" dirty="0">
              <a:solidFill>
                <a:srgbClr val="FF0000"/>
              </a:solidFill>
              <a:ea typeface="宋体" pitchFamily="2" charset="-122"/>
            </a:endParaRPr>
          </a:p>
        </p:txBody>
      </p:sp>
      <p:sp>
        <p:nvSpPr>
          <p:cNvPr id="3" name="TextBox 2"/>
          <p:cNvSpPr txBox="1"/>
          <p:nvPr/>
        </p:nvSpPr>
        <p:spPr>
          <a:xfrm>
            <a:off x="543165" y="1988840"/>
            <a:ext cx="8136904" cy="1938992"/>
          </a:xfrm>
          <a:prstGeom prst="rect">
            <a:avLst/>
          </a:prstGeom>
          <a:noFill/>
        </p:spPr>
        <p:txBody>
          <a:bodyPr wrap="square" rtlCol="0">
            <a:spAutoFit/>
          </a:bodyPr>
          <a:lstStyle/>
          <a:p>
            <a:r>
              <a:rPr lang="zh-CN" altLang="en-US" sz="2400" dirty="0" smtClean="0">
                <a:ea typeface="宋体" pitchFamily="2" charset="-122"/>
              </a:rPr>
              <a:t>    用户在设计类的时候往往会使用类的关联关系，例如，一个人中可以定义一个信息的属性，但是一个人可能有各种各样的信息（如联系方式、基本信息等），所以此信息属性的类型就可以通过泛型进行声明，然后只要设计相应的信息类即可。</a:t>
            </a:r>
            <a:endParaRPr lang="zh-CN" altLang="en-US" sz="2400" dirty="0">
              <a:ea typeface="宋体" pitchFamily="2" charset="-122"/>
            </a:endParaRPr>
          </a:p>
        </p:txBody>
      </p:sp>
      <p:pic>
        <p:nvPicPr>
          <p:cNvPr id="4" name="图片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xmlns="" val="0"/>
              </a:ext>
            </a:extLst>
          </a:blip>
          <a:stretch>
            <a:fillRect/>
          </a:stretch>
        </p:blipFill>
        <p:spPr>
          <a:xfrm>
            <a:off x="2329383" y="3717031"/>
            <a:ext cx="5915025" cy="2409825"/>
          </a:xfrm>
          <a:prstGeom prst="rect">
            <a:avLst/>
          </a:prstGeom>
        </p:spPr>
      </p:pic>
      <p:sp>
        <p:nvSpPr>
          <p:cNvPr id="5" name="TextBox 4"/>
          <p:cNvSpPr txBox="1"/>
          <p:nvPr/>
        </p:nvSpPr>
        <p:spPr>
          <a:xfrm>
            <a:off x="567072" y="5805264"/>
            <a:ext cx="2880320" cy="461665"/>
          </a:xfrm>
          <a:prstGeom prst="rect">
            <a:avLst/>
          </a:prstGeom>
          <a:noFill/>
        </p:spPr>
        <p:txBody>
          <a:bodyPr wrap="square" rtlCol="0">
            <a:spAutoFit/>
          </a:bodyPr>
          <a:lstStyle/>
          <a:p>
            <a:r>
              <a:rPr lang="en-US" altLang="zh-CN" sz="2400" b="1" dirty="0" smtClean="0">
                <a:ea typeface="宋体" pitchFamily="2" charset="-122"/>
              </a:rPr>
              <a:t>GenericPerson.java</a:t>
            </a:r>
            <a:endParaRPr lang="zh-CN" altLang="en-US" sz="2400" b="1" dirty="0">
              <a:ea typeface="宋体" pitchFamily="2" charset="-122"/>
            </a:endParaRPr>
          </a:p>
        </p:txBody>
      </p:sp>
    </p:spTree>
    <p:extLst>
      <p:ext uri="{BB962C8B-B14F-4D97-AF65-F5344CB8AC3E}">
        <p14:creationId xmlns:p14="http://schemas.microsoft.com/office/powerpoint/2010/main" xmlns="" val="3924057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71259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8056" y="817548"/>
            <a:ext cx="6226224" cy="646331"/>
          </a:xfrm>
          <a:prstGeom prst="rect">
            <a:avLst/>
          </a:prstGeom>
          <a:noFill/>
        </p:spPr>
        <p:txBody>
          <a:bodyPr wrap="square" rtlCol="0">
            <a:spAutoFit/>
          </a:bodyPr>
          <a:lstStyle/>
          <a:p>
            <a:r>
              <a:rPr lang="zh-CN" altLang="en-US" sz="3600" b="1" dirty="0" smtClean="0">
                <a:ea typeface="宋体" pitchFamily="2" charset="-122"/>
                <a:cs typeface="Times New Roman" pitchFamily="18" charset="0"/>
              </a:rPr>
              <a:t>一、为什么要有泛型</a:t>
            </a:r>
            <a:r>
              <a:rPr lang="en-US" altLang="zh-CN" sz="3600" b="1" dirty="0" smtClean="0">
                <a:ea typeface="宋体" pitchFamily="2" charset="-122"/>
                <a:cs typeface="Times New Roman" pitchFamily="18" charset="0"/>
              </a:rPr>
              <a:t>(Generic)?</a:t>
            </a:r>
            <a:endParaRPr lang="zh-CN" altLang="en-US" sz="3600" b="1" dirty="0">
              <a:ea typeface="宋体" pitchFamily="2" charset="-122"/>
              <a:cs typeface="Times New Roman" pitchFamily="18" charset="0"/>
            </a:endParaRPr>
          </a:p>
        </p:txBody>
      </p:sp>
      <p:sp>
        <p:nvSpPr>
          <p:cNvPr id="3" name="TextBox 2"/>
          <p:cNvSpPr txBox="1"/>
          <p:nvPr/>
        </p:nvSpPr>
        <p:spPr>
          <a:xfrm>
            <a:off x="509333" y="1844824"/>
            <a:ext cx="7914356" cy="1107996"/>
          </a:xfrm>
          <a:prstGeom prst="rect">
            <a:avLst/>
          </a:prstGeom>
          <a:noFill/>
        </p:spPr>
        <p:txBody>
          <a:bodyPr wrap="square" rtlCol="0">
            <a:spAutoFit/>
          </a:bodyPr>
          <a:lstStyle/>
          <a:p>
            <a:r>
              <a:rPr lang="en-US" altLang="zh-CN" sz="2800" dirty="0" smtClean="0">
                <a:ea typeface="宋体" pitchFamily="2" charset="-122"/>
              </a:rPr>
              <a:t>1. </a:t>
            </a:r>
            <a:r>
              <a:rPr lang="zh-CN" altLang="en-US" sz="2800" dirty="0" smtClean="0">
                <a:ea typeface="宋体" pitchFamily="2" charset="-122"/>
              </a:rPr>
              <a:t>解决元素存储的安全性问题</a:t>
            </a:r>
            <a:endParaRPr lang="en-US" altLang="zh-CN" sz="2800" dirty="0" smtClean="0">
              <a:ea typeface="宋体" pitchFamily="2" charset="-122"/>
            </a:endParaRPr>
          </a:p>
          <a:p>
            <a:pPr>
              <a:spcBef>
                <a:spcPts val="1200"/>
              </a:spcBef>
            </a:pPr>
            <a:r>
              <a:rPr lang="en-US" altLang="zh-CN" sz="2800" dirty="0" smtClean="0">
                <a:ea typeface="宋体" pitchFamily="2" charset="-122"/>
              </a:rPr>
              <a:t>2. </a:t>
            </a:r>
            <a:r>
              <a:rPr lang="zh-CN" altLang="en-US" sz="2800" dirty="0" smtClean="0">
                <a:ea typeface="宋体" pitchFamily="2" charset="-122"/>
              </a:rPr>
              <a:t>解决获取数据元素时，需要类型强转的问题</a:t>
            </a:r>
            <a:endParaRPr lang="zh-CN" altLang="en-US" sz="2800" dirty="0">
              <a:ea typeface="宋体" pitchFamily="2" charset="-122"/>
            </a:endParaRPr>
          </a:p>
        </p:txBody>
      </p:sp>
      <p:sp>
        <p:nvSpPr>
          <p:cNvPr id="6" name="TextBox 5"/>
          <p:cNvSpPr txBox="1"/>
          <p:nvPr/>
        </p:nvSpPr>
        <p:spPr>
          <a:xfrm>
            <a:off x="47122" y="3542205"/>
            <a:ext cx="738664" cy="1285884"/>
          </a:xfrm>
          <a:prstGeom prst="rect">
            <a:avLst/>
          </a:prstGeom>
          <a:noFill/>
        </p:spPr>
        <p:txBody>
          <a:bodyPr vert="eaVert" wrap="square" rtlCol="0">
            <a:spAutoFit/>
          </a:bodyPr>
          <a:lstStyle/>
          <a:p>
            <a:r>
              <a:rPr lang="zh-CN" altLang="en-US" b="1" dirty="0" smtClean="0">
                <a:ea typeface="宋体" pitchFamily="2" charset="-122"/>
              </a:rPr>
              <a:t>在集合中没有泛型时</a:t>
            </a:r>
            <a:endParaRPr lang="zh-CN" altLang="en-US" b="1" dirty="0">
              <a:ea typeface="宋体" pitchFamily="2" charset="-122"/>
            </a:endParaRPr>
          </a:p>
        </p:txBody>
      </p:sp>
      <p:sp>
        <p:nvSpPr>
          <p:cNvPr id="7" name="TextBox 6"/>
          <p:cNvSpPr txBox="1"/>
          <p:nvPr/>
        </p:nvSpPr>
        <p:spPr>
          <a:xfrm>
            <a:off x="714348" y="3788868"/>
            <a:ext cx="1214446"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String</a:t>
            </a:r>
          </a:p>
          <a:p>
            <a:r>
              <a:rPr lang="zh-CN" altLang="en-US" dirty="0" smtClean="0">
                <a:ea typeface="宋体" pitchFamily="2" charset="-122"/>
              </a:rPr>
              <a:t>类型对象</a:t>
            </a:r>
            <a:endParaRPr lang="zh-CN" altLang="en-US" dirty="0">
              <a:ea typeface="宋体" pitchFamily="2" charset="-122"/>
            </a:endParaRPr>
          </a:p>
        </p:txBody>
      </p:sp>
      <p:grpSp>
        <p:nvGrpSpPr>
          <p:cNvPr id="8" name="组合 7"/>
          <p:cNvGrpSpPr/>
          <p:nvPr/>
        </p:nvGrpSpPr>
        <p:grpSpPr>
          <a:xfrm>
            <a:off x="2054824" y="3503116"/>
            <a:ext cx="714380" cy="1214446"/>
            <a:chOff x="2054824" y="1857364"/>
            <a:chExt cx="714380" cy="1214446"/>
          </a:xfrm>
        </p:grpSpPr>
        <p:sp>
          <p:nvSpPr>
            <p:cNvPr id="9" name="右箭头 8"/>
            <p:cNvSpPr/>
            <p:nvPr/>
          </p:nvSpPr>
          <p:spPr>
            <a:xfrm>
              <a:off x="2071670"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10" name="TextBox 9"/>
            <p:cNvSpPr txBox="1"/>
            <p:nvPr/>
          </p:nvSpPr>
          <p:spPr>
            <a:xfrm>
              <a:off x="2054824" y="2272344"/>
              <a:ext cx="714380" cy="369332"/>
            </a:xfrm>
            <a:prstGeom prst="rect">
              <a:avLst/>
            </a:prstGeom>
            <a:noFill/>
          </p:spPr>
          <p:txBody>
            <a:bodyPr wrap="square" rtlCol="0">
              <a:spAutoFit/>
            </a:bodyPr>
            <a:lstStyle/>
            <a:p>
              <a:r>
                <a:rPr lang="zh-CN" altLang="en-US" dirty="0" smtClean="0">
                  <a:ea typeface="宋体" pitchFamily="2" charset="-122"/>
                </a:rPr>
                <a:t>添加</a:t>
              </a:r>
              <a:endParaRPr lang="zh-CN" altLang="en-US" dirty="0">
                <a:ea typeface="宋体" pitchFamily="2" charset="-122"/>
              </a:endParaRPr>
            </a:p>
          </p:txBody>
        </p:sp>
      </p:grpSp>
      <p:sp>
        <p:nvSpPr>
          <p:cNvPr id="11" name="TextBox 10"/>
          <p:cNvSpPr txBox="1"/>
          <p:nvPr/>
        </p:nvSpPr>
        <p:spPr>
          <a:xfrm>
            <a:off x="2786050" y="3785479"/>
            <a:ext cx="1785950" cy="646331"/>
          </a:xfrm>
          <a:prstGeom prst="rect">
            <a:avLst/>
          </a:prstGeom>
          <a:solidFill>
            <a:srgbClr val="92D050"/>
          </a:solidFill>
          <a:ln>
            <a:solidFill>
              <a:schemeClr val="tx1"/>
            </a:solidFill>
          </a:ln>
        </p:spPr>
        <p:txBody>
          <a:bodyPr wrap="square" rtlCol="0">
            <a:spAutoFit/>
          </a:bodyPr>
          <a:lstStyle/>
          <a:p>
            <a:r>
              <a:rPr lang="zh-CN" altLang="en-US" dirty="0" smtClean="0">
                <a:ea typeface="宋体" pitchFamily="2" charset="-122"/>
              </a:rPr>
              <a:t>集合</a:t>
            </a:r>
            <a:endParaRPr lang="en-US" altLang="zh-CN" dirty="0" smtClean="0">
              <a:ea typeface="宋体" pitchFamily="2" charset="-122"/>
            </a:endParaRPr>
          </a:p>
          <a:p>
            <a:r>
              <a:rPr lang="en-US" altLang="zh-CN" dirty="0" smtClean="0">
                <a:ea typeface="宋体" pitchFamily="2" charset="-122"/>
              </a:rPr>
              <a:t>Object</a:t>
            </a:r>
            <a:r>
              <a:rPr lang="zh-CN" altLang="en-US" dirty="0" smtClean="0">
                <a:ea typeface="宋体" pitchFamily="2" charset="-122"/>
              </a:rPr>
              <a:t>类型对象</a:t>
            </a:r>
            <a:endParaRPr lang="zh-CN" altLang="en-US" dirty="0">
              <a:ea typeface="宋体" pitchFamily="2" charset="-122"/>
            </a:endParaRPr>
          </a:p>
        </p:txBody>
      </p:sp>
      <p:grpSp>
        <p:nvGrpSpPr>
          <p:cNvPr id="12" name="组合 11"/>
          <p:cNvGrpSpPr/>
          <p:nvPr/>
        </p:nvGrpSpPr>
        <p:grpSpPr>
          <a:xfrm>
            <a:off x="4698030" y="3503116"/>
            <a:ext cx="714380" cy="1214446"/>
            <a:chOff x="4698030" y="1857364"/>
            <a:chExt cx="714380" cy="1214446"/>
          </a:xfrm>
        </p:grpSpPr>
        <p:sp>
          <p:nvSpPr>
            <p:cNvPr id="13" name="右箭头 12"/>
            <p:cNvSpPr/>
            <p:nvPr/>
          </p:nvSpPr>
          <p:spPr>
            <a:xfrm>
              <a:off x="4714876"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14" name="TextBox 13"/>
            <p:cNvSpPr txBox="1"/>
            <p:nvPr/>
          </p:nvSpPr>
          <p:spPr>
            <a:xfrm>
              <a:off x="4698030" y="2272344"/>
              <a:ext cx="714380" cy="369332"/>
            </a:xfrm>
            <a:prstGeom prst="rect">
              <a:avLst/>
            </a:prstGeom>
            <a:noFill/>
          </p:spPr>
          <p:txBody>
            <a:bodyPr wrap="square" rtlCol="0">
              <a:spAutoFit/>
            </a:bodyPr>
            <a:lstStyle/>
            <a:p>
              <a:r>
                <a:rPr lang="zh-CN" altLang="en-US" dirty="0" smtClean="0">
                  <a:ea typeface="宋体" pitchFamily="2" charset="-122"/>
                </a:rPr>
                <a:t>读取</a:t>
              </a:r>
              <a:endParaRPr lang="zh-CN" altLang="en-US" dirty="0">
                <a:ea typeface="宋体" pitchFamily="2" charset="-122"/>
              </a:endParaRPr>
            </a:p>
          </p:txBody>
        </p:sp>
      </p:grpSp>
      <p:sp>
        <p:nvSpPr>
          <p:cNvPr id="15" name="TextBox 14"/>
          <p:cNvSpPr txBox="1"/>
          <p:nvPr/>
        </p:nvSpPr>
        <p:spPr>
          <a:xfrm>
            <a:off x="5429256" y="3788868"/>
            <a:ext cx="1214446"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Object</a:t>
            </a:r>
          </a:p>
          <a:p>
            <a:r>
              <a:rPr lang="zh-CN" altLang="en-US" dirty="0" smtClean="0">
                <a:ea typeface="宋体" pitchFamily="2" charset="-122"/>
              </a:rPr>
              <a:t>类型对象</a:t>
            </a:r>
            <a:endParaRPr lang="zh-CN" altLang="en-US" dirty="0">
              <a:ea typeface="宋体" pitchFamily="2" charset="-122"/>
            </a:endParaRPr>
          </a:p>
        </p:txBody>
      </p:sp>
      <p:grpSp>
        <p:nvGrpSpPr>
          <p:cNvPr id="26" name="组合 25"/>
          <p:cNvGrpSpPr/>
          <p:nvPr/>
        </p:nvGrpSpPr>
        <p:grpSpPr>
          <a:xfrm>
            <a:off x="214281" y="4574686"/>
            <a:ext cx="4822065" cy="726522"/>
            <a:chOff x="214281" y="2928934"/>
            <a:chExt cx="4822065" cy="726522"/>
          </a:xfrm>
        </p:grpSpPr>
        <p:sp>
          <p:nvSpPr>
            <p:cNvPr id="27" name="TextBox 26"/>
            <p:cNvSpPr txBox="1"/>
            <p:nvPr/>
          </p:nvSpPr>
          <p:spPr>
            <a:xfrm>
              <a:off x="214281" y="3286124"/>
              <a:ext cx="4822065" cy="369332"/>
            </a:xfrm>
            <a:prstGeom prst="rect">
              <a:avLst/>
            </a:prstGeom>
            <a:noFill/>
          </p:spPr>
          <p:txBody>
            <a:bodyPr wrap="square" rtlCol="0">
              <a:spAutoFit/>
            </a:bodyPr>
            <a:lstStyle/>
            <a:p>
              <a:r>
                <a:rPr lang="zh-CN" altLang="en-US" dirty="0" smtClean="0">
                  <a:ea typeface="宋体" pitchFamily="2" charset="-122"/>
                </a:rPr>
                <a:t>任何类型都可以添加到集合</a:t>
              </a:r>
              <a:r>
                <a:rPr lang="zh-CN" altLang="en-US" dirty="0">
                  <a:ea typeface="宋体" pitchFamily="2" charset="-122"/>
                </a:rPr>
                <a:t>中：</a:t>
              </a:r>
              <a:r>
                <a:rPr lang="zh-CN" altLang="en-US" b="1" dirty="0">
                  <a:solidFill>
                    <a:srgbClr val="FF0000"/>
                  </a:solidFill>
                  <a:ea typeface="宋体" pitchFamily="2" charset="-122"/>
                </a:rPr>
                <a:t>类型不</a:t>
              </a:r>
              <a:r>
                <a:rPr lang="zh-CN" altLang="en-US" b="1" dirty="0" smtClean="0">
                  <a:solidFill>
                    <a:srgbClr val="FF0000"/>
                  </a:solidFill>
                  <a:ea typeface="宋体" pitchFamily="2" charset="-122"/>
                </a:rPr>
                <a:t>安全</a:t>
              </a:r>
              <a:endParaRPr lang="zh-CN" altLang="en-US" b="1" dirty="0">
                <a:solidFill>
                  <a:srgbClr val="FF0000"/>
                </a:solidFill>
                <a:ea typeface="宋体" pitchFamily="2" charset="-122"/>
              </a:endParaRPr>
            </a:p>
          </p:txBody>
        </p:sp>
        <p:sp>
          <p:nvSpPr>
            <p:cNvPr id="29" name="TextBox 28"/>
            <p:cNvSpPr txBox="1"/>
            <p:nvPr/>
          </p:nvSpPr>
          <p:spPr>
            <a:xfrm>
              <a:off x="3571868" y="3286124"/>
              <a:ext cx="1357322" cy="369332"/>
            </a:xfrm>
            <a:prstGeom prst="rect">
              <a:avLst/>
            </a:prstGeom>
            <a:noFill/>
          </p:spPr>
          <p:txBody>
            <a:bodyPr wrap="square" rtlCol="0">
              <a:spAutoFit/>
            </a:bodyPr>
            <a:lstStyle/>
            <a:p>
              <a:endParaRPr lang="zh-CN" altLang="en-US" b="1" dirty="0">
                <a:solidFill>
                  <a:srgbClr val="C00000"/>
                </a:solidFill>
                <a:ea typeface="宋体" pitchFamily="2" charset="-122"/>
              </a:endParaRPr>
            </a:p>
          </p:txBody>
        </p:sp>
        <p:sp>
          <p:nvSpPr>
            <p:cNvPr id="30" name="上箭头 29"/>
            <p:cNvSpPr/>
            <p:nvPr/>
          </p:nvSpPr>
          <p:spPr>
            <a:xfrm>
              <a:off x="1428728" y="2928934"/>
              <a:ext cx="642942" cy="28575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grpSp>
      <p:grpSp>
        <p:nvGrpSpPr>
          <p:cNvPr id="31" name="组合 30"/>
          <p:cNvGrpSpPr/>
          <p:nvPr/>
        </p:nvGrpSpPr>
        <p:grpSpPr>
          <a:xfrm>
            <a:off x="6769732" y="3503116"/>
            <a:ext cx="714380" cy="1214446"/>
            <a:chOff x="6769732" y="1857364"/>
            <a:chExt cx="714380" cy="1214446"/>
          </a:xfrm>
        </p:grpSpPr>
        <p:sp>
          <p:nvSpPr>
            <p:cNvPr id="32" name="右箭头 31"/>
            <p:cNvSpPr/>
            <p:nvPr/>
          </p:nvSpPr>
          <p:spPr>
            <a:xfrm>
              <a:off x="6786578"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33" name="TextBox 32"/>
            <p:cNvSpPr txBox="1"/>
            <p:nvPr/>
          </p:nvSpPr>
          <p:spPr>
            <a:xfrm>
              <a:off x="6769732" y="2272344"/>
              <a:ext cx="714380" cy="369332"/>
            </a:xfrm>
            <a:prstGeom prst="rect">
              <a:avLst/>
            </a:prstGeom>
            <a:noFill/>
          </p:spPr>
          <p:txBody>
            <a:bodyPr wrap="square" rtlCol="0">
              <a:spAutoFit/>
            </a:bodyPr>
            <a:lstStyle/>
            <a:p>
              <a:r>
                <a:rPr lang="zh-CN" altLang="en-US" dirty="0" smtClean="0">
                  <a:ea typeface="宋体" pitchFamily="2" charset="-122"/>
                </a:rPr>
                <a:t>强转</a:t>
              </a:r>
              <a:endParaRPr lang="zh-CN" altLang="en-US" dirty="0">
                <a:ea typeface="宋体" pitchFamily="2" charset="-122"/>
              </a:endParaRPr>
            </a:p>
          </p:txBody>
        </p:sp>
      </p:grpSp>
      <p:sp>
        <p:nvSpPr>
          <p:cNvPr id="34" name="TextBox 33"/>
          <p:cNvSpPr txBox="1"/>
          <p:nvPr/>
        </p:nvSpPr>
        <p:spPr>
          <a:xfrm>
            <a:off x="7500958" y="3788868"/>
            <a:ext cx="1214446"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String</a:t>
            </a:r>
          </a:p>
          <a:p>
            <a:r>
              <a:rPr lang="zh-CN" altLang="en-US" dirty="0" smtClean="0">
                <a:ea typeface="宋体" pitchFamily="2" charset="-122"/>
              </a:rPr>
              <a:t>类型对象</a:t>
            </a:r>
            <a:endParaRPr lang="zh-CN" altLang="en-US" dirty="0">
              <a:ea typeface="宋体" pitchFamily="2" charset="-122"/>
            </a:endParaRPr>
          </a:p>
        </p:txBody>
      </p:sp>
      <p:grpSp>
        <p:nvGrpSpPr>
          <p:cNvPr id="35" name="组合 34"/>
          <p:cNvGrpSpPr/>
          <p:nvPr/>
        </p:nvGrpSpPr>
        <p:grpSpPr>
          <a:xfrm>
            <a:off x="5500693" y="4574686"/>
            <a:ext cx="3463796" cy="1003521"/>
            <a:chOff x="5500693" y="2928934"/>
            <a:chExt cx="3457266" cy="1003521"/>
          </a:xfrm>
        </p:grpSpPr>
        <p:sp>
          <p:nvSpPr>
            <p:cNvPr id="36" name="下箭头 35"/>
            <p:cNvSpPr/>
            <p:nvPr/>
          </p:nvSpPr>
          <p:spPr>
            <a:xfrm>
              <a:off x="7786710" y="2928934"/>
              <a:ext cx="571504" cy="28575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37" name="TextBox 36"/>
            <p:cNvSpPr txBox="1"/>
            <p:nvPr/>
          </p:nvSpPr>
          <p:spPr>
            <a:xfrm>
              <a:off x="5500693" y="3286124"/>
              <a:ext cx="3457266" cy="646331"/>
            </a:xfrm>
            <a:prstGeom prst="rect">
              <a:avLst/>
            </a:prstGeom>
            <a:noFill/>
          </p:spPr>
          <p:txBody>
            <a:bodyPr wrap="square" rtlCol="0">
              <a:spAutoFit/>
            </a:bodyPr>
            <a:lstStyle/>
            <a:p>
              <a:r>
                <a:rPr lang="zh-CN" altLang="en-US" dirty="0" smtClean="0">
                  <a:ea typeface="宋体" pitchFamily="2" charset="-122"/>
                </a:rPr>
                <a:t>读取出来的对象需要强转：</a:t>
              </a:r>
              <a:r>
                <a:rPr lang="zh-CN" altLang="en-US" b="1" dirty="0" smtClean="0">
                  <a:solidFill>
                    <a:srgbClr val="FF0000"/>
                  </a:solidFill>
                  <a:ea typeface="宋体" pitchFamily="2" charset="-122"/>
                </a:rPr>
                <a:t>繁琐</a:t>
              </a:r>
              <a:endParaRPr lang="en-US" altLang="zh-CN" b="1" dirty="0" smtClean="0">
                <a:solidFill>
                  <a:srgbClr val="FF0000"/>
                </a:solidFill>
                <a:ea typeface="宋体" pitchFamily="2" charset="-122"/>
              </a:endParaRPr>
            </a:p>
            <a:p>
              <a:r>
                <a:rPr lang="zh-CN" altLang="en-US" dirty="0" smtClean="0">
                  <a:ea typeface="宋体" pitchFamily="2" charset="-122"/>
                </a:rPr>
                <a:t>可能有</a:t>
              </a:r>
              <a:r>
                <a:rPr lang="en-US" altLang="zh-CN" dirty="0" err="1" smtClean="0">
                  <a:ea typeface="宋体" pitchFamily="2" charset="-122"/>
                </a:rPr>
                <a:t>ClassCastException</a:t>
              </a:r>
              <a:endParaRPr lang="zh-CN" altLang="en-US" dirty="0">
                <a:ea typeface="宋体" pitchFamily="2" charset="-122"/>
              </a:endParaRPr>
            </a:p>
          </p:txBody>
        </p:sp>
      </p:grpSp>
    </p:spTree>
    <p:extLst>
      <p:ext uri="{BB962C8B-B14F-4D97-AF65-F5344CB8AC3E}">
        <p14:creationId xmlns:p14="http://schemas.microsoft.com/office/powerpoint/2010/main" xmlns="" val="59779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1" grpId="0" animBg="1"/>
      <p:bldP spid="15"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8056" y="817548"/>
            <a:ext cx="6226224" cy="646331"/>
          </a:xfrm>
          <a:prstGeom prst="rect">
            <a:avLst/>
          </a:prstGeom>
          <a:noFill/>
        </p:spPr>
        <p:txBody>
          <a:bodyPr wrap="square" rtlCol="0">
            <a:spAutoFit/>
          </a:bodyPr>
          <a:lstStyle/>
          <a:p>
            <a:r>
              <a:rPr lang="zh-CN" altLang="en-US" sz="3600" b="1" dirty="0" smtClean="0">
                <a:ea typeface="宋体" pitchFamily="2" charset="-122"/>
                <a:cs typeface="Times New Roman" pitchFamily="18" charset="0"/>
              </a:rPr>
              <a:t>一、为什么要有泛型</a:t>
            </a:r>
            <a:r>
              <a:rPr lang="en-US" altLang="zh-CN" sz="3600" b="1" dirty="0" smtClean="0">
                <a:ea typeface="宋体" pitchFamily="2" charset="-122"/>
                <a:cs typeface="Times New Roman" pitchFamily="18" charset="0"/>
              </a:rPr>
              <a:t>Generic?</a:t>
            </a:r>
            <a:endParaRPr lang="zh-CN" altLang="en-US" sz="3600" b="1" dirty="0">
              <a:ea typeface="宋体" pitchFamily="2" charset="-122"/>
              <a:cs typeface="Times New Roman" pitchFamily="18" charset="0"/>
            </a:endParaRPr>
          </a:p>
        </p:txBody>
      </p:sp>
      <p:sp>
        <p:nvSpPr>
          <p:cNvPr id="5" name="TextBox 4"/>
          <p:cNvSpPr txBox="1"/>
          <p:nvPr/>
        </p:nvSpPr>
        <p:spPr>
          <a:xfrm>
            <a:off x="503250" y="3501008"/>
            <a:ext cx="8280920" cy="2939266"/>
          </a:xfrm>
          <a:prstGeom prst="rect">
            <a:avLst/>
          </a:prstGeom>
          <a:noFill/>
        </p:spPr>
        <p:txBody>
          <a:bodyPr wrap="square" rtlCol="0">
            <a:spAutoFit/>
          </a:bodyPr>
          <a:lstStyle/>
          <a:p>
            <a:r>
              <a:rPr lang="zh-CN" altLang="en-US" sz="2500" dirty="0" smtClean="0">
                <a:ea typeface="宋体" pitchFamily="2" charset="-122"/>
                <a:cs typeface="Times New Roman" pitchFamily="18" charset="0"/>
              </a:rPr>
              <a:t>        泛型，</a:t>
            </a:r>
            <a:r>
              <a:rPr lang="en-US" altLang="zh-CN" sz="2500" dirty="0" smtClean="0">
                <a:ea typeface="宋体" pitchFamily="2" charset="-122"/>
                <a:cs typeface="Times New Roman" pitchFamily="18" charset="0"/>
              </a:rPr>
              <a:t>JDK1.5</a:t>
            </a:r>
            <a:r>
              <a:rPr lang="zh-CN" altLang="en-US" sz="2500" dirty="0" smtClean="0">
                <a:ea typeface="宋体" pitchFamily="2" charset="-122"/>
                <a:cs typeface="Times New Roman" pitchFamily="18" charset="0"/>
              </a:rPr>
              <a:t>新加入的，解决数据类型的安全性问题，其主要原理是在类声明时通过一个标识表示类中某个属性的类型或者是某个方法的返回值及参数类型。这样在类声明或实例化时只要指定好需要的具体的类型即可。</a:t>
            </a:r>
            <a:endParaRPr lang="en-US" altLang="zh-CN" sz="2500" dirty="0">
              <a:ea typeface="宋体" pitchFamily="2" charset="-122"/>
              <a:cs typeface="Times New Roman" pitchFamily="18" charset="0"/>
            </a:endParaRPr>
          </a:p>
          <a:p>
            <a:pPr>
              <a:spcBef>
                <a:spcPts val="1200"/>
              </a:spcBef>
            </a:pPr>
            <a:r>
              <a:rPr lang="en-US" altLang="zh-CN" sz="2500" dirty="0" smtClean="0">
                <a:ea typeface="宋体" pitchFamily="2" charset="-122"/>
                <a:cs typeface="Times New Roman" pitchFamily="18" charset="0"/>
              </a:rPr>
              <a:t>        Java</a:t>
            </a:r>
            <a:r>
              <a:rPr lang="zh-CN" altLang="en-US" sz="2500" dirty="0">
                <a:ea typeface="宋体" pitchFamily="2" charset="-122"/>
                <a:cs typeface="Times New Roman" pitchFamily="18" charset="0"/>
              </a:rPr>
              <a:t>泛型可以保证如果程序在编译时没有发出警告，运行时就不会产生</a:t>
            </a:r>
            <a:r>
              <a:rPr lang="en-US" altLang="zh-CN" sz="2500" dirty="0" err="1">
                <a:ea typeface="宋体" pitchFamily="2" charset="-122"/>
                <a:cs typeface="Times New Roman" pitchFamily="18" charset="0"/>
              </a:rPr>
              <a:t>ClassCastException</a:t>
            </a:r>
            <a:r>
              <a:rPr lang="zh-CN" altLang="en-US" sz="2500" dirty="0">
                <a:ea typeface="宋体" pitchFamily="2" charset="-122"/>
                <a:cs typeface="Times New Roman" pitchFamily="18" charset="0"/>
              </a:rPr>
              <a:t>异常。同时，代码更加简洁、健壮</a:t>
            </a:r>
            <a:r>
              <a:rPr lang="zh-CN" altLang="en-US" sz="2500" dirty="0" smtClean="0">
                <a:ea typeface="宋体" pitchFamily="2" charset="-122"/>
                <a:cs typeface="Times New Roman" pitchFamily="18" charset="0"/>
              </a:rPr>
              <a:t>。</a:t>
            </a:r>
            <a:endParaRPr lang="zh-CN" altLang="en-US" sz="2500" dirty="0">
              <a:ea typeface="宋体" pitchFamily="2" charset="-122"/>
              <a:cs typeface="Times New Roman" pitchFamily="18" charset="0"/>
            </a:endParaRPr>
          </a:p>
        </p:txBody>
      </p:sp>
      <p:sp>
        <p:nvSpPr>
          <p:cNvPr id="4" name="TextBox 3"/>
          <p:cNvSpPr txBox="1"/>
          <p:nvPr/>
        </p:nvSpPr>
        <p:spPr>
          <a:xfrm>
            <a:off x="345016" y="1696135"/>
            <a:ext cx="738664" cy="1214446"/>
          </a:xfrm>
          <a:prstGeom prst="rect">
            <a:avLst/>
          </a:prstGeom>
          <a:noFill/>
        </p:spPr>
        <p:txBody>
          <a:bodyPr vert="eaVert" wrap="square" rtlCol="0">
            <a:spAutoFit/>
          </a:bodyPr>
          <a:lstStyle/>
          <a:p>
            <a:r>
              <a:rPr lang="zh-CN" altLang="en-US" b="1" dirty="0" smtClean="0">
                <a:ea typeface="宋体" pitchFamily="2" charset="-122"/>
              </a:rPr>
              <a:t>集合中使用泛型时</a:t>
            </a:r>
            <a:endParaRPr lang="zh-CN" altLang="en-US" b="1" dirty="0">
              <a:ea typeface="宋体" pitchFamily="2" charset="-122"/>
            </a:endParaRPr>
          </a:p>
        </p:txBody>
      </p:sp>
      <p:sp>
        <p:nvSpPr>
          <p:cNvPr id="6" name="TextBox 5"/>
          <p:cNvSpPr txBox="1"/>
          <p:nvPr/>
        </p:nvSpPr>
        <p:spPr>
          <a:xfrm>
            <a:off x="1214414" y="1927123"/>
            <a:ext cx="1267360"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String</a:t>
            </a:r>
          </a:p>
          <a:p>
            <a:r>
              <a:rPr lang="zh-CN" altLang="en-US" dirty="0" smtClean="0">
                <a:ea typeface="宋体" pitchFamily="2" charset="-122"/>
              </a:rPr>
              <a:t>类型对象</a:t>
            </a:r>
            <a:endParaRPr lang="zh-CN" altLang="en-US" dirty="0">
              <a:ea typeface="宋体" pitchFamily="2" charset="-122"/>
            </a:endParaRPr>
          </a:p>
        </p:txBody>
      </p:sp>
      <p:grpSp>
        <p:nvGrpSpPr>
          <p:cNvPr id="7" name="组合 6"/>
          <p:cNvGrpSpPr/>
          <p:nvPr/>
        </p:nvGrpSpPr>
        <p:grpSpPr>
          <a:xfrm>
            <a:off x="2554890" y="1641371"/>
            <a:ext cx="745506" cy="1214446"/>
            <a:chOff x="2554890" y="3786190"/>
            <a:chExt cx="714380" cy="1214446"/>
          </a:xfrm>
        </p:grpSpPr>
        <p:sp>
          <p:nvSpPr>
            <p:cNvPr id="8" name="右箭头 7"/>
            <p:cNvSpPr/>
            <p:nvPr/>
          </p:nvSpPr>
          <p:spPr>
            <a:xfrm>
              <a:off x="2571736" y="3786190"/>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9" name="TextBox 8"/>
            <p:cNvSpPr txBox="1"/>
            <p:nvPr/>
          </p:nvSpPr>
          <p:spPr>
            <a:xfrm>
              <a:off x="2554890" y="4201170"/>
              <a:ext cx="714380" cy="369332"/>
            </a:xfrm>
            <a:prstGeom prst="rect">
              <a:avLst/>
            </a:prstGeom>
            <a:noFill/>
          </p:spPr>
          <p:txBody>
            <a:bodyPr wrap="square" rtlCol="0">
              <a:spAutoFit/>
            </a:bodyPr>
            <a:lstStyle/>
            <a:p>
              <a:r>
                <a:rPr lang="zh-CN" altLang="en-US" dirty="0" smtClean="0">
                  <a:ea typeface="宋体" pitchFamily="2" charset="-122"/>
                </a:rPr>
                <a:t>添加</a:t>
              </a:r>
              <a:endParaRPr lang="zh-CN" altLang="en-US" dirty="0">
                <a:ea typeface="宋体" pitchFamily="2" charset="-122"/>
              </a:endParaRPr>
            </a:p>
          </p:txBody>
        </p:sp>
      </p:grpSp>
      <p:sp>
        <p:nvSpPr>
          <p:cNvPr id="10" name="TextBox 9"/>
          <p:cNvSpPr txBox="1"/>
          <p:nvPr/>
        </p:nvSpPr>
        <p:spPr>
          <a:xfrm>
            <a:off x="3286116" y="1923734"/>
            <a:ext cx="1863764" cy="646331"/>
          </a:xfrm>
          <a:prstGeom prst="rect">
            <a:avLst/>
          </a:prstGeom>
          <a:solidFill>
            <a:srgbClr val="92D050"/>
          </a:solidFill>
          <a:ln>
            <a:solidFill>
              <a:schemeClr val="tx1"/>
            </a:solidFill>
          </a:ln>
        </p:spPr>
        <p:txBody>
          <a:bodyPr wrap="square" rtlCol="0">
            <a:spAutoFit/>
          </a:bodyPr>
          <a:lstStyle/>
          <a:p>
            <a:r>
              <a:rPr lang="zh-CN" altLang="en-US" dirty="0" smtClean="0">
                <a:ea typeface="宋体" pitchFamily="2" charset="-122"/>
              </a:rPr>
              <a:t>集合</a:t>
            </a:r>
            <a:endParaRPr lang="en-US" altLang="zh-CN" dirty="0" smtClean="0">
              <a:ea typeface="宋体" pitchFamily="2" charset="-122"/>
            </a:endParaRPr>
          </a:p>
          <a:p>
            <a:r>
              <a:rPr lang="en-US" altLang="zh-CN" dirty="0" smtClean="0">
                <a:ea typeface="宋体" pitchFamily="2" charset="-122"/>
              </a:rPr>
              <a:t>String</a:t>
            </a:r>
            <a:r>
              <a:rPr lang="zh-CN" altLang="en-US" dirty="0" smtClean="0">
                <a:ea typeface="宋体" pitchFamily="2" charset="-122"/>
              </a:rPr>
              <a:t>类型对象</a:t>
            </a:r>
            <a:endParaRPr lang="zh-CN" altLang="en-US" dirty="0">
              <a:ea typeface="宋体" pitchFamily="2" charset="-122"/>
            </a:endParaRPr>
          </a:p>
        </p:txBody>
      </p:sp>
      <p:grpSp>
        <p:nvGrpSpPr>
          <p:cNvPr id="11" name="组合 10"/>
          <p:cNvGrpSpPr/>
          <p:nvPr/>
        </p:nvGrpSpPr>
        <p:grpSpPr>
          <a:xfrm>
            <a:off x="5198096" y="1641371"/>
            <a:ext cx="745506" cy="1214446"/>
            <a:chOff x="5198096" y="3786190"/>
            <a:chExt cx="714380" cy="1214446"/>
          </a:xfrm>
        </p:grpSpPr>
        <p:sp>
          <p:nvSpPr>
            <p:cNvPr id="12" name="右箭头 11"/>
            <p:cNvSpPr/>
            <p:nvPr/>
          </p:nvSpPr>
          <p:spPr>
            <a:xfrm>
              <a:off x="5214942" y="3786190"/>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13" name="TextBox 12"/>
            <p:cNvSpPr txBox="1"/>
            <p:nvPr/>
          </p:nvSpPr>
          <p:spPr>
            <a:xfrm>
              <a:off x="5198096" y="4201170"/>
              <a:ext cx="714380" cy="369332"/>
            </a:xfrm>
            <a:prstGeom prst="rect">
              <a:avLst/>
            </a:prstGeom>
            <a:noFill/>
          </p:spPr>
          <p:txBody>
            <a:bodyPr wrap="square" rtlCol="0">
              <a:spAutoFit/>
            </a:bodyPr>
            <a:lstStyle/>
            <a:p>
              <a:r>
                <a:rPr lang="zh-CN" altLang="en-US" dirty="0" smtClean="0">
                  <a:ea typeface="宋体" pitchFamily="2" charset="-122"/>
                </a:rPr>
                <a:t>读取</a:t>
              </a:r>
              <a:endParaRPr lang="zh-CN" altLang="en-US" dirty="0">
                <a:ea typeface="宋体" pitchFamily="2" charset="-122"/>
              </a:endParaRPr>
            </a:p>
          </p:txBody>
        </p:sp>
      </p:grpSp>
      <p:sp>
        <p:nvSpPr>
          <p:cNvPr id="14" name="TextBox 13"/>
          <p:cNvSpPr txBox="1"/>
          <p:nvPr/>
        </p:nvSpPr>
        <p:spPr>
          <a:xfrm>
            <a:off x="5929322" y="1927123"/>
            <a:ext cx="2832922"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String</a:t>
            </a:r>
          </a:p>
          <a:p>
            <a:r>
              <a:rPr lang="zh-CN" altLang="en-US" dirty="0" smtClean="0">
                <a:ea typeface="宋体" pitchFamily="2" charset="-122"/>
              </a:rPr>
              <a:t>类型对象，不需要强转</a:t>
            </a:r>
            <a:endParaRPr lang="zh-CN" altLang="en-US" dirty="0">
              <a:ea typeface="宋体" pitchFamily="2" charset="-122"/>
            </a:endParaRPr>
          </a:p>
        </p:txBody>
      </p:sp>
      <p:grpSp>
        <p:nvGrpSpPr>
          <p:cNvPr id="15" name="组合 14"/>
          <p:cNvGrpSpPr/>
          <p:nvPr/>
        </p:nvGrpSpPr>
        <p:grpSpPr>
          <a:xfrm>
            <a:off x="112349" y="2641503"/>
            <a:ext cx="5026711" cy="1003521"/>
            <a:chOff x="112350" y="4786322"/>
            <a:chExt cx="4816840" cy="1003521"/>
          </a:xfrm>
        </p:grpSpPr>
        <p:sp>
          <p:nvSpPr>
            <p:cNvPr id="16" name="TextBox 15"/>
            <p:cNvSpPr txBox="1"/>
            <p:nvPr/>
          </p:nvSpPr>
          <p:spPr>
            <a:xfrm>
              <a:off x="112350" y="5143512"/>
              <a:ext cx="4816840" cy="646331"/>
            </a:xfrm>
            <a:prstGeom prst="rect">
              <a:avLst/>
            </a:prstGeom>
            <a:noFill/>
          </p:spPr>
          <p:txBody>
            <a:bodyPr wrap="square" rtlCol="0">
              <a:spAutoFit/>
            </a:bodyPr>
            <a:lstStyle/>
            <a:p>
              <a:r>
                <a:rPr lang="zh-CN" altLang="en-US" dirty="0" smtClean="0">
                  <a:ea typeface="宋体" pitchFamily="2" charset="-122"/>
                </a:rPr>
                <a:t>只有指定类型才可以添加到集合</a:t>
              </a:r>
              <a:r>
                <a:rPr lang="zh-CN" altLang="en-US" dirty="0">
                  <a:ea typeface="宋体" pitchFamily="2" charset="-122"/>
                </a:rPr>
                <a:t>中：</a:t>
              </a:r>
              <a:r>
                <a:rPr lang="zh-CN" altLang="en-US" b="1" dirty="0">
                  <a:solidFill>
                    <a:srgbClr val="0000FF"/>
                  </a:solidFill>
                  <a:ea typeface="宋体" pitchFamily="2" charset="-122"/>
                </a:rPr>
                <a:t>类型安全</a:t>
              </a:r>
            </a:p>
            <a:p>
              <a:endParaRPr lang="zh-CN" altLang="en-US" dirty="0">
                <a:ea typeface="宋体" pitchFamily="2" charset="-122"/>
              </a:endParaRPr>
            </a:p>
          </p:txBody>
        </p:sp>
        <p:sp>
          <p:nvSpPr>
            <p:cNvPr id="17" name="上箭头 16"/>
            <p:cNvSpPr/>
            <p:nvPr/>
          </p:nvSpPr>
          <p:spPr>
            <a:xfrm>
              <a:off x="1571604" y="4786322"/>
              <a:ext cx="642942" cy="28575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grpSp>
      <p:grpSp>
        <p:nvGrpSpPr>
          <p:cNvPr id="18" name="组合 17"/>
          <p:cNvGrpSpPr/>
          <p:nvPr/>
        </p:nvGrpSpPr>
        <p:grpSpPr>
          <a:xfrm>
            <a:off x="5000628" y="2641503"/>
            <a:ext cx="4323900" cy="714380"/>
            <a:chOff x="5000628" y="4786322"/>
            <a:chExt cx="4143372" cy="714380"/>
          </a:xfrm>
        </p:grpSpPr>
        <p:sp>
          <p:nvSpPr>
            <p:cNvPr id="19" name="TextBox 18"/>
            <p:cNvSpPr txBox="1"/>
            <p:nvPr/>
          </p:nvSpPr>
          <p:spPr>
            <a:xfrm>
              <a:off x="5000628" y="5131370"/>
              <a:ext cx="4143372" cy="369332"/>
            </a:xfrm>
            <a:prstGeom prst="rect">
              <a:avLst/>
            </a:prstGeom>
            <a:noFill/>
          </p:spPr>
          <p:txBody>
            <a:bodyPr wrap="square" rtlCol="0">
              <a:spAutoFit/>
            </a:bodyPr>
            <a:lstStyle/>
            <a:p>
              <a:r>
                <a:rPr lang="zh-CN" altLang="en-US" dirty="0" smtClean="0">
                  <a:ea typeface="宋体" pitchFamily="2" charset="-122"/>
                </a:rPr>
                <a:t>读取出来的对象不需要强转：</a:t>
              </a:r>
              <a:r>
                <a:rPr lang="zh-CN" altLang="en-US" b="1" dirty="0" smtClean="0">
                  <a:solidFill>
                    <a:srgbClr val="0000FF"/>
                  </a:solidFill>
                  <a:ea typeface="宋体" pitchFamily="2" charset="-122"/>
                </a:rPr>
                <a:t>便捷</a:t>
              </a:r>
              <a:endParaRPr lang="zh-CN" altLang="en-US" b="1" dirty="0">
                <a:solidFill>
                  <a:srgbClr val="0000FF"/>
                </a:solidFill>
                <a:ea typeface="宋体" pitchFamily="2" charset="-122"/>
              </a:endParaRPr>
            </a:p>
          </p:txBody>
        </p:sp>
        <p:sp>
          <p:nvSpPr>
            <p:cNvPr id="20" name="下箭头 19"/>
            <p:cNvSpPr/>
            <p:nvPr/>
          </p:nvSpPr>
          <p:spPr>
            <a:xfrm>
              <a:off x="6143636" y="4786322"/>
              <a:ext cx="571504" cy="28575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grpSp>
    </p:spTree>
    <p:extLst>
      <p:ext uri="{BB962C8B-B14F-4D97-AF65-F5344CB8AC3E}">
        <p14:creationId xmlns:p14="http://schemas.microsoft.com/office/powerpoint/2010/main" xmlns="" val="139844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0"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1880" y="687708"/>
            <a:ext cx="3528392" cy="646331"/>
          </a:xfrm>
          <a:prstGeom prst="rect">
            <a:avLst/>
          </a:prstGeom>
          <a:noFill/>
        </p:spPr>
        <p:txBody>
          <a:bodyPr wrap="square" rtlCol="0">
            <a:spAutoFit/>
          </a:bodyPr>
          <a:lstStyle/>
          <a:p>
            <a:r>
              <a:rPr lang="zh-CN" altLang="en-US" sz="3600" b="1" dirty="0" smtClean="0">
                <a:ea typeface="宋体" pitchFamily="2" charset="-122"/>
              </a:rPr>
              <a:t>二、使用泛型</a:t>
            </a:r>
            <a:endParaRPr lang="zh-CN" altLang="en-US" sz="3600" b="1" dirty="0">
              <a:ea typeface="宋体" pitchFamily="2" charset="-122"/>
            </a:endParaRPr>
          </a:p>
        </p:txBody>
      </p:sp>
      <p:sp>
        <p:nvSpPr>
          <p:cNvPr id="3" name="TextBox 2"/>
          <p:cNvSpPr txBox="1"/>
          <p:nvPr/>
        </p:nvSpPr>
        <p:spPr>
          <a:xfrm>
            <a:off x="321256" y="1334039"/>
            <a:ext cx="8510737" cy="4585871"/>
          </a:xfrm>
          <a:prstGeom prst="rect">
            <a:avLst/>
          </a:prstGeom>
          <a:noFill/>
        </p:spPr>
        <p:txBody>
          <a:bodyPr wrap="square" rtlCol="0">
            <a:spAutoFit/>
          </a:bodyPr>
          <a:lstStyle/>
          <a:p>
            <a:r>
              <a:rPr lang="en-US" altLang="zh-CN" sz="2400" b="1" dirty="0" smtClean="0">
                <a:solidFill>
                  <a:srgbClr val="FF0000"/>
                </a:solidFill>
                <a:ea typeface="宋体" pitchFamily="2" charset="-122"/>
                <a:cs typeface="Times New Roman" pitchFamily="18" charset="0"/>
              </a:rPr>
              <a:t>1.</a:t>
            </a:r>
            <a:r>
              <a:rPr lang="zh-CN" altLang="en-US" sz="2400" b="1" dirty="0" smtClean="0">
                <a:solidFill>
                  <a:srgbClr val="FF0000"/>
                </a:solidFill>
                <a:ea typeface="宋体" pitchFamily="2" charset="-122"/>
                <a:cs typeface="Times New Roman" pitchFamily="18" charset="0"/>
              </a:rPr>
              <a:t>泛型的声明</a:t>
            </a:r>
            <a:endParaRPr lang="en-US" altLang="zh-CN" sz="2400" b="1" dirty="0" smtClean="0">
              <a:solidFill>
                <a:srgbClr val="FF0000"/>
              </a:solidFill>
              <a:ea typeface="宋体" pitchFamily="2" charset="-122"/>
              <a:cs typeface="Times New Roman" pitchFamily="18" charset="0"/>
            </a:endParaRPr>
          </a:p>
          <a:p>
            <a:r>
              <a:rPr lang="en-US" altLang="zh-CN" sz="2400" dirty="0" smtClean="0">
                <a:ea typeface="宋体" pitchFamily="2" charset="-122"/>
                <a:cs typeface="Times New Roman" pitchFamily="18" charset="0"/>
              </a:rPr>
              <a:t>	</a:t>
            </a:r>
            <a:r>
              <a:rPr lang="en-US" altLang="zh-CN" sz="2800" dirty="0" smtClean="0">
                <a:ea typeface="宋体" pitchFamily="2" charset="-122"/>
                <a:cs typeface="Times New Roman" pitchFamily="18" charset="0"/>
              </a:rPr>
              <a:t>interface List&lt;T&gt; </a:t>
            </a:r>
            <a:r>
              <a:rPr lang="zh-CN" altLang="en-US" sz="2800" dirty="0" smtClean="0">
                <a:ea typeface="宋体" pitchFamily="2" charset="-122"/>
                <a:cs typeface="Times New Roman" pitchFamily="18" charset="0"/>
              </a:rPr>
              <a:t>和 </a:t>
            </a:r>
            <a:r>
              <a:rPr lang="en-US" altLang="zh-CN" sz="2800" dirty="0" smtClean="0">
                <a:ea typeface="宋体" pitchFamily="2" charset="-122"/>
                <a:cs typeface="Times New Roman" pitchFamily="18" charset="0"/>
              </a:rPr>
              <a:t>class </a:t>
            </a:r>
            <a:r>
              <a:rPr lang="en-US" altLang="zh-CN" sz="2800" dirty="0" err="1" smtClean="0">
                <a:ea typeface="宋体" pitchFamily="2" charset="-122"/>
                <a:cs typeface="Times New Roman" pitchFamily="18" charset="0"/>
              </a:rPr>
              <a:t>TestGen</a:t>
            </a:r>
            <a:r>
              <a:rPr lang="en-US" altLang="zh-CN" sz="2800" dirty="0" smtClean="0">
                <a:ea typeface="宋体" pitchFamily="2" charset="-122"/>
                <a:cs typeface="Times New Roman" pitchFamily="18" charset="0"/>
              </a:rPr>
              <a:t>&lt;K,V&gt; </a:t>
            </a:r>
          </a:p>
          <a:p>
            <a:r>
              <a:rPr lang="en-US" altLang="zh-CN" sz="2800" dirty="0" smtClean="0">
                <a:ea typeface="宋体" pitchFamily="2" charset="-122"/>
                <a:cs typeface="Times New Roman" pitchFamily="18" charset="0"/>
              </a:rPr>
              <a:t>	</a:t>
            </a:r>
            <a:r>
              <a:rPr lang="zh-CN" altLang="en-US" sz="2800" dirty="0" smtClean="0">
                <a:ea typeface="宋体" pitchFamily="2" charset="-122"/>
                <a:cs typeface="Times New Roman" pitchFamily="18" charset="0"/>
              </a:rPr>
              <a:t>其中，</a:t>
            </a:r>
            <a:r>
              <a:rPr lang="en-US" altLang="zh-CN" sz="2800" dirty="0" smtClean="0">
                <a:ea typeface="宋体" pitchFamily="2" charset="-122"/>
                <a:cs typeface="Times New Roman" pitchFamily="18" charset="0"/>
              </a:rPr>
              <a:t>T,K,V</a:t>
            </a:r>
            <a:r>
              <a:rPr lang="zh-CN" altLang="en-US" sz="2800" dirty="0" smtClean="0">
                <a:ea typeface="宋体" pitchFamily="2" charset="-122"/>
                <a:cs typeface="Times New Roman" pitchFamily="18" charset="0"/>
              </a:rPr>
              <a:t>不代表值，而是表示类型。这里使</a:t>
            </a:r>
            <a:endParaRPr lang="en-US" altLang="zh-CN" sz="2800" dirty="0" smtClean="0">
              <a:ea typeface="宋体" pitchFamily="2" charset="-122"/>
              <a:cs typeface="Times New Roman" pitchFamily="18" charset="0"/>
            </a:endParaRPr>
          </a:p>
          <a:p>
            <a:r>
              <a:rPr lang="en-US" altLang="zh-CN" sz="2800" dirty="0">
                <a:ea typeface="宋体" pitchFamily="2" charset="-122"/>
                <a:cs typeface="Times New Roman" pitchFamily="18" charset="0"/>
              </a:rPr>
              <a:t> </a:t>
            </a:r>
            <a:r>
              <a:rPr lang="en-US" altLang="zh-CN" sz="2800" dirty="0" smtClean="0">
                <a:ea typeface="宋体" pitchFamily="2" charset="-122"/>
                <a:cs typeface="Times New Roman" pitchFamily="18" charset="0"/>
              </a:rPr>
              <a:t>          </a:t>
            </a:r>
            <a:r>
              <a:rPr lang="zh-CN" altLang="en-US" sz="2800" dirty="0" smtClean="0">
                <a:ea typeface="宋体" pitchFamily="2" charset="-122"/>
                <a:cs typeface="Times New Roman" pitchFamily="18" charset="0"/>
              </a:rPr>
              <a:t>用任意字母都可以。常用</a:t>
            </a:r>
            <a:r>
              <a:rPr lang="en-US" altLang="zh-CN" sz="2800" dirty="0" smtClean="0">
                <a:ea typeface="宋体" pitchFamily="2" charset="-122"/>
                <a:cs typeface="Times New Roman" pitchFamily="18" charset="0"/>
              </a:rPr>
              <a:t>T</a:t>
            </a:r>
            <a:r>
              <a:rPr lang="zh-CN" altLang="en-US" sz="2800" dirty="0" smtClean="0">
                <a:ea typeface="宋体" pitchFamily="2" charset="-122"/>
                <a:cs typeface="Times New Roman" pitchFamily="18" charset="0"/>
              </a:rPr>
              <a:t>表示，是</a:t>
            </a:r>
            <a:r>
              <a:rPr lang="en-US" altLang="zh-CN" sz="2800" dirty="0" smtClean="0">
                <a:ea typeface="宋体" pitchFamily="2" charset="-122"/>
                <a:cs typeface="Times New Roman" pitchFamily="18" charset="0"/>
              </a:rPr>
              <a:t>Type</a:t>
            </a:r>
            <a:r>
              <a:rPr lang="zh-CN" altLang="en-US" sz="2800" dirty="0" smtClean="0">
                <a:ea typeface="宋体" pitchFamily="2" charset="-122"/>
                <a:cs typeface="Times New Roman" pitchFamily="18" charset="0"/>
              </a:rPr>
              <a:t>的缩写。</a:t>
            </a:r>
            <a:endParaRPr lang="en-US" altLang="zh-CN" sz="2800" dirty="0" smtClean="0">
              <a:ea typeface="宋体" pitchFamily="2" charset="-122"/>
              <a:cs typeface="Times New Roman" pitchFamily="18" charset="0"/>
            </a:endParaRPr>
          </a:p>
          <a:p>
            <a:r>
              <a:rPr lang="en-US" altLang="zh-CN" sz="2400" dirty="0" smtClean="0">
                <a:ea typeface="宋体" pitchFamily="2" charset="-122"/>
                <a:cs typeface="Times New Roman" pitchFamily="18" charset="0"/>
              </a:rPr>
              <a:t>	</a:t>
            </a:r>
          </a:p>
          <a:p>
            <a:endParaRPr lang="en-US" altLang="zh-CN" sz="2400" b="1" dirty="0" smtClean="0">
              <a:solidFill>
                <a:srgbClr val="FF0000"/>
              </a:solidFill>
              <a:ea typeface="宋体" pitchFamily="2" charset="-122"/>
              <a:cs typeface="Times New Roman" pitchFamily="18" charset="0"/>
            </a:endParaRPr>
          </a:p>
          <a:p>
            <a:r>
              <a:rPr lang="en-US" altLang="zh-CN" sz="2400" b="1" dirty="0" smtClean="0">
                <a:solidFill>
                  <a:srgbClr val="FF0000"/>
                </a:solidFill>
                <a:ea typeface="宋体" pitchFamily="2" charset="-122"/>
                <a:cs typeface="Times New Roman" pitchFamily="18" charset="0"/>
              </a:rPr>
              <a:t>2.</a:t>
            </a:r>
            <a:r>
              <a:rPr lang="zh-CN" altLang="en-US" sz="2400" b="1" dirty="0" smtClean="0">
                <a:solidFill>
                  <a:srgbClr val="FF0000"/>
                </a:solidFill>
                <a:ea typeface="宋体" pitchFamily="2" charset="-122"/>
                <a:cs typeface="Times New Roman" pitchFamily="18" charset="0"/>
              </a:rPr>
              <a:t>泛型的实例化：</a:t>
            </a:r>
            <a:endParaRPr lang="en-US" altLang="zh-CN" sz="2400" b="1" dirty="0" smtClean="0">
              <a:solidFill>
                <a:srgbClr val="FF0000"/>
              </a:solidFill>
              <a:ea typeface="宋体" pitchFamily="2" charset="-122"/>
              <a:cs typeface="Times New Roman" pitchFamily="18" charset="0"/>
            </a:endParaRPr>
          </a:p>
          <a:p>
            <a:r>
              <a:rPr lang="en-US" altLang="zh-CN" sz="2400" dirty="0">
                <a:ea typeface="宋体" pitchFamily="2" charset="-122"/>
                <a:cs typeface="Times New Roman" pitchFamily="18" charset="0"/>
              </a:rPr>
              <a:t> </a:t>
            </a:r>
            <a:r>
              <a:rPr lang="en-US" altLang="zh-CN" sz="2400" dirty="0" smtClean="0">
                <a:ea typeface="宋体" pitchFamily="2" charset="-122"/>
                <a:cs typeface="Times New Roman" pitchFamily="18" charset="0"/>
              </a:rPr>
              <a:t>    </a:t>
            </a:r>
            <a:r>
              <a:rPr lang="zh-CN" altLang="en-US" sz="2800" dirty="0" smtClean="0">
                <a:ea typeface="宋体" pitchFamily="2" charset="-122"/>
                <a:cs typeface="Times New Roman" pitchFamily="18" charset="0"/>
              </a:rPr>
              <a:t>一定</a:t>
            </a:r>
            <a:r>
              <a:rPr lang="zh-CN" altLang="en-US" sz="2800" dirty="0">
                <a:ea typeface="宋体" pitchFamily="2" charset="-122"/>
                <a:cs typeface="Times New Roman" pitchFamily="18" charset="0"/>
              </a:rPr>
              <a:t>要</a:t>
            </a:r>
            <a:r>
              <a:rPr lang="zh-CN" altLang="en-US" sz="2800" dirty="0" smtClean="0">
                <a:ea typeface="宋体" pitchFamily="2" charset="-122"/>
                <a:cs typeface="Times New Roman" pitchFamily="18" charset="0"/>
              </a:rPr>
              <a:t>在类名后面指定类型参数的值（类型）。如：</a:t>
            </a:r>
            <a:endParaRPr lang="en-US" altLang="zh-CN" sz="2400" dirty="0" smtClean="0">
              <a:ea typeface="宋体" pitchFamily="2" charset="-122"/>
              <a:cs typeface="Times New Roman" pitchFamily="18" charset="0"/>
            </a:endParaRPr>
          </a:p>
          <a:p>
            <a:r>
              <a:rPr lang="en-US" altLang="zh-CN" sz="2400" dirty="0">
                <a:ea typeface="宋体" pitchFamily="2" charset="-122"/>
                <a:cs typeface="Times New Roman" pitchFamily="18" charset="0"/>
              </a:rPr>
              <a:t> </a:t>
            </a:r>
            <a:r>
              <a:rPr lang="en-US" altLang="zh-CN" sz="2400" dirty="0" smtClean="0">
                <a:ea typeface="宋体" pitchFamily="2" charset="-122"/>
                <a:cs typeface="Times New Roman" pitchFamily="18" charset="0"/>
              </a:rPr>
              <a:t>         </a:t>
            </a:r>
            <a:r>
              <a:rPr lang="en-US" altLang="zh-CN" sz="2800" b="1" dirty="0" smtClean="0">
                <a:solidFill>
                  <a:srgbClr val="C00000"/>
                </a:solidFill>
                <a:ea typeface="宋体" pitchFamily="2" charset="-122"/>
                <a:cs typeface="Times New Roman" pitchFamily="18" charset="0"/>
              </a:rPr>
              <a:t>List&lt;String&gt; </a:t>
            </a:r>
            <a:r>
              <a:rPr lang="en-US" altLang="zh-CN" sz="2800" b="1" dirty="0" err="1" smtClean="0">
                <a:solidFill>
                  <a:srgbClr val="C00000"/>
                </a:solidFill>
                <a:ea typeface="宋体" pitchFamily="2" charset="-122"/>
                <a:cs typeface="Times New Roman" pitchFamily="18" charset="0"/>
              </a:rPr>
              <a:t>strList</a:t>
            </a:r>
            <a:r>
              <a:rPr lang="en-US" altLang="zh-CN" sz="2800" b="1" dirty="0" smtClean="0">
                <a:solidFill>
                  <a:srgbClr val="C00000"/>
                </a:solidFill>
                <a:ea typeface="宋体" pitchFamily="2" charset="-122"/>
                <a:cs typeface="Times New Roman" pitchFamily="18" charset="0"/>
              </a:rPr>
              <a:t> = new </a:t>
            </a:r>
            <a:r>
              <a:rPr lang="en-US" altLang="zh-CN" sz="2800" b="1" dirty="0" err="1" smtClean="0">
                <a:solidFill>
                  <a:srgbClr val="C00000"/>
                </a:solidFill>
                <a:ea typeface="宋体" pitchFamily="2" charset="-122"/>
                <a:cs typeface="Times New Roman" pitchFamily="18" charset="0"/>
              </a:rPr>
              <a:t>ArrayList</a:t>
            </a:r>
            <a:r>
              <a:rPr lang="en-US" altLang="zh-CN" sz="2800" b="1" dirty="0" smtClean="0">
                <a:solidFill>
                  <a:srgbClr val="C00000"/>
                </a:solidFill>
                <a:ea typeface="宋体" pitchFamily="2" charset="-122"/>
                <a:cs typeface="Times New Roman" pitchFamily="18" charset="0"/>
              </a:rPr>
              <a:t>&lt;String&gt;();</a:t>
            </a:r>
          </a:p>
          <a:p>
            <a:r>
              <a:rPr lang="en-US" altLang="zh-CN" sz="2800" b="1" dirty="0">
                <a:solidFill>
                  <a:srgbClr val="C00000"/>
                </a:solidFill>
                <a:ea typeface="宋体" pitchFamily="2" charset="-122"/>
                <a:cs typeface="Times New Roman" pitchFamily="18" charset="0"/>
              </a:rPr>
              <a:t> </a:t>
            </a:r>
            <a:r>
              <a:rPr lang="en-US" altLang="zh-CN" sz="2800" b="1" dirty="0" smtClean="0">
                <a:solidFill>
                  <a:srgbClr val="C00000"/>
                </a:solidFill>
                <a:ea typeface="宋体" pitchFamily="2" charset="-122"/>
                <a:cs typeface="Times New Roman" pitchFamily="18" charset="0"/>
              </a:rPr>
              <a:t>       Iterator&lt;Customer&gt; iterator = </a:t>
            </a:r>
            <a:r>
              <a:rPr lang="en-US" altLang="zh-CN" sz="2800" b="1" dirty="0" err="1" smtClean="0">
                <a:solidFill>
                  <a:srgbClr val="C00000"/>
                </a:solidFill>
                <a:ea typeface="宋体" pitchFamily="2" charset="-122"/>
                <a:cs typeface="Times New Roman" pitchFamily="18" charset="0"/>
              </a:rPr>
              <a:t>customers.iterator</a:t>
            </a:r>
            <a:r>
              <a:rPr lang="en-US" altLang="zh-CN" sz="2800" b="1" dirty="0" smtClean="0">
                <a:solidFill>
                  <a:srgbClr val="C00000"/>
                </a:solidFill>
                <a:ea typeface="宋体" pitchFamily="2" charset="-122"/>
                <a:cs typeface="Times New Roman" pitchFamily="18" charset="0"/>
              </a:rPr>
              <a:t>();</a:t>
            </a:r>
          </a:p>
          <a:p>
            <a:pPr marL="914400" lvl="1" indent="-457200">
              <a:buFont typeface="Wingdings" pitchFamily="2" charset="2"/>
              <a:buChar char="Ø"/>
            </a:pPr>
            <a:r>
              <a:rPr lang="en-US" altLang="zh-CN" sz="2400" dirty="0" smtClean="0">
                <a:solidFill>
                  <a:srgbClr val="0000FF"/>
                </a:solidFill>
                <a:ea typeface="宋体" pitchFamily="2" charset="-122"/>
                <a:cs typeface="Times New Roman" pitchFamily="18" charset="0"/>
              </a:rPr>
              <a:t>T</a:t>
            </a:r>
            <a:r>
              <a:rPr lang="zh-CN" altLang="en-US" sz="2400" dirty="0" smtClean="0">
                <a:solidFill>
                  <a:srgbClr val="0000FF"/>
                </a:solidFill>
                <a:ea typeface="宋体" pitchFamily="2" charset="-122"/>
                <a:cs typeface="Times New Roman" pitchFamily="18" charset="0"/>
              </a:rPr>
              <a:t>只能是类，不能用基本数据类型填充。</a:t>
            </a:r>
            <a:endParaRPr lang="en-US" altLang="zh-CN" sz="2400" dirty="0" smtClean="0">
              <a:solidFill>
                <a:srgbClr val="0000FF"/>
              </a:solidFill>
              <a:ea typeface="宋体" pitchFamily="2" charset="-122"/>
              <a:cs typeface="Times New Roman" pitchFamily="18" charset="0"/>
            </a:endParaRPr>
          </a:p>
        </p:txBody>
      </p:sp>
      <p:cxnSp>
        <p:nvCxnSpPr>
          <p:cNvPr id="7" name="直接箭头连接符 6"/>
          <p:cNvCxnSpPr/>
          <p:nvPr/>
        </p:nvCxnSpPr>
        <p:spPr>
          <a:xfrm>
            <a:off x="827584" y="1916832"/>
            <a:ext cx="0" cy="1656184"/>
          </a:xfrm>
          <a:prstGeom prst="straightConnector1">
            <a:avLst/>
          </a:prstGeom>
          <a:ln w="508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67944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2730" y="908720"/>
            <a:ext cx="5353260" cy="646331"/>
          </a:xfrm>
          <a:prstGeom prst="rect">
            <a:avLst/>
          </a:prstGeom>
          <a:noFill/>
        </p:spPr>
        <p:txBody>
          <a:bodyPr wrap="square" rtlCol="0">
            <a:spAutoFit/>
          </a:bodyPr>
          <a:lstStyle/>
          <a:p>
            <a:r>
              <a:rPr lang="zh-CN" altLang="en-US" sz="3600" b="1" dirty="0">
                <a:latin typeface="宋体" pitchFamily="2" charset="-122"/>
                <a:ea typeface="宋体" pitchFamily="2" charset="-122"/>
              </a:rPr>
              <a:t>三</a:t>
            </a:r>
            <a:r>
              <a:rPr lang="zh-CN" altLang="en-US" sz="3600" b="1" dirty="0" smtClean="0">
                <a:latin typeface="宋体" pitchFamily="2" charset="-122"/>
                <a:ea typeface="宋体" pitchFamily="2" charset="-122"/>
              </a:rPr>
              <a:t>、泛型的几个重要使用</a:t>
            </a:r>
            <a:endParaRPr lang="zh-CN" altLang="en-US" sz="3600" b="1" dirty="0">
              <a:latin typeface="宋体" pitchFamily="2" charset="-122"/>
              <a:ea typeface="宋体" pitchFamily="2" charset="-122"/>
            </a:endParaRPr>
          </a:p>
        </p:txBody>
      </p:sp>
      <p:sp>
        <p:nvSpPr>
          <p:cNvPr id="3" name="TextBox 2"/>
          <p:cNvSpPr txBox="1"/>
          <p:nvPr/>
        </p:nvSpPr>
        <p:spPr>
          <a:xfrm>
            <a:off x="581625" y="2276872"/>
            <a:ext cx="8064896" cy="2576667"/>
          </a:xfrm>
          <a:prstGeom prst="rect">
            <a:avLst/>
          </a:prstGeom>
          <a:noFill/>
        </p:spPr>
        <p:txBody>
          <a:bodyPr wrap="square" rtlCol="0">
            <a:spAutoFit/>
          </a:bodyPr>
          <a:lstStyle/>
          <a:p>
            <a:pPr>
              <a:lnSpc>
                <a:spcPct val="150000"/>
              </a:lnSpc>
            </a:pPr>
            <a:r>
              <a:rPr lang="en-US" altLang="zh-CN" sz="2800" b="1" dirty="0" smtClean="0">
                <a:latin typeface="宋体" pitchFamily="2" charset="-122"/>
                <a:ea typeface="宋体" pitchFamily="2" charset="-122"/>
              </a:rPr>
              <a:t>1.</a:t>
            </a:r>
            <a:r>
              <a:rPr lang="zh-CN" altLang="en-US" sz="2800" b="1" dirty="0" smtClean="0">
                <a:latin typeface="宋体" pitchFamily="2" charset="-122"/>
                <a:ea typeface="宋体" pitchFamily="2" charset="-122"/>
              </a:rPr>
              <a:t>在集合中使用泛型</a:t>
            </a:r>
            <a:endParaRPr lang="en-US" altLang="zh-CN" sz="2800" b="1" dirty="0" smtClean="0">
              <a:latin typeface="宋体" pitchFamily="2" charset="-122"/>
              <a:ea typeface="宋体" pitchFamily="2" charset="-122"/>
            </a:endParaRPr>
          </a:p>
          <a:p>
            <a:pPr>
              <a:lnSpc>
                <a:spcPct val="150000"/>
              </a:lnSpc>
            </a:pPr>
            <a:r>
              <a:rPr lang="en-US" altLang="zh-CN" sz="2800" b="1" dirty="0" smtClean="0">
                <a:latin typeface="宋体" pitchFamily="2" charset="-122"/>
                <a:ea typeface="宋体" pitchFamily="2" charset="-122"/>
              </a:rPr>
              <a:t>2.</a:t>
            </a:r>
            <a:r>
              <a:rPr lang="zh-CN" altLang="en-US" sz="2800" b="1" dirty="0" smtClean="0">
                <a:latin typeface="宋体" pitchFamily="2" charset="-122"/>
                <a:ea typeface="宋体" pitchFamily="2" charset="-122"/>
              </a:rPr>
              <a:t>自定义泛型类</a:t>
            </a:r>
            <a:endParaRPr lang="en-US" altLang="zh-CN" sz="2800" b="1" dirty="0" smtClean="0">
              <a:latin typeface="宋体" pitchFamily="2" charset="-122"/>
              <a:ea typeface="宋体" pitchFamily="2" charset="-122"/>
            </a:endParaRPr>
          </a:p>
          <a:p>
            <a:pPr>
              <a:lnSpc>
                <a:spcPct val="150000"/>
              </a:lnSpc>
            </a:pPr>
            <a:r>
              <a:rPr lang="en-US" altLang="zh-CN" sz="2800" b="1" dirty="0" smtClean="0">
                <a:latin typeface="宋体" pitchFamily="2" charset="-122"/>
                <a:ea typeface="宋体" pitchFamily="2" charset="-122"/>
              </a:rPr>
              <a:t>3.</a:t>
            </a:r>
            <a:r>
              <a:rPr lang="zh-CN" altLang="en-US" sz="2800" b="1" dirty="0" smtClean="0">
                <a:latin typeface="宋体" pitchFamily="2" charset="-122"/>
                <a:ea typeface="宋体" pitchFamily="2" charset="-122"/>
              </a:rPr>
              <a:t>泛型方法</a:t>
            </a:r>
            <a:endParaRPr lang="en-US" altLang="zh-CN" sz="2800" b="1" dirty="0" smtClean="0">
              <a:latin typeface="宋体" pitchFamily="2" charset="-122"/>
              <a:ea typeface="宋体" pitchFamily="2" charset="-122"/>
            </a:endParaRPr>
          </a:p>
          <a:p>
            <a:pPr>
              <a:lnSpc>
                <a:spcPct val="150000"/>
              </a:lnSpc>
            </a:pPr>
            <a:r>
              <a:rPr lang="en-US" altLang="zh-CN" sz="2800" b="1" dirty="0" smtClean="0">
                <a:latin typeface="宋体" pitchFamily="2" charset="-122"/>
                <a:ea typeface="宋体" pitchFamily="2" charset="-122"/>
              </a:rPr>
              <a:t>4.</a:t>
            </a:r>
            <a:r>
              <a:rPr lang="zh-CN" altLang="en-US" sz="2800" b="1" dirty="0" smtClean="0">
                <a:latin typeface="宋体" pitchFamily="2" charset="-122"/>
                <a:ea typeface="宋体" pitchFamily="2" charset="-122"/>
              </a:rPr>
              <a:t>泛型接口</a:t>
            </a:r>
            <a:endParaRPr lang="zh-CN" altLang="en-US" sz="2800" b="1" dirty="0">
              <a:latin typeface="宋体" pitchFamily="2" charset="-122"/>
              <a:ea typeface="宋体" pitchFamily="2" charset="-122"/>
            </a:endParaRPr>
          </a:p>
        </p:txBody>
      </p:sp>
    </p:spTree>
    <p:extLst>
      <p:ext uri="{BB962C8B-B14F-4D97-AF65-F5344CB8AC3E}">
        <p14:creationId xmlns:p14="http://schemas.microsoft.com/office/powerpoint/2010/main" xmlns="" val="3507733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816501"/>
            <a:ext cx="5964832" cy="646331"/>
          </a:xfrm>
          <a:prstGeom prst="rect">
            <a:avLst/>
          </a:prstGeom>
          <a:noFill/>
        </p:spPr>
        <p:txBody>
          <a:bodyPr wrap="square" rtlCol="0">
            <a:spAutoFit/>
          </a:bodyPr>
          <a:lstStyle/>
          <a:p>
            <a:r>
              <a:rPr lang="en-US" altLang="zh-CN" sz="3600" b="1" dirty="0" smtClean="0">
                <a:ea typeface="宋体" pitchFamily="2" charset="-122"/>
              </a:rPr>
              <a:t>3.1 </a:t>
            </a:r>
            <a:r>
              <a:rPr lang="zh-CN" altLang="en-US" sz="3600" b="1" dirty="0" smtClean="0">
                <a:ea typeface="宋体" pitchFamily="2" charset="-122"/>
              </a:rPr>
              <a:t>对于泛型类（含集合类）</a:t>
            </a:r>
            <a:endParaRPr lang="en-US" altLang="zh-CN" sz="3600" b="1" dirty="0" smtClean="0">
              <a:ea typeface="宋体" pitchFamily="2" charset="-122"/>
            </a:endParaRPr>
          </a:p>
        </p:txBody>
      </p:sp>
      <p:sp>
        <p:nvSpPr>
          <p:cNvPr id="3" name="TextBox 2"/>
          <p:cNvSpPr txBox="1"/>
          <p:nvPr/>
        </p:nvSpPr>
        <p:spPr>
          <a:xfrm>
            <a:off x="357395" y="1772816"/>
            <a:ext cx="8568952" cy="1957524"/>
          </a:xfrm>
          <a:prstGeom prst="rect">
            <a:avLst/>
          </a:prstGeom>
          <a:noFill/>
        </p:spPr>
        <p:txBody>
          <a:bodyPr wrap="square" rtlCol="0">
            <a:spAutoFit/>
          </a:bodyPr>
          <a:lstStyle/>
          <a:p>
            <a:pPr>
              <a:lnSpc>
                <a:spcPct val="150000"/>
              </a:lnSpc>
            </a:pPr>
            <a:r>
              <a:rPr lang="en-US" altLang="zh-CN" sz="2800" b="1" dirty="0" smtClean="0">
                <a:ea typeface="宋体" pitchFamily="2" charset="-122"/>
              </a:rPr>
              <a:t>1.</a:t>
            </a:r>
            <a:r>
              <a:rPr lang="zh-CN" altLang="en-US" sz="2800" b="1" dirty="0" smtClean="0">
                <a:ea typeface="宋体" pitchFamily="2" charset="-122"/>
              </a:rPr>
              <a:t>对象实例化时不指定泛型，默认为：</a:t>
            </a:r>
            <a:r>
              <a:rPr lang="en-US" altLang="zh-CN" sz="2800" b="1" dirty="0" smtClean="0">
                <a:ea typeface="宋体" pitchFamily="2" charset="-122"/>
              </a:rPr>
              <a:t>Object</a:t>
            </a:r>
            <a:r>
              <a:rPr lang="zh-CN" altLang="en-US" sz="2800" b="1" dirty="0" smtClean="0">
                <a:ea typeface="宋体" pitchFamily="2" charset="-122"/>
              </a:rPr>
              <a:t>。</a:t>
            </a:r>
            <a:endParaRPr lang="en-US" altLang="zh-CN" sz="2800" b="1" dirty="0" smtClean="0">
              <a:ea typeface="宋体" pitchFamily="2" charset="-122"/>
            </a:endParaRPr>
          </a:p>
          <a:p>
            <a:pPr>
              <a:lnSpc>
                <a:spcPct val="150000"/>
              </a:lnSpc>
            </a:pPr>
            <a:r>
              <a:rPr lang="en-US" altLang="zh-CN" sz="2800" b="1" dirty="0" smtClean="0">
                <a:ea typeface="宋体" pitchFamily="2" charset="-122"/>
              </a:rPr>
              <a:t>2.</a:t>
            </a:r>
            <a:r>
              <a:rPr lang="zh-CN" altLang="en-US" sz="2800" b="1" dirty="0" smtClean="0">
                <a:ea typeface="宋体" pitchFamily="2" charset="-122"/>
              </a:rPr>
              <a:t>泛型不同的引用不能相互赋值。</a:t>
            </a:r>
            <a:endParaRPr lang="en-US" altLang="zh-CN" sz="2800" b="1" dirty="0" smtClean="0">
              <a:ea typeface="宋体" pitchFamily="2" charset="-122"/>
            </a:endParaRPr>
          </a:p>
          <a:p>
            <a:pPr>
              <a:lnSpc>
                <a:spcPct val="150000"/>
              </a:lnSpc>
            </a:pPr>
            <a:r>
              <a:rPr lang="en-US" altLang="zh-CN" sz="2800" b="1" dirty="0" smtClean="0">
                <a:ea typeface="宋体" pitchFamily="2" charset="-122"/>
              </a:rPr>
              <a:t>3.</a:t>
            </a:r>
            <a:r>
              <a:rPr lang="zh-CN" altLang="en-US" sz="2800" b="1" dirty="0" smtClean="0">
                <a:ea typeface="宋体" pitchFamily="2" charset="-122"/>
              </a:rPr>
              <a:t>加入集合中的对象类型必须与指定的泛型类型一致。</a:t>
            </a:r>
            <a:endParaRPr lang="en-US" altLang="zh-CN" sz="2800" b="1" dirty="0" smtClean="0">
              <a:ea typeface="宋体" pitchFamily="2" charset="-122"/>
            </a:endParaRPr>
          </a:p>
        </p:txBody>
      </p:sp>
      <p:pic>
        <p:nvPicPr>
          <p:cNvPr id="4" name="图片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xmlns="" val="0"/>
              </a:ext>
            </a:extLst>
          </a:blip>
          <a:stretch>
            <a:fillRect/>
          </a:stretch>
        </p:blipFill>
        <p:spPr>
          <a:xfrm>
            <a:off x="1174425" y="3861048"/>
            <a:ext cx="7128792" cy="2428986"/>
          </a:xfrm>
          <a:prstGeom prst="rect">
            <a:avLst/>
          </a:prstGeom>
        </p:spPr>
      </p:pic>
    </p:spTree>
    <p:extLst>
      <p:ext uri="{BB962C8B-B14F-4D97-AF65-F5344CB8AC3E}">
        <p14:creationId xmlns:p14="http://schemas.microsoft.com/office/powerpoint/2010/main" xmlns="" val="510994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91880" y="5517232"/>
            <a:ext cx="5256584"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979712" y="908720"/>
            <a:ext cx="5976664" cy="646331"/>
          </a:xfrm>
          <a:prstGeom prst="rect">
            <a:avLst/>
          </a:prstGeom>
          <a:noFill/>
        </p:spPr>
        <p:txBody>
          <a:bodyPr wrap="square" rtlCol="0">
            <a:spAutoFit/>
          </a:bodyPr>
          <a:lstStyle/>
          <a:p>
            <a:r>
              <a:rPr lang="en-US" altLang="zh-CN" sz="3600" b="1" dirty="0" smtClean="0">
                <a:ea typeface="宋体" pitchFamily="2" charset="-122"/>
              </a:rPr>
              <a:t>3.1 </a:t>
            </a:r>
            <a:r>
              <a:rPr lang="zh-CN" altLang="en-US" sz="3600" b="1" dirty="0" smtClean="0">
                <a:ea typeface="宋体" pitchFamily="2" charset="-122"/>
              </a:rPr>
              <a:t>对于泛型类（含集合类）</a:t>
            </a:r>
            <a:endParaRPr lang="en-US" altLang="zh-CN" sz="3600" b="1" dirty="0" smtClean="0">
              <a:ea typeface="宋体" pitchFamily="2" charset="-122"/>
            </a:endParaRPr>
          </a:p>
        </p:txBody>
      </p:sp>
      <p:sp>
        <p:nvSpPr>
          <p:cNvPr id="3" name="TextBox 2"/>
          <p:cNvSpPr txBox="1"/>
          <p:nvPr/>
        </p:nvSpPr>
        <p:spPr>
          <a:xfrm>
            <a:off x="345232" y="2060848"/>
            <a:ext cx="8403232" cy="3323987"/>
          </a:xfrm>
          <a:prstGeom prst="rect">
            <a:avLst/>
          </a:prstGeom>
          <a:noFill/>
        </p:spPr>
        <p:txBody>
          <a:bodyPr wrap="square" rtlCol="0">
            <a:spAutoFit/>
          </a:bodyPr>
          <a:lstStyle/>
          <a:p>
            <a:pPr>
              <a:lnSpc>
                <a:spcPct val="150000"/>
              </a:lnSpc>
            </a:pPr>
            <a:r>
              <a:rPr lang="en-US" altLang="zh-CN" sz="2800" b="1" dirty="0" smtClean="0">
                <a:ea typeface="宋体" pitchFamily="2" charset="-122"/>
              </a:rPr>
              <a:t>4.</a:t>
            </a:r>
            <a:r>
              <a:rPr lang="zh-CN" altLang="en-US" sz="2800" b="1" dirty="0" smtClean="0">
                <a:solidFill>
                  <a:srgbClr val="C00000"/>
                </a:solidFill>
                <a:ea typeface="宋体" pitchFamily="2" charset="-122"/>
              </a:rPr>
              <a:t>静态方法中不能使用类的泛型。</a:t>
            </a:r>
            <a:endParaRPr lang="en-US" altLang="zh-CN" sz="2800" b="1" dirty="0" smtClean="0">
              <a:solidFill>
                <a:srgbClr val="C00000"/>
              </a:solidFill>
              <a:ea typeface="宋体" pitchFamily="2" charset="-122"/>
            </a:endParaRPr>
          </a:p>
          <a:p>
            <a:pPr>
              <a:lnSpc>
                <a:spcPct val="150000"/>
              </a:lnSpc>
            </a:pPr>
            <a:r>
              <a:rPr lang="en-US" altLang="zh-CN" sz="2800" b="1" dirty="0" smtClean="0">
                <a:ea typeface="宋体" pitchFamily="2" charset="-122"/>
              </a:rPr>
              <a:t>5.</a:t>
            </a:r>
            <a:r>
              <a:rPr lang="zh-CN" altLang="en-US" sz="2800" b="1" dirty="0" smtClean="0">
                <a:ea typeface="宋体" pitchFamily="2" charset="-122"/>
              </a:rPr>
              <a:t>如果泛型类是一个接口或抽象类，则不可创建泛型  </a:t>
            </a:r>
            <a:endParaRPr lang="en-US" altLang="zh-CN" sz="2800" b="1" dirty="0" smtClean="0">
              <a:ea typeface="宋体" pitchFamily="2" charset="-122"/>
            </a:endParaRPr>
          </a:p>
          <a:p>
            <a:pPr>
              <a:lnSpc>
                <a:spcPct val="150000"/>
              </a:lnSpc>
            </a:pPr>
            <a:r>
              <a:rPr lang="en-US" altLang="zh-CN" sz="2800" b="1" dirty="0">
                <a:ea typeface="宋体" pitchFamily="2" charset="-122"/>
              </a:rPr>
              <a:t> </a:t>
            </a:r>
            <a:r>
              <a:rPr lang="en-US" altLang="zh-CN" sz="2800" b="1" dirty="0" smtClean="0">
                <a:ea typeface="宋体" pitchFamily="2" charset="-122"/>
              </a:rPr>
              <a:t> </a:t>
            </a:r>
            <a:r>
              <a:rPr lang="zh-CN" altLang="en-US" sz="2800" b="1" dirty="0" smtClean="0">
                <a:ea typeface="宋体" pitchFamily="2" charset="-122"/>
              </a:rPr>
              <a:t>类的对象。</a:t>
            </a:r>
            <a:endParaRPr lang="en-US" altLang="zh-CN" sz="2800" b="1" dirty="0" smtClean="0">
              <a:ea typeface="宋体" pitchFamily="2" charset="-122"/>
            </a:endParaRPr>
          </a:p>
          <a:p>
            <a:pPr>
              <a:lnSpc>
                <a:spcPct val="150000"/>
              </a:lnSpc>
            </a:pPr>
            <a:r>
              <a:rPr lang="en-US" altLang="zh-CN" sz="2800" b="1" dirty="0" smtClean="0">
                <a:ea typeface="宋体" pitchFamily="2" charset="-122"/>
              </a:rPr>
              <a:t>6.</a:t>
            </a:r>
            <a:r>
              <a:rPr lang="zh-CN" altLang="en-US" sz="2800" b="1" dirty="0" smtClean="0">
                <a:ea typeface="宋体" pitchFamily="2" charset="-122"/>
              </a:rPr>
              <a:t>不能在</a:t>
            </a:r>
            <a:r>
              <a:rPr lang="en-US" altLang="zh-CN" sz="2800" b="1" dirty="0" smtClean="0">
                <a:ea typeface="宋体" pitchFamily="2" charset="-122"/>
              </a:rPr>
              <a:t>catch</a:t>
            </a:r>
            <a:r>
              <a:rPr lang="zh-CN" altLang="en-US" sz="2800" b="1" dirty="0" smtClean="0">
                <a:ea typeface="宋体" pitchFamily="2" charset="-122"/>
              </a:rPr>
              <a:t>中使用泛型</a:t>
            </a:r>
            <a:endParaRPr lang="en-US" altLang="zh-CN" sz="2800" b="1" dirty="0" smtClean="0">
              <a:ea typeface="宋体" pitchFamily="2" charset="-122"/>
            </a:endParaRPr>
          </a:p>
          <a:p>
            <a:pPr>
              <a:lnSpc>
                <a:spcPct val="150000"/>
              </a:lnSpc>
            </a:pPr>
            <a:r>
              <a:rPr lang="en-US" altLang="zh-CN" sz="2800" b="1" dirty="0" smtClean="0">
                <a:ea typeface="宋体" pitchFamily="2" charset="-122"/>
              </a:rPr>
              <a:t>7.</a:t>
            </a:r>
            <a:r>
              <a:rPr lang="zh-CN" altLang="en-US" sz="2800" b="1" dirty="0" smtClean="0">
                <a:ea typeface="宋体" pitchFamily="2" charset="-122"/>
              </a:rPr>
              <a:t>从泛型类派生子类，泛型类型需具体化</a:t>
            </a:r>
            <a:endParaRPr lang="zh-CN" altLang="en-US" sz="2800" b="1" dirty="0">
              <a:ea typeface="宋体" pitchFamily="2" charset="-122"/>
            </a:endParaRPr>
          </a:p>
        </p:txBody>
      </p:sp>
      <p:sp>
        <p:nvSpPr>
          <p:cNvPr id="4" name="矩形 3"/>
          <p:cNvSpPr/>
          <p:nvPr/>
        </p:nvSpPr>
        <p:spPr>
          <a:xfrm>
            <a:off x="3563888" y="5661248"/>
            <a:ext cx="5256584" cy="707886"/>
          </a:xfrm>
          <a:prstGeom prst="rect">
            <a:avLst/>
          </a:prstGeom>
        </p:spPr>
        <p:txBody>
          <a:bodyPr wrap="square">
            <a:spAutoFit/>
          </a:bodyPr>
          <a:lstStyle/>
          <a:p>
            <a:r>
              <a:rPr lang="zh-CN" altLang="en-US" sz="2000" b="1" dirty="0">
                <a:solidFill>
                  <a:srgbClr val="FFFF00"/>
                </a:solidFill>
                <a:ea typeface="宋体" pitchFamily="2" charset="-122"/>
              </a:rPr>
              <a:t>把一</a:t>
            </a:r>
            <a:r>
              <a:rPr lang="zh-CN" altLang="en-US" sz="2000" b="1" dirty="0" smtClean="0">
                <a:solidFill>
                  <a:srgbClr val="FFFF00"/>
                </a:solidFill>
                <a:ea typeface="宋体" pitchFamily="2" charset="-122"/>
              </a:rPr>
              <a:t>个集合中</a:t>
            </a:r>
            <a:r>
              <a:rPr lang="zh-CN" altLang="en-US" sz="2000" b="1" dirty="0">
                <a:solidFill>
                  <a:srgbClr val="FFFF00"/>
                </a:solidFill>
                <a:ea typeface="宋体" pitchFamily="2" charset="-122"/>
              </a:rPr>
              <a:t>的内容限制为一个特定的</a:t>
            </a:r>
            <a:r>
              <a:rPr lang="zh-CN" altLang="en-US" sz="2000" b="1" dirty="0" smtClean="0">
                <a:solidFill>
                  <a:srgbClr val="FFFF00"/>
                </a:solidFill>
                <a:ea typeface="宋体" pitchFamily="2" charset="-122"/>
              </a:rPr>
              <a:t>数据类型，这</a:t>
            </a:r>
            <a:r>
              <a:rPr lang="zh-CN" altLang="en-US" sz="2000" b="1" dirty="0">
                <a:solidFill>
                  <a:srgbClr val="FFFF00"/>
                </a:solidFill>
                <a:ea typeface="宋体" pitchFamily="2" charset="-122"/>
              </a:rPr>
              <a:t>就是</a:t>
            </a:r>
            <a:r>
              <a:rPr lang="en-US" altLang="zh-CN" sz="2000" b="1" dirty="0">
                <a:solidFill>
                  <a:srgbClr val="FFFF00"/>
                </a:solidFill>
                <a:ea typeface="宋体" pitchFamily="2" charset="-122"/>
              </a:rPr>
              <a:t>generics</a:t>
            </a:r>
            <a:r>
              <a:rPr lang="zh-CN" altLang="en-US" sz="2000" b="1" dirty="0">
                <a:solidFill>
                  <a:srgbClr val="FFFF00"/>
                </a:solidFill>
                <a:ea typeface="宋体" pitchFamily="2" charset="-122"/>
              </a:rPr>
              <a:t>背后的核心思想。</a:t>
            </a:r>
          </a:p>
        </p:txBody>
      </p:sp>
    </p:spTree>
    <p:extLst>
      <p:ext uri="{BB962C8B-B14F-4D97-AF65-F5344CB8AC3E}">
        <p14:creationId xmlns:p14="http://schemas.microsoft.com/office/powerpoint/2010/main" xmlns="" val="4017244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872" y="1196752"/>
            <a:ext cx="4644008" cy="4165436"/>
          </a:xfrm>
        </p:spPr>
        <p:txBody>
          <a:bodyPr>
            <a:noAutofit/>
          </a:bodyPr>
          <a:lstStyle/>
          <a:p>
            <a:pPr marL="0" indent="0">
              <a:buNone/>
            </a:pPr>
            <a:r>
              <a:rPr lang="en-US" altLang="zh-CN" sz="2400" b="1" dirty="0">
                <a:solidFill>
                  <a:srgbClr val="C00000"/>
                </a:solidFill>
                <a:ea typeface="宋体" pitchFamily="2" charset="-122"/>
              </a:rPr>
              <a:t>class Person&lt;T&gt;{</a:t>
            </a:r>
          </a:p>
          <a:p>
            <a:pPr marL="0" indent="0">
              <a:buNone/>
            </a:pPr>
            <a:r>
              <a:rPr lang="en-US" altLang="zh-CN" sz="2400" b="1" dirty="0">
                <a:solidFill>
                  <a:srgbClr val="C00000"/>
                </a:solidFill>
                <a:ea typeface="宋体" pitchFamily="2" charset="-122"/>
              </a:rPr>
              <a:t>	</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使用</a:t>
            </a:r>
            <a:r>
              <a:rPr lang="en-US" altLang="zh-CN" sz="2400" b="1" dirty="0">
                <a:solidFill>
                  <a:srgbClr val="0000FF"/>
                </a:solidFill>
                <a:ea typeface="宋体" pitchFamily="2" charset="-122"/>
              </a:rPr>
              <a:t>T</a:t>
            </a:r>
            <a:r>
              <a:rPr lang="zh-CN" altLang="en-US" sz="2400" b="1" dirty="0">
                <a:solidFill>
                  <a:srgbClr val="0000FF"/>
                </a:solidFill>
                <a:ea typeface="宋体" pitchFamily="2" charset="-122"/>
              </a:rPr>
              <a:t>类型定义变量</a:t>
            </a:r>
          </a:p>
          <a:p>
            <a:pPr marL="0" indent="0">
              <a:buNone/>
            </a:pPr>
            <a:r>
              <a:rPr lang="zh-CN" altLang="en-US" sz="2400" b="1" dirty="0">
                <a:solidFill>
                  <a:srgbClr val="C00000"/>
                </a:solidFill>
                <a:ea typeface="宋体" pitchFamily="2" charset="-122"/>
              </a:rPr>
              <a:t>	</a:t>
            </a:r>
            <a:r>
              <a:rPr lang="en-US" altLang="zh-CN" sz="2400" b="1" dirty="0">
                <a:solidFill>
                  <a:srgbClr val="C00000"/>
                </a:solidFill>
                <a:ea typeface="宋体" pitchFamily="2" charset="-122"/>
              </a:rPr>
              <a:t>private T info;</a:t>
            </a:r>
          </a:p>
          <a:p>
            <a:pPr marL="0" indent="0">
              <a:buNone/>
            </a:pPr>
            <a:r>
              <a:rPr lang="en-US" altLang="zh-CN" sz="2400" b="1" dirty="0">
                <a:solidFill>
                  <a:srgbClr val="C00000"/>
                </a:solidFill>
                <a:ea typeface="宋体" pitchFamily="2" charset="-122"/>
              </a:rPr>
              <a:t>	</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使用</a:t>
            </a:r>
            <a:r>
              <a:rPr lang="en-US" altLang="zh-CN" sz="2400" b="1" dirty="0">
                <a:solidFill>
                  <a:srgbClr val="0000FF"/>
                </a:solidFill>
                <a:ea typeface="宋体" pitchFamily="2" charset="-122"/>
              </a:rPr>
              <a:t>T</a:t>
            </a:r>
            <a:r>
              <a:rPr lang="zh-CN" altLang="en-US" sz="2400" b="1" dirty="0">
                <a:solidFill>
                  <a:srgbClr val="0000FF"/>
                </a:solidFill>
                <a:ea typeface="宋体" pitchFamily="2" charset="-122"/>
              </a:rPr>
              <a:t>类型定义一般方法</a:t>
            </a:r>
          </a:p>
          <a:p>
            <a:pPr marL="0" indent="0">
              <a:buNone/>
            </a:pPr>
            <a:r>
              <a:rPr lang="zh-CN" altLang="en-US" sz="2400" b="1" dirty="0">
                <a:solidFill>
                  <a:srgbClr val="C00000"/>
                </a:solidFill>
                <a:ea typeface="宋体" pitchFamily="2" charset="-122"/>
              </a:rPr>
              <a:t>	</a:t>
            </a:r>
            <a:r>
              <a:rPr lang="en-US" altLang="zh-CN" sz="2400" b="1" dirty="0">
                <a:solidFill>
                  <a:srgbClr val="C00000"/>
                </a:solidFill>
                <a:ea typeface="宋体" pitchFamily="2" charset="-122"/>
              </a:rPr>
              <a:t>public T </a:t>
            </a:r>
            <a:r>
              <a:rPr lang="en-US" altLang="zh-CN" sz="2400" b="1" dirty="0" err="1">
                <a:solidFill>
                  <a:srgbClr val="C00000"/>
                </a:solidFill>
                <a:ea typeface="宋体" pitchFamily="2" charset="-122"/>
              </a:rPr>
              <a:t>getInfo</a:t>
            </a:r>
            <a:r>
              <a:rPr lang="en-US" altLang="zh-CN" sz="2400" b="1" dirty="0">
                <a:solidFill>
                  <a:srgbClr val="C00000"/>
                </a:solidFill>
                <a:ea typeface="宋体" pitchFamily="2" charset="-122"/>
              </a:rPr>
              <a:t>(){</a:t>
            </a:r>
          </a:p>
          <a:p>
            <a:pPr marL="0" indent="0">
              <a:buNone/>
            </a:pPr>
            <a:r>
              <a:rPr lang="en-US" altLang="zh-CN" sz="2400" b="1" dirty="0">
                <a:solidFill>
                  <a:srgbClr val="C00000"/>
                </a:solidFill>
                <a:ea typeface="宋体" pitchFamily="2" charset="-122"/>
              </a:rPr>
              <a:t>		return info;</a:t>
            </a:r>
          </a:p>
          <a:p>
            <a:pPr marL="0" indent="0">
              <a:buNone/>
            </a:pPr>
            <a:r>
              <a:rPr lang="en-US" altLang="zh-CN" sz="2400" b="1" dirty="0">
                <a:solidFill>
                  <a:srgbClr val="C00000"/>
                </a:solidFill>
                <a:ea typeface="宋体" pitchFamily="2" charset="-122"/>
              </a:rPr>
              <a:t>	}</a:t>
            </a:r>
          </a:p>
          <a:p>
            <a:pPr marL="0" indent="0">
              <a:buNone/>
            </a:pPr>
            <a:r>
              <a:rPr lang="en-US" altLang="zh-CN" sz="2400" b="1" dirty="0">
                <a:solidFill>
                  <a:srgbClr val="C00000"/>
                </a:solidFill>
                <a:ea typeface="宋体" pitchFamily="2" charset="-122"/>
              </a:rPr>
              <a:t>	public void </a:t>
            </a:r>
            <a:r>
              <a:rPr lang="en-US" altLang="zh-CN" sz="2400" b="1" dirty="0" err="1">
                <a:solidFill>
                  <a:srgbClr val="C00000"/>
                </a:solidFill>
                <a:ea typeface="宋体" pitchFamily="2" charset="-122"/>
              </a:rPr>
              <a:t>setInfo</a:t>
            </a:r>
            <a:r>
              <a:rPr lang="en-US" altLang="zh-CN" sz="2400" b="1" dirty="0">
                <a:solidFill>
                  <a:srgbClr val="C00000"/>
                </a:solidFill>
                <a:ea typeface="宋体" pitchFamily="2" charset="-122"/>
              </a:rPr>
              <a:t>(T info){</a:t>
            </a:r>
          </a:p>
          <a:p>
            <a:pPr marL="0" indent="0">
              <a:buNone/>
            </a:pPr>
            <a:r>
              <a:rPr lang="en-US" altLang="zh-CN" sz="2400" b="1" dirty="0">
                <a:solidFill>
                  <a:srgbClr val="C00000"/>
                </a:solidFill>
                <a:ea typeface="宋体" pitchFamily="2" charset="-122"/>
              </a:rPr>
              <a:t>		this.info = info;</a:t>
            </a:r>
          </a:p>
          <a:p>
            <a:pPr marL="0" indent="0">
              <a:buNone/>
            </a:pPr>
            <a:r>
              <a:rPr lang="en-US" altLang="zh-CN" sz="2400" b="1" dirty="0">
                <a:solidFill>
                  <a:srgbClr val="C00000"/>
                </a:solidFill>
                <a:ea typeface="宋体" pitchFamily="2" charset="-122"/>
              </a:rPr>
              <a:t>	</a:t>
            </a:r>
            <a:r>
              <a:rPr lang="en-US" altLang="zh-CN" sz="2400" b="1" dirty="0" smtClean="0">
                <a:solidFill>
                  <a:srgbClr val="C00000"/>
                </a:solidFill>
                <a:ea typeface="宋体" pitchFamily="2" charset="-122"/>
              </a:rPr>
              <a:t>}</a:t>
            </a:r>
            <a:endParaRPr lang="en-US" altLang="zh-CN" sz="2400" b="1" dirty="0">
              <a:solidFill>
                <a:srgbClr val="C00000"/>
              </a:solidFill>
              <a:ea typeface="宋体" pitchFamily="2" charset="-122"/>
            </a:endParaRPr>
          </a:p>
        </p:txBody>
      </p:sp>
      <p:sp>
        <p:nvSpPr>
          <p:cNvPr id="4" name="TextBox 3"/>
          <p:cNvSpPr txBox="1"/>
          <p:nvPr/>
        </p:nvSpPr>
        <p:spPr>
          <a:xfrm>
            <a:off x="4672560" y="1196752"/>
            <a:ext cx="4320480" cy="5262979"/>
          </a:xfrm>
          <a:prstGeom prst="rect">
            <a:avLst/>
          </a:prstGeom>
          <a:noFill/>
        </p:spPr>
        <p:txBody>
          <a:bodyPr wrap="square" rtlCol="0">
            <a:spAutoFit/>
          </a:bodyPr>
          <a:lstStyle/>
          <a:p>
            <a:r>
              <a:rPr lang="en-US" altLang="zh-CN" sz="2400" b="1" dirty="0" smtClean="0">
                <a:solidFill>
                  <a:srgbClr val="0000FF"/>
                </a:solidFill>
                <a:ea typeface="宋体" pitchFamily="2" charset="-122"/>
              </a:rPr>
              <a:t>//</a:t>
            </a:r>
            <a:r>
              <a:rPr lang="zh-CN" altLang="en-US" sz="2400" b="1" dirty="0">
                <a:solidFill>
                  <a:srgbClr val="0000FF"/>
                </a:solidFill>
                <a:ea typeface="宋体" pitchFamily="2" charset="-122"/>
              </a:rPr>
              <a:t>使用</a:t>
            </a:r>
            <a:r>
              <a:rPr lang="en-US" altLang="zh-CN" sz="2400" b="1" dirty="0">
                <a:solidFill>
                  <a:srgbClr val="0000FF"/>
                </a:solidFill>
                <a:ea typeface="宋体" pitchFamily="2" charset="-122"/>
              </a:rPr>
              <a:t>T</a:t>
            </a:r>
            <a:r>
              <a:rPr lang="zh-CN" altLang="en-US" sz="2400" b="1" dirty="0">
                <a:solidFill>
                  <a:srgbClr val="0000FF"/>
                </a:solidFill>
                <a:ea typeface="宋体" pitchFamily="2" charset="-122"/>
              </a:rPr>
              <a:t>类型定义构造器</a:t>
            </a:r>
          </a:p>
          <a:p>
            <a:r>
              <a:rPr lang="en-US" altLang="zh-CN" sz="2400" b="1" dirty="0" smtClean="0">
                <a:solidFill>
                  <a:srgbClr val="C00000"/>
                </a:solidFill>
                <a:ea typeface="宋体" pitchFamily="2" charset="-122"/>
              </a:rPr>
              <a:t>public </a:t>
            </a:r>
            <a:r>
              <a:rPr lang="en-US" altLang="zh-CN" sz="2400" b="1" dirty="0">
                <a:solidFill>
                  <a:srgbClr val="C00000"/>
                </a:solidFill>
                <a:ea typeface="宋体" pitchFamily="2" charset="-122"/>
              </a:rPr>
              <a:t>Person(){}</a:t>
            </a:r>
          </a:p>
          <a:p>
            <a:r>
              <a:rPr lang="en-US" altLang="zh-CN" sz="2400" b="1" dirty="0" smtClean="0">
                <a:solidFill>
                  <a:srgbClr val="C00000"/>
                </a:solidFill>
                <a:ea typeface="宋体" pitchFamily="2" charset="-122"/>
              </a:rPr>
              <a:t>public </a:t>
            </a:r>
            <a:r>
              <a:rPr lang="en-US" altLang="zh-CN" sz="2400" b="1" dirty="0">
                <a:solidFill>
                  <a:srgbClr val="C00000"/>
                </a:solidFill>
                <a:ea typeface="宋体" pitchFamily="2" charset="-122"/>
              </a:rPr>
              <a:t>Person(T info){</a:t>
            </a:r>
          </a:p>
          <a:p>
            <a:r>
              <a:rPr lang="en-US" altLang="zh-CN" sz="2400" b="1" dirty="0">
                <a:solidFill>
                  <a:srgbClr val="C00000"/>
                </a:solidFill>
                <a:ea typeface="宋体" pitchFamily="2" charset="-122"/>
              </a:rPr>
              <a:t>	</a:t>
            </a:r>
            <a:r>
              <a:rPr lang="en-US" altLang="zh-CN" sz="2400" b="1" dirty="0" smtClean="0">
                <a:solidFill>
                  <a:srgbClr val="C00000"/>
                </a:solidFill>
                <a:ea typeface="宋体" pitchFamily="2" charset="-122"/>
              </a:rPr>
              <a:t>this.info </a:t>
            </a:r>
            <a:r>
              <a:rPr lang="en-US" altLang="zh-CN" sz="2400" b="1" dirty="0">
                <a:solidFill>
                  <a:srgbClr val="C00000"/>
                </a:solidFill>
                <a:ea typeface="宋体" pitchFamily="2" charset="-122"/>
              </a:rPr>
              <a:t>= info;</a:t>
            </a:r>
          </a:p>
          <a:p>
            <a:r>
              <a:rPr lang="en-US" altLang="zh-CN" sz="2400" b="1" dirty="0" smtClean="0">
                <a:solidFill>
                  <a:srgbClr val="C00000"/>
                </a:solidFill>
                <a:ea typeface="宋体" pitchFamily="2" charset="-122"/>
              </a:rPr>
              <a:t>}</a:t>
            </a:r>
            <a:endParaRPr lang="en-US" altLang="zh-CN" sz="2400" b="1" dirty="0">
              <a:solidFill>
                <a:srgbClr val="C00000"/>
              </a:solidFill>
              <a:ea typeface="宋体" pitchFamily="2" charset="-122"/>
            </a:endParaRPr>
          </a:p>
          <a:p>
            <a:r>
              <a:rPr lang="en-US" altLang="zh-CN" sz="2400" b="1" dirty="0" smtClean="0">
                <a:solidFill>
                  <a:srgbClr val="0000FF"/>
                </a:solidFill>
                <a:ea typeface="宋体" pitchFamily="2" charset="-122"/>
              </a:rPr>
              <a:t>//</a:t>
            </a:r>
            <a:r>
              <a:rPr lang="en-US" altLang="zh-CN" sz="2400" b="1" dirty="0">
                <a:solidFill>
                  <a:srgbClr val="0000FF"/>
                </a:solidFill>
                <a:ea typeface="宋体" pitchFamily="2" charset="-122"/>
              </a:rPr>
              <a:t>static</a:t>
            </a:r>
            <a:r>
              <a:rPr lang="zh-CN" altLang="en-US" sz="2400" b="1" dirty="0">
                <a:solidFill>
                  <a:srgbClr val="0000FF"/>
                </a:solidFill>
                <a:ea typeface="宋体" pitchFamily="2" charset="-122"/>
              </a:rPr>
              <a:t>的方法中不能声明泛型</a:t>
            </a:r>
          </a:p>
          <a:p>
            <a:r>
              <a:rPr lang="en-US" altLang="zh-CN" sz="2400" b="1" dirty="0" smtClean="0">
                <a:solidFill>
                  <a:srgbClr val="C00000"/>
                </a:solidFill>
                <a:ea typeface="宋体" pitchFamily="2" charset="-122"/>
              </a:rPr>
              <a:t>//public </a:t>
            </a:r>
            <a:r>
              <a:rPr lang="en-US" altLang="zh-CN" sz="2400" b="1" dirty="0">
                <a:solidFill>
                  <a:srgbClr val="C00000"/>
                </a:solidFill>
                <a:ea typeface="宋体" pitchFamily="2" charset="-122"/>
              </a:rPr>
              <a:t>static void show(T t){</a:t>
            </a:r>
          </a:p>
          <a:p>
            <a:r>
              <a:rPr lang="en-US" altLang="zh-CN" sz="2400" b="1" dirty="0" smtClean="0">
                <a:solidFill>
                  <a:srgbClr val="C00000"/>
                </a:solidFill>
                <a:ea typeface="宋体" pitchFamily="2" charset="-122"/>
              </a:rPr>
              <a:t>//}</a:t>
            </a:r>
            <a:endParaRPr lang="en-US" altLang="zh-CN" sz="2400" b="1" dirty="0">
              <a:solidFill>
                <a:srgbClr val="C00000"/>
              </a:solidFill>
              <a:ea typeface="宋体" pitchFamily="2" charset="-122"/>
            </a:endParaRPr>
          </a:p>
          <a:p>
            <a:r>
              <a:rPr lang="en-US" altLang="zh-CN" sz="2400" b="1" dirty="0" smtClean="0">
                <a:solidFill>
                  <a:srgbClr val="0000FF"/>
                </a:solidFill>
                <a:ea typeface="宋体" pitchFamily="2" charset="-122"/>
              </a:rPr>
              <a:t>//</a:t>
            </a:r>
            <a:r>
              <a:rPr lang="zh-CN" altLang="en-US" sz="2400" b="1" dirty="0">
                <a:solidFill>
                  <a:srgbClr val="0000FF"/>
                </a:solidFill>
                <a:ea typeface="宋体" pitchFamily="2" charset="-122"/>
              </a:rPr>
              <a:t>不能在</a:t>
            </a:r>
            <a:r>
              <a:rPr lang="en-US" altLang="zh-CN" sz="2400" b="1" dirty="0">
                <a:solidFill>
                  <a:srgbClr val="0000FF"/>
                </a:solidFill>
                <a:ea typeface="宋体" pitchFamily="2" charset="-122"/>
              </a:rPr>
              <a:t>try-catch</a:t>
            </a:r>
            <a:r>
              <a:rPr lang="zh-CN" altLang="en-US" sz="2400" b="1" dirty="0">
                <a:solidFill>
                  <a:srgbClr val="0000FF"/>
                </a:solidFill>
                <a:ea typeface="宋体" pitchFamily="2" charset="-122"/>
              </a:rPr>
              <a:t>中使用泛型定义</a:t>
            </a:r>
          </a:p>
          <a:p>
            <a:r>
              <a:rPr lang="en-US" altLang="zh-CN" sz="2400" b="1" dirty="0" smtClean="0">
                <a:solidFill>
                  <a:srgbClr val="C00000"/>
                </a:solidFill>
                <a:ea typeface="宋体" pitchFamily="2" charset="-122"/>
              </a:rPr>
              <a:t>//</a:t>
            </a:r>
            <a:r>
              <a:rPr lang="en-US" altLang="zh-CN" sz="2400" b="1" dirty="0">
                <a:solidFill>
                  <a:srgbClr val="C00000"/>
                </a:solidFill>
                <a:ea typeface="宋体" pitchFamily="2" charset="-122"/>
              </a:rPr>
              <a:t>try{}</a:t>
            </a:r>
          </a:p>
          <a:p>
            <a:r>
              <a:rPr lang="en-US" altLang="zh-CN" sz="2400" b="1" dirty="0" smtClean="0">
                <a:solidFill>
                  <a:srgbClr val="C00000"/>
                </a:solidFill>
                <a:ea typeface="宋体" pitchFamily="2" charset="-122"/>
              </a:rPr>
              <a:t>//</a:t>
            </a:r>
            <a:r>
              <a:rPr lang="en-US" altLang="zh-CN" sz="2400" b="1" dirty="0">
                <a:solidFill>
                  <a:srgbClr val="C00000"/>
                </a:solidFill>
                <a:ea typeface="宋体" pitchFamily="2" charset="-122"/>
              </a:rPr>
              <a:t>catch(T t){}		</a:t>
            </a:r>
          </a:p>
          <a:p>
            <a:r>
              <a:rPr lang="en-US" altLang="zh-CN" sz="2400" b="1" dirty="0">
                <a:solidFill>
                  <a:srgbClr val="C00000"/>
                </a:solidFill>
                <a:ea typeface="宋体" pitchFamily="2" charset="-122"/>
              </a:rPr>
              <a:t>}</a:t>
            </a:r>
            <a:endParaRPr lang="zh-CN" altLang="en-US" sz="2400" b="1" dirty="0">
              <a:solidFill>
                <a:srgbClr val="C00000"/>
              </a:solidFill>
              <a:ea typeface="宋体" pitchFamily="2" charset="-122"/>
            </a:endParaRPr>
          </a:p>
          <a:p>
            <a:endParaRPr lang="zh-CN" altLang="en-US" sz="2400" dirty="0">
              <a:ea typeface="宋体" pitchFamily="2" charset="-122"/>
            </a:endParaRPr>
          </a:p>
        </p:txBody>
      </p:sp>
      <p:sp>
        <p:nvSpPr>
          <p:cNvPr id="5" name="TextBox 4"/>
          <p:cNvSpPr txBox="1"/>
          <p:nvPr/>
        </p:nvSpPr>
        <p:spPr>
          <a:xfrm>
            <a:off x="2728344" y="575916"/>
            <a:ext cx="3888432" cy="646331"/>
          </a:xfrm>
          <a:prstGeom prst="rect">
            <a:avLst/>
          </a:prstGeom>
          <a:noFill/>
        </p:spPr>
        <p:txBody>
          <a:bodyPr wrap="square" rtlCol="0">
            <a:spAutoFit/>
          </a:bodyPr>
          <a:lstStyle/>
          <a:p>
            <a:r>
              <a:rPr lang="en-US" altLang="zh-CN" sz="3600" b="1" dirty="0" smtClean="0">
                <a:ea typeface="宋体" pitchFamily="2" charset="-122"/>
              </a:rPr>
              <a:t>3.2 </a:t>
            </a:r>
            <a:r>
              <a:rPr lang="zh-CN" altLang="en-US" sz="3600" b="1" dirty="0" smtClean="0">
                <a:ea typeface="宋体" pitchFamily="2" charset="-122"/>
              </a:rPr>
              <a:t>自定义泛型类</a:t>
            </a:r>
            <a:endParaRPr lang="en-US" altLang="zh-CN" sz="3600" b="1" dirty="0" smtClean="0">
              <a:ea typeface="宋体" pitchFamily="2" charset="-122"/>
            </a:endParaRPr>
          </a:p>
        </p:txBody>
      </p:sp>
    </p:spTree>
    <p:extLst>
      <p:ext uri="{BB962C8B-B14F-4D97-AF65-F5344CB8AC3E}">
        <p14:creationId xmlns:p14="http://schemas.microsoft.com/office/powerpoint/2010/main" xmlns="" val="3167694038"/>
      </p:ext>
    </p:extLst>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3392</TotalTime>
  <Words>1153</Words>
  <Application>Microsoft Office PowerPoint</Application>
  <PresentationFormat>全屏显示(4:3)</PresentationFormat>
  <Paragraphs>242</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PPT模板</vt:lpstr>
      <vt:lpstr>第8章 泛型</vt:lpstr>
      <vt:lpstr>幻灯片 2</vt:lpstr>
      <vt:lpstr>幻灯片 3</vt:lpstr>
      <vt:lpstr>幻灯片 4</vt:lpstr>
      <vt:lpstr>幻灯片 5</vt:lpstr>
      <vt:lpstr>幻灯片 6</vt:lpstr>
      <vt:lpstr>幻灯片 7</vt:lpstr>
      <vt:lpstr>幻灯片 8</vt:lpstr>
      <vt:lpstr>幻灯片 9</vt:lpstr>
      <vt:lpstr>幻灯片 10</vt:lpstr>
      <vt:lpstr>幻灯片 11</vt:lpstr>
      <vt:lpstr>请输出如下来两段代码有何不同</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vector>
  </TitlesOfParts>
  <Company>WwW.YlmF.CoM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微软中国</cp:lastModifiedBy>
  <cp:revision>418</cp:revision>
  <dcterms:created xsi:type="dcterms:W3CDTF">2012-08-05T14:09:30Z</dcterms:created>
  <dcterms:modified xsi:type="dcterms:W3CDTF">2015-08-16T04:39:51Z</dcterms:modified>
</cp:coreProperties>
</file>