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75" r:id="rId6"/>
    <p:sldId id="261" r:id="rId7"/>
    <p:sldId id="263" r:id="rId8"/>
    <p:sldId id="279" r:id="rId9"/>
    <p:sldId id="280" r:id="rId10"/>
    <p:sldId id="281" r:id="rId11"/>
    <p:sldId id="282" r:id="rId12"/>
    <p:sldId id="276" r:id="rId13"/>
    <p:sldId id="266" r:id="rId14"/>
    <p:sldId id="284" r:id="rId15"/>
    <p:sldId id="285" r:id="rId16"/>
    <p:sldId id="286" r:id="rId17"/>
    <p:sldId id="287" r:id="rId18"/>
    <p:sldId id="277" r:id="rId19"/>
    <p:sldId id="288" r:id="rId20"/>
    <p:sldId id="289" r:id="rId21"/>
    <p:sldId id="278" r:id="rId22"/>
    <p:sldId id="270" r:id="rId23"/>
    <p:sldId id="321" r:id="rId24"/>
    <p:sldId id="272" r:id="rId25"/>
    <p:sldId id="297" r:id="rId26"/>
    <p:sldId id="298" r:id="rId27"/>
    <p:sldId id="299" r:id="rId28"/>
    <p:sldId id="319" r:id="rId29"/>
    <p:sldId id="301" r:id="rId30"/>
    <p:sldId id="302" r:id="rId31"/>
    <p:sldId id="303" r:id="rId32"/>
    <p:sldId id="304" r:id="rId33"/>
    <p:sldId id="305" r:id="rId34"/>
    <p:sldId id="306" r:id="rId35"/>
    <p:sldId id="307" r:id="rId36"/>
    <p:sldId id="308" r:id="rId37"/>
    <p:sldId id="309" r:id="rId38"/>
    <p:sldId id="310" r:id="rId39"/>
    <p:sldId id="300" r:id="rId40"/>
    <p:sldId id="320" r:id="rId41"/>
    <p:sldId id="290" r:id="rId42"/>
    <p:sldId id="311" r:id="rId43"/>
    <p:sldId id="313" r:id="rId44"/>
    <p:sldId id="312" r:id="rId45"/>
    <p:sldId id="314" r:id="rId46"/>
    <p:sldId id="315" r:id="rId47"/>
    <p:sldId id="316" r:id="rId48"/>
    <p:sldId id="317" r:id="rId49"/>
    <p:sldId id="31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4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POSSystem开发文档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a:sym typeface="+mn-ea"/>
              </a:rPr>
              <a:t>收集到的需求信息</a:t>
            </a:r>
            <a:endParaRPr lang="zh-CN" altLang="en-US" sz="4000" b="1"/>
          </a:p>
        </p:txBody>
      </p:sp>
      <p:graphicFrame>
        <p:nvGraphicFramePr>
          <p:cNvPr id="4" name="表格 3"/>
          <p:cNvGraphicFramePr>
            <a:graphicFrameLocks noGrp="1"/>
          </p:cNvGraphicFramePr>
          <p:nvPr/>
        </p:nvGraphicFramePr>
        <p:xfrm>
          <a:off x="158918" y="2023246"/>
          <a:ext cx="11874163" cy="2438400"/>
        </p:xfrm>
        <a:graphic>
          <a:graphicData uri="http://schemas.openxmlformats.org/drawingml/2006/table">
            <a:tbl>
              <a:tblPr firstRow="1" firstCol="1" bandRow="1">
                <a:tableStyleId>{5C22544A-7EE6-4342-B048-85BDC9FD1C3A}</a:tableStyleId>
              </a:tblPr>
              <a:tblGrid>
                <a:gridCol w="1218001">
                  <a:extLst>
                    <a:ext uri="{9D8B030D-6E8A-4147-A177-3AD203B41FA5}">
                      <a16:colId xmlns:a16="http://schemas.microsoft.com/office/drawing/2014/main" val="20000"/>
                    </a:ext>
                  </a:extLst>
                </a:gridCol>
                <a:gridCol w="1218001">
                  <a:extLst>
                    <a:ext uri="{9D8B030D-6E8A-4147-A177-3AD203B41FA5}">
                      <a16:colId xmlns:a16="http://schemas.microsoft.com/office/drawing/2014/main" val="20001"/>
                    </a:ext>
                  </a:extLst>
                </a:gridCol>
                <a:gridCol w="1125692">
                  <a:extLst>
                    <a:ext uri="{9D8B030D-6E8A-4147-A177-3AD203B41FA5}">
                      <a16:colId xmlns:a16="http://schemas.microsoft.com/office/drawing/2014/main" val="20002"/>
                    </a:ext>
                  </a:extLst>
                </a:gridCol>
                <a:gridCol w="8312469">
                  <a:extLst>
                    <a:ext uri="{9D8B030D-6E8A-4147-A177-3AD203B41FA5}">
                      <a16:colId xmlns:a16="http://schemas.microsoft.com/office/drawing/2014/main" val="20003"/>
                    </a:ext>
                  </a:extLst>
                </a:gridCol>
              </a:tblGrid>
              <a:tr h="257488">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7488">
                <a:tc>
                  <a:txBody>
                    <a:bodyPr/>
                    <a:lstStyle/>
                    <a:p>
                      <a:pPr algn="just"/>
                      <a:r>
                        <a:rPr lang="en-US" sz="2000" kern="100" dirty="0">
                          <a:solidFill>
                            <a:schemeClr val="tx1"/>
                          </a:solidFill>
                          <a:effectLst/>
                          <a:latin typeface="+mn-ea"/>
                          <a:ea typeface="+mn-ea"/>
                        </a:rPr>
                        <a:t>4</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法律</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了解相关法律</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其它信息</a:t>
                      </a:r>
                    </a:p>
                    <a:p>
                      <a:pPr algn="l"/>
                      <a:r>
                        <a:rPr lang="zh-CN" sz="2000" kern="100" dirty="0">
                          <a:solidFill>
                            <a:schemeClr val="tx1"/>
                          </a:solidFill>
                          <a:effectLst/>
                          <a:latin typeface="+mn-ea"/>
                          <a:ea typeface="+mn-ea"/>
                        </a:rPr>
                        <a:t>经营活动（销售过程）中应当遵守税收</a:t>
                      </a:r>
                      <a:r>
                        <a:rPr lang="zh-CN" altLang="en-US" sz="2000" kern="100" dirty="0">
                          <a:solidFill>
                            <a:schemeClr val="tx1"/>
                          </a:solidFill>
                          <a:effectLst/>
                          <a:latin typeface="+mn-ea"/>
                          <a:ea typeface="+mn-ea"/>
                        </a:rPr>
                        <a:t>政策。</a:t>
                      </a:r>
                      <a:endParaRPr lang="en-US" altLang="zh-CN" sz="2000" kern="100" dirty="0">
                        <a:solidFill>
                          <a:schemeClr val="tx1"/>
                        </a:solidFill>
                        <a:effectLst/>
                        <a:latin typeface="+mn-ea"/>
                        <a:ea typeface="+mn-ea"/>
                      </a:endParaRPr>
                    </a:p>
                    <a:p>
                      <a:pPr algn="l"/>
                      <a:r>
                        <a:rPr lang="zh-CN" sz="2000" kern="100" dirty="0">
                          <a:solidFill>
                            <a:schemeClr val="tx1"/>
                          </a:solidFill>
                          <a:effectLst/>
                          <a:latin typeface="+mn-ea"/>
                          <a:ea typeface="+mn-ea"/>
                        </a:rPr>
                        <a:t>税收</a:t>
                      </a:r>
                      <a:r>
                        <a:rPr lang="zh-CN" altLang="en-US" sz="2000" kern="100" dirty="0">
                          <a:solidFill>
                            <a:schemeClr val="tx1"/>
                          </a:solidFill>
                          <a:effectLst/>
                          <a:latin typeface="+mn-ea"/>
                          <a:ea typeface="+mn-ea"/>
                        </a:rPr>
                        <a:t>政策</a:t>
                      </a:r>
                      <a:r>
                        <a:rPr lang="zh-CN" sz="2000" kern="100" dirty="0">
                          <a:solidFill>
                            <a:schemeClr val="tx1"/>
                          </a:solidFill>
                          <a:effectLst/>
                          <a:latin typeface="+mn-ea"/>
                          <a:ea typeface="+mn-ea"/>
                        </a:rPr>
                        <a:t>是比较</a:t>
                      </a:r>
                      <a:r>
                        <a:rPr lang="zh-CN" altLang="en-US" sz="2000" kern="100" dirty="0">
                          <a:solidFill>
                            <a:schemeClr val="tx1"/>
                          </a:solidFill>
                          <a:effectLst/>
                          <a:latin typeface="+mn-ea"/>
                          <a:ea typeface="+mn-ea"/>
                        </a:rPr>
                        <a:t>复杂且会变的：</a:t>
                      </a:r>
                      <a:endParaRPr lang="en-US" altLang="zh-CN" sz="2000" kern="100" dirty="0">
                        <a:solidFill>
                          <a:schemeClr val="tx1"/>
                        </a:solidFill>
                        <a:effectLst/>
                        <a:latin typeface="+mn-ea"/>
                        <a:ea typeface="+mn-ea"/>
                      </a:endParaRPr>
                    </a:p>
                    <a:p>
                      <a:pPr algn="l"/>
                      <a:r>
                        <a:rPr lang="zh-CN" altLang="en-US" sz="2000" kern="100" dirty="0">
                          <a:solidFill>
                            <a:schemeClr val="tx1"/>
                          </a:solidFill>
                          <a:effectLst/>
                          <a:latin typeface="+mn-ea"/>
                          <a:ea typeface="+mn-ea"/>
                          <a:cs typeface="Times New Roman" panose="02020603050405020304" pitchFamily="18" charset="0"/>
                        </a:rPr>
                        <a:t>（</a:t>
                      </a:r>
                      <a:r>
                        <a:rPr lang="en-US" altLang="zh-CN" sz="2000" kern="100" dirty="0">
                          <a:solidFill>
                            <a:schemeClr val="tx1"/>
                          </a:solidFill>
                          <a:effectLst/>
                          <a:latin typeface="+mn-ea"/>
                          <a:ea typeface="+mn-ea"/>
                          <a:cs typeface="Times New Roman" panose="02020603050405020304" pitchFamily="18" charset="0"/>
                        </a:rPr>
                        <a:t>1</a:t>
                      </a:r>
                      <a:r>
                        <a:rPr lang="zh-CN" altLang="en-US" sz="2000" kern="100" dirty="0">
                          <a:solidFill>
                            <a:schemeClr val="tx1"/>
                          </a:solidFill>
                          <a:effectLst/>
                          <a:latin typeface="+mn-ea"/>
                          <a:ea typeface="+mn-ea"/>
                          <a:cs typeface="Times New Roman" panose="02020603050405020304" pitchFamily="18" charset="0"/>
                        </a:rPr>
                        <a:t>）当审计人员评估（经营者）是否符合规定时，应保证</a:t>
                      </a:r>
                      <a:r>
                        <a:rPr lang="en-US" altLang="zh-CN" sz="2000" kern="100" dirty="0">
                          <a:solidFill>
                            <a:schemeClr val="tx1"/>
                          </a:solidFill>
                          <a:effectLst/>
                          <a:latin typeface="+mn-ea"/>
                          <a:ea typeface="+mn-ea"/>
                          <a:cs typeface="Times New Roman" panose="02020603050405020304" pitchFamily="18" charset="0"/>
                        </a:rPr>
                        <a:t>100%</a:t>
                      </a:r>
                      <a:r>
                        <a:rPr lang="zh-CN" altLang="en-US" sz="2000" kern="100" dirty="0">
                          <a:solidFill>
                            <a:schemeClr val="tx1"/>
                          </a:solidFill>
                          <a:effectLst/>
                          <a:latin typeface="+mn-ea"/>
                          <a:ea typeface="+mn-ea"/>
                          <a:cs typeface="Times New Roman" panose="02020603050405020304" pitchFamily="18" charset="0"/>
                        </a:rPr>
                        <a:t>地遵守相关法律。</a:t>
                      </a:r>
                      <a:endParaRPr lang="en-US" altLang="zh-CN" sz="2000" kern="100" dirty="0">
                        <a:solidFill>
                          <a:schemeClr val="tx1"/>
                        </a:solidFill>
                        <a:effectLst/>
                        <a:latin typeface="+mn-ea"/>
                        <a:ea typeface="+mn-ea"/>
                        <a:cs typeface="Times New Roman" panose="02020603050405020304" pitchFamily="18" charset="0"/>
                      </a:endParaRPr>
                    </a:p>
                    <a:p>
                      <a:pPr algn="l"/>
                      <a:r>
                        <a:rPr lang="zh-CN" altLang="en-US" sz="2000" kern="100" dirty="0">
                          <a:solidFill>
                            <a:schemeClr val="tx1"/>
                          </a:solidFill>
                          <a:effectLst/>
                          <a:latin typeface="+mn-ea"/>
                          <a:ea typeface="+mn-ea"/>
                          <a:cs typeface="Times New Roman" panose="02020603050405020304" pitchFamily="18" charset="0"/>
                        </a:rPr>
                        <a:t>（</a:t>
                      </a:r>
                      <a:r>
                        <a:rPr lang="en-US" altLang="zh-CN" sz="2000" kern="100" dirty="0">
                          <a:solidFill>
                            <a:schemeClr val="tx1"/>
                          </a:solidFill>
                          <a:effectLst/>
                          <a:latin typeface="+mn-ea"/>
                          <a:ea typeface="+mn-ea"/>
                          <a:cs typeface="Times New Roman" panose="02020603050405020304" pitchFamily="18" charset="0"/>
                        </a:rPr>
                        <a:t>2</a:t>
                      </a:r>
                      <a:r>
                        <a:rPr lang="zh-CN" altLang="en-US" sz="2000" kern="100" dirty="0">
                          <a:solidFill>
                            <a:schemeClr val="tx1"/>
                          </a:solidFill>
                          <a:effectLst/>
                          <a:latin typeface="+mn-ea"/>
                          <a:ea typeface="+mn-ea"/>
                          <a:cs typeface="Times New Roman" panose="02020603050405020304" pitchFamily="18" charset="0"/>
                        </a:rPr>
                        <a:t>）当税收法律改变有改变时，应在政府要求的规定时间内完成变动。</a:t>
                      </a: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a:sym typeface="+mn-ea"/>
              </a:rPr>
              <a:t>收集到的需求信息</a:t>
            </a:r>
            <a:endParaRPr lang="zh-CN" altLang="en-US" sz="4000" b="1"/>
          </a:p>
        </p:txBody>
      </p:sp>
      <p:graphicFrame>
        <p:nvGraphicFramePr>
          <p:cNvPr id="2" name="表格 1"/>
          <p:cNvGraphicFramePr>
            <a:graphicFrameLocks noGrp="1"/>
          </p:cNvGraphicFramePr>
          <p:nvPr/>
        </p:nvGraphicFramePr>
        <p:xfrm>
          <a:off x="159385" y="1437005"/>
          <a:ext cx="11873865" cy="5072380"/>
        </p:xfrm>
        <a:graphic>
          <a:graphicData uri="http://schemas.openxmlformats.org/drawingml/2006/table">
            <a:tbl>
              <a:tblPr firstRow="1" firstCol="1" bandRow="1">
                <a:tableStyleId>{5C22544A-7EE6-4342-B048-85BDC9FD1C3A}</a:tableStyleId>
              </a:tblPr>
              <a:tblGrid>
                <a:gridCol w="1217930">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gridCol w="1125855">
                  <a:extLst>
                    <a:ext uri="{9D8B030D-6E8A-4147-A177-3AD203B41FA5}">
                      <a16:colId xmlns:a16="http://schemas.microsoft.com/office/drawing/2014/main" val="20002"/>
                    </a:ext>
                  </a:extLst>
                </a:gridCol>
                <a:gridCol w="8312150">
                  <a:extLst>
                    <a:ext uri="{9D8B030D-6E8A-4147-A177-3AD203B41FA5}">
                      <a16:colId xmlns:a16="http://schemas.microsoft.com/office/drawing/2014/main" val="20003"/>
                    </a:ext>
                  </a:extLst>
                </a:gridCol>
              </a:tblGrid>
              <a:tr h="609600">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462780">
                <a:tc>
                  <a:txBody>
                    <a:bodyPr/>
                    <a:lstStyle/>
                    <a:p>
                      <a:pPr algn="just"/>
                      <a:r>
                        <a:rPr lang="en-US" sz="2000" kern="100" dirty="0">
                          <a:solidFill>
                            <a:schemeClr val="tx1"/>
                          </a:solidFill>
                          <a:effectLst/>
                          <a:latin typeface="+mn-ea"/>
                          <a:ea typeface="+mn-ea"/>
                        </a:rPr>
                        <a:t>5</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营业员</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界面</a:t>
                      </a:r>
                      <a:r>
                        <a:rPr lang="zh-CN" altLang="en-US" sz="2000" kern="100" dirty="0">
                          <a:solidFill>
                            <a:schemeClr val="tx1"/>
                          </a:solidFill>
                          <a:effectLst/>
                          <a:latin typeface="+mn-ea"/>
                          <a:ea typeface="+mn-ea"/>
                        </a:rPr>
                        <a:t>原型</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rgbClr val="0000CC"/>
                          </a:solidFill>
                          <a:effectLst/>
                          <a:latin typeface="+mn-ea"/>
                          <a:ea typeface="+mn-ea"/>
                        </a:rPr>
                        <a:t>界面原型</a:t>
                      </a:r>
                      <a:endParaRPr lang="en-US" altLang="zh-CN" sz="2000" kern="100" dirty="0">
                        <a:solidFill>
                          <a:srgbClr val="0000CC"/>
                        </a:solidFill>
                        <a:effectLst/>
                        <a:latin typeface="+mn-ea"/>
                        <a:ea typeface="+mn-ea"/>
                      </a:endParaRPr>
                    </a:p>
                    <a:p>
                      <a:pPr algn="ctr"/>
                      <a:endParaRPr lang="en-US" altLang="zh-CN" sz="2000" kern="100" dirty="0">
                        <a:solidFill>
                          <a:srgbClr val="0000CC"/>
                        </a:solidFill>
                        <a:effectLst/>
                        <a:latin typeface="+mn-ea"/>
                        <a:ea typeface="+mn-ea"/>
                        <a:cs typeface="Times New Roman" panose="02020603050405020304" pitchFamily="18" charset="0"/>
                      </a:endParaRPr>
                    </a:p>
                    <a:p>
                      <a:pPr algn="ctr"/>
                      <a:endParaRPr lang="en-US" altLang="zh-CN" sz="2000" kern="100" dirty="0">
                        <a:solidFill>
                          <a:srgbClr val="0000CC"/>
                        </a:solidFill>
                        <a:effectLst/>
                        <a:latin typeface="+mn-ea"/>
                        <a:ea typeface="+mn-ea"/>
                        <a:cs typeface="Times New Roman" panose="02020603050405020304" pitchFamily="18" charset="0"/>
                      </a:endParaRPr>
                    </a:p>
                    <a:p>
                      <a:pPr algn="ctr"/>
                      <a:endParaRPr lang="en-US" altLang="zh-CN" sz="2000" kern="100" dirty="0">
                        <a:solidFill>
                          <a:srgbClr val="0000CC"/>
                        </a:solidFill>
                        <a:effectLst/>
                        <a:latin typeface="+mn-ea"/>
                        <a:ea typeface="+mn-ea"/>
                        <a:cs typeface="Times New Roman" panose="02020603050405020304" pitchFamily="18" charset="0"/>
                      </a:endParaRPr>
                    </a:p>
                    <a:p>
                      <a:pPr algn="ctr"/>
                      <a:endParaRPr lang="en-US" altLang="zh-CN" sz="2000" kern="100" dirty="0">
                        <a:solidFill>
                          <a:srgbClr val="0000CC"/>
                        </a:solidFill>
                        <a:effectLst/>
                        <a:latin typeface="+mn-ea"/>
                        <a:ea typeface="+mn-ea"/>
                        <a:cs typeface="Times New Roman" panose="02020603050405020304" pitchFamily="18" charset="0"/>
                      </a:endParaRPr>
                    </a:p>
                    <a:p>
                      <a:pPr algn="ctr"/>
                      <a:endParaRPr lang="en-US" altLang="zh-CN" sz="2000" kern="100" dirty="0">
                        <a:solidFill>
                          <a:srgbClr val="0000CC"/>
                        </a:solidFill>
                        <a:effectLst/>
                        <a:latin typeface="+mn-ea"/>
                        <a:ea typeface="+mn-ea"/>
                        <a:cs typeface="Times New Roman" panose="02020603050405020304" pitchFamily="18" charset="0"/>
                      </a:endParaRPr>
                    </a:p>
                    <a:p>
                      <a:pPr algn="ctr"/>
                      <a:endParaRPr lang="zh-CN" sz="2000" kern="100" dirty="0">
                        <a:solidFill>
                          <a:srgbClr val="0000CC"/>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图片 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2453640"/>
            <a:ext cx="7389495" cy="3826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b="1"/>
              <a:t>二、系统需求分析</a:t>
            </a:r>
          </a:p>
        </p:txBody>
      </p:sp>
      <p:sp>
        <p:nvSpPr>
          <p:cNvPr id="3" name="内容占位符 2"/>
          <p:cNvSpPr>
            <a:spLocks noGrp="1"/>
          </p:cNvSpPr>
          <p:nvPr>
            <p:ph idx="1"/>
          </p:nvPr>
        </p:nvSpPr>
        <p:spPr/>
        <p:txBody>
          <a:bodyPr/>
          <a:lstStyle/>
          <a:p>
            <a:r>
              <a:rPr lang="zh-CN" altLang="en-US" sz="3200"/>
              <a:t>功能性需求</a:t>
            </a:r>
          </a:p>
          <a:p>
            <a:r>
              <a:rPr lang="en-US" altLang="zh-CN" sz="3200"/>
              <a:t>QAR</a:t>
            </a:r>
            <a:endParaRPr lang="zh-CN" altLang="en-US" sz="3200"/>
          </a:p>
          <a:p>
            <a:r>
              <a:rPr lang="en-US" altLang="zh-CN" sz="3200"/>
              <a:t>Constraints</a:t>
            </a:r>
          </a:p>
          <a:p>
            <a:r>
              <a:rPr lang="zh-CN" altLang="en-US" sz="3200"/>
              <a:t>系统上下文建模</a:t>
            </a:r>
          </a:p>
          <a:p>
            <a:r>
              <a:rPr lang="zh-CN" altLang="en-US" sz="3200"/>
              <a:t>软件模型</a:t>
            </a:r>
          </a:p>
          <a:p>
            <a:r>
              <a:rPr lang="zh-CN" altLang="en-US" sz="3200"/>
              <a:t>关键业务数据表单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effectLst/>
                <a:latin typeface="+mj-ea"/>
                <a:cs typeface="Times New Roman" panose="02020603050405020304" pitchFamily="18" charset="0"/>
                <a:sym typeface="+mn-ea"/>
              </a:rPr>
              <a:t>功能性需求</a:t>
            </a:r>
            <a:endParaRPr lang="zh-CN" altLang="en-US" sz="4000" b="1" dirty="0">
              <a:effectLst/>
              <a:latin typeface="+mj-ea"/>
              <a:cs typeface="Times New Roman" panose="02020603050405020304" pitchFamily="18" charset="0"/>
            </a:endParaRPr>
          </a:p>
        </p:txBody>
      </p:sp>
      <p:sp>
        <p:nvSpPr>
          <p:cNvPr id="3" name="内容占位符 2"/>
          <p:cNvSpPr>
            <a:spLocks noGrp="1"/>
          </p:cNvSpPr>
          <p:nvPr>
            <p:ph idx="1"/>
          </p:nvPr>
        </p:nvSpPr>
        <p:spPr>
          <a:xfrm>
            <a:off x="838200" y="1834515"/>
            <a:ext cx="10515600" cy="1895475"/>
          </a:xfrm>
        </p:spPr>
        <p:txBody>
          <a:bodyPr>
            <a:normAutofit/>
          </a:bodyPr>
          <a:lstStyle/>
          <a:p>
            <a:pPr marL="0" indent="0">
              <a:buNone/>
            </a:pPr>
            <a:r>
              <a:rPr lang="en-US" altLang="zh-CN" sz="2000"/>
              <a:t>1</a:t>
            </a:r>
            <a:r>
              <a:rPr lang="zh-CN" altLang="en-US" sz="2000"/>
              <a:t>、</a:t>
            </a:r>
            <a:r>
              <a:rPr lang="en-US" altLang="zh-CN" sz="2000"/>
              <a:t> </a:t>
            </a:r>
            <a:r>
              <a:rPr lang="zh-CN" altLang="en-US" sz="2000"/>
              <a:t>关键性的业务过程记录销售信息和处理支付过程，命名为：处理销售</a:t>
            </a:r>
          </a:p>
          <a:p>
            <a:pPr marL="0" indent="0">
              <a:buNone/>
            </a:pPr>
            <a:r>
              <a:rPr lang="en-US" altLang="zh-CN" sz="2000"/>
              <a:t>2</a:t>
            </a:r>
            <a:r>
              <a:rPr lang="zh-CN" altLang="en-US" sz="2000"/>
              <a:t>、规划进货命名为：进货规划</a:t>
            </a:r>
          </a:p>
          <a:p>
            <a:pPr marL="0" indent="0">
              <a:buNone/>
            </a:pPr>
            <a:r>
              <a:rPr lang="en-US" altLang="zh-CN" sz="2000"/>
              <a:t>3</a:t>
            </a:r>
            <a:r>
              <a:rPr lang="zh-CN" altLang="en-US" sz="2000"/>
              <a:t>、系统特性：记录交易记录，客户购买的商品，交易金额，支付方式（微信，支付宝，现金，信用卡等），营业员确认和取消。</a:t>
            </a:r>
          </a:p>
          <a:p>
            <a:pPr marL="0" indent="0">
              <a:buNone/>
            </a:pPr>
            <a:r>
              <a:rPr lang="en-US" altLang="zh-CN" sz="2000"/>
              <a:t>4</a:t>
            </a:r>
            <a:r>
              <a:rPr lang="zh-CN" altLang="en-US" sz="2000"/>
              <a:t>、其他业务过程：店主需要安排促销活动。命名为：安排促销政策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z="4000" b="1" dirty="0">
                <a:effectLst/>
                <a:latin typeface="+mj-ea"/>
                <a:cs typeface="Times New Roman" panose="02020603050405020304" pitchFamily="18" charset="0"/>
                <a:sym typeface="+mn-ea"/>
              </a:rPr>
              <a:t>功能性需求</a:t>
            </a:r>
            <a:endParaRPr lang="zh-CN" altLang="en-US" sz="4000" b="1" dirty="0">
              <a:effectLst/>
              <a:latin typeface="+mj-ea"/>
              <a:cs typeface="Times New Roman" panose="02020603050405020304" pitchFamily="18" charset="0"/>
            </a:endParaRPr>
          </a:p>
        </p:txBody>
      </p:sp>
      <p:sp>
        <p:nvSpPr>
          <p:cNvPr id="3" name="内容占位符 2"/>
          <p:cNvSpPr>
            <a:spLocks noGrp="1"/>
          </p:cNvSpPr>
          <p:nvPr>
            <p:ph idx="1"/>
          </p:nvPr>
        </p:nvSpPr>
        <p:spPr>
          <a:xfrm>
            <a:off x="4110355" y="713740"/>
            <a:ext cx="1497965" cy="398780"/>
          </a:xfrm>
        </p:spPr>
        <p:txBody>
          <a:bodyPr>
            <a:normAutofit fontScale="97500"/>
          </a:bodyPr>
          <a:lstStyle/>
          <a:p>
            <a:pPr marL="0" indent="0">
              <a:buNone/>
            </a:pPr>
            <a:r>
              <a:rPr lang="zh-CN" altLang="en-US" sz="2000"/>
              <a:t>系统用例图</a:t>
            </a:r>
          </a:p>
        </p:txBody>
      </p:sp>
      <p:pic>
        <p:nvPicPr>
          <p:cNvPr id="5" name="图片 4"/>
          <p:cNvPicPr>
            <a:picLocks noChangeAspect="1"/>
          </p:cNvPicPr>
          <p:nvPr/>
        </p:nvPicPr>
        <p:blipFill>
          <a:blip r:embed="rId2"/>
          <a:stretch>
            <a:fillRect/>
          </a:stretch>
        </p:blipFill>
        <p:spPr>
          <a:xfrm>
            <a:off x="2849880" y="1297305"/>
            <a:ext cx="6491605" cy="4999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effectLst/>
                <a:latin typeface="+mj-ea"/>
                <a:cs typeface="Times New Roman" panose="02020603050405020304" pitchFamily="18" charset="0"/>
                <a:sym typeface="+mn-ea"/>
              </a:rPr>
              <a:t>功能性需求</a:t>
            </a:r>
            <a:endParaRPr lang="zh-CN" altLang="en-US" sz="4000" b="1" dirty="0">
              <a:effectLst/>
              <a:latin typeface="+mj-ea"/>
              <a:cs typeface="Times New Roman" panose="02020603050405020304" pitchFamily="18" charset="0"/>
            </a:endParaRPr>
          </a:p>
        </p:txBody>
      </p:sp>
      <p:sp>
        <p:nvSpPr>
          <p:cNvPr id="3" name="内容占位符 2"/>
          <p:cNvSpPr>
            <a:spLocks noGrp="1"/>
          </p:cNvSpPr>
          <p:nvPr>
            <p:ph idx="1"/>
          </p:nvPr>
        </p:nvSpPr>
        <p:spPr>
          <a:xfrm>
            <a:off x="4344035" y="797560"/>
            <a:ext cx="2032635" cy="461010"/>
          </a:xfrm>
        </p:spPr>
        <p:txBody>
          <a:bodyPr>
            <a:normAutofit fontScale="90000"/>
          </a:bodyPr>
          <a:lstStyle/>
          <a:p>
            <a:pPr marL="0" indent="0">
              <a:buNone/>
            </a:pPr>
            <a:r>
              <a:rPr lang="zh-CN" altLang="en-US" sz="2000"/>
              <a:t>处理销售用例描述</a:t>
            </a:r>
          </a:p>
        </p:txBody>
      </p:sp>
      <p:sp>
        <p:nvSpPr>
          <p:cNvPr id="4" name="文本框 3"/>
          <p:cNvSpPr txBox="1"/>
          <p:nvPr/>
        </p:nvSpPr>
        <p:spPr>
          <a:xfrm>
            <a:off x="910590" y="1458595"/>
            <a:ext cx="9509125" cy="4523105"/>
          </a:xfrm>
          <a:prstGeom prst="rect">
            <a:avLst/>
          </a:prstGeom>
          <a:noFill/>
        </p:spPr>
        <p:txBody>
          <a:bodyPr wrap="square" rtlCol="0">
            <a:spAutoFit/>
          </a:bodyPr>
          <a:lstStyle/>
          <a:p>
            <a:pPr algn="l"/>
            <a:r>
              <a:rPr lang="zh-CN" altLang="en-US"/>
              <a:t>处理销售:（详述风格的处理)主成功场景(或基本流程)</a:t>
            </a:r>
          </a:p>
          <a:p>
            <a:pPr algn="l"/>
            <a:r>
              <a:rPr lang="zh-CN" altLang="en-US">
                <a:sym typeface="+mn-ea"/>
              </a:rPr>
              <a:t>前置条件：收银员必须经过登录确认和认证。</a:t>
            </a:r>
            <a:endParaRPr lang="zh-CN" altLang="en-US"/>
          </a:p>
          <a:p>
            <a:pPr algn="l"/>
            <a:r>
              <a:rPr lang="zh-CN" altLang="en-US"/>
              <a:t>1，顾客携带所购商品到收银台通过POS机付款。</a:t>
            </a:r>
          </a:p>
          <a:p>
            <a:pPr algn="l"/>
            <a:r>
              <a:rPr lang="zh-CN" altLang="en-US"/>
              <a:t>2，收银员收银员开始—次新的销售交易。</a:t>
            </a:r>
          </a:p>
          <a:p>
            <a:pPr algn="l"/>
            <a:r>
              <a:rPr lang="zh-CN" altLang="en-US"/>
              <a:t>3，收银员输入商品条码(和数量)。</a:t>
            </a:r>
          </a:p>
          <a:p>
            <a:pPr algn="l"/>
            <a:r>
              <a:rPr lang="zh-CN" altLang="en-US"/>
              <a:t>4，系统逐条记录出售的商品，并显示该商品的描述、价格和累计额。(价格通过一组价规则来计算)收银员重复3~4步，直到输入结束。</a:t>
            </a:r>
          </a:p>
          <a:p>
            <a:pPr algn="l"/>
            <a:r>
              <a:rPr lang="zh-CN" altLang="en-US"/>
              <a:t>5，系统显示总金额。</a:t>
            </a:r>
          </a:p>
          <a:p>
            <a:pPr algn="l"/>
            <a:r>
              <a:rPr lang="zh-CN" altLang="en-US"/>
              <a:t>6，收银员告知顾客总金额，并请顾客付款。</a:t>
            </a:r>
          </a:p>
          <a:p>
            <a:pPr algn="l"/>
            <a:r>
              <a:rPr lang="zh-CN" altLang="en-US"/>
              <a:t>7，顾客付款，系统处理支付。</a:t>
            </a:r>
          </a:p>
          <a:p>
            <a:pPr algn="l"/>
            <a:r>
              <a:rPr lang="zh-CN" altLang="en-US"/>
              <a:t>8，系统记录完整的销售信息，并将销售和支付信息发送到外部的账务系统（进行账务处理和提成）和库存系统（更新库存)。</a:t>
            </a:r>
          </a:p>
          <a:p>
            <a:pPr algn="l"/>
            <a:r>
              <a:rPr lang="zh-CN" altLang="en-US"/>
              <a:t>9，系统打印票据。</a:t>
            </a:r>
          </a:p>
          <a:p>
            <a:pPr algn="l"/>
            <a:r>
              <a:rPr lang="zh-CN" altLang="en-US"/>
              <a:t>1</a:t>
            </a:r>
            <a:r>
              <a:rPr lang="en-US" altLang="zh-CN"/>
              <a:t>0</a:t>
            </a:r>
            <a:r>
              <a:rPr lang="zh-CN" altLang="en-US"/>
              <a:t>，顾名携带商品和票据离开。</a:t>
            </a:r>
          </a:p>
          <a:p>
            <a:pPr algn="l"/>
            <a:r>
              <a:rPr lang="zh-CN" altLang="en-US">
                <a:sym typeface="+mn-ea"/>
              </a:rPr>
              <a:t>后置条件：存储销售信息，生成票据。</a:t>
            </a:r>
            <a:endParaRPr lang="zh-CN" altLang="zh-CN" dirty="0">
              <a:latin typeface="+mn-ea"/>
            </a:endParaRPr>
          </a:p>
          <a:p>
            <a:pPr algn="l"/>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effectLst/>
                <a:latin typeface="+mj-ea"/>
                <a:cs typeface="Times New Roman" panose="02020603050405020304" pitchFamily="18" charset="0"/>
                <a:sym typeface="+mn-ea"/>
              </a:rPr>
              <a:t>QARs</a:t>
            </a:r>
          </a:p>
        </p:txBody>
      </p:sp>
      <p:sp>
        <p:nvSpPr>
          <p:cNvPr id="3" name="内容占位符 2"/>
          <p:cNvSpPr>
            <a:spLocks noGrp="1"/>
          </p:cNvSpPr>
          <p:nvPr>
            <p:ph idx="1"/>
          </p:nvPr>
        </p:nvSpPr>
        <p:spPr>
          <a:xfrm>
            <a:off x="838200" y="1466850"/>
            <a:ext cx="11080750" cy="5166360"/>
          </a:xfrm>
        </p:spPr>
        <p:txBody>
          <a:bodyPr>
            <a:normAutofit/>
          </a:bodyPr>
          <a:lstStyle/>
          <a:p>
            <a:pPr marL="0" indent="0">
              <a:buNone/>
            </a:pPr>
            <a:r>
              <a:rPr lang="en-US" altLang="zh-CN" sz="2000" dirty="0" err="1">
                <a:sym typeface="+mn-ea"/>
              </a:rPr>
              <a:t>QA:modifiability</a:t>
            </a:r>
            <a:r>
              <a:rPr lang="zh-CN" altLang="en-US" sz="2000" dirty="0">
                <a:sym typeface="+mn-ea"/>
              </a:rPr>
              <a:t>，当第三方发生改变时时，软件可变且受影响程度较小</a:t>
            </a:r>
          </a:p>
          <a:p>
            <a:pPr marL="0" indent="0">
              <a:buNone/>
            </a:pPr>
            <a:r>
              <a:rPr lang="en-US" altLang="zh-CN" sz="2000" dirty="0" err="1">
                <a:sym typeface="+mn-ea"/>
              </a:rPr>
              <a:t>QA:availability</a:t>
            </a:r>
            <a:r>
              <a:rPr lang="zh-CN" altLang="en-US" sz="2000" dirty="0">
                <a:sym typeface="+mn-ea"/>
              </a:rPr>
              <a:t>，当异常发生时，软件仍可用</a:t>
            </a:r>
          </a:p>
          <a:p>
            <a:pPr marL="0" indent="0">
              <a:buNone/>
            </a:pPr>
            <a:endParaRPr lang="zh-CN" altLang="en-US" sz="2000" dirty="0">
              <a:sym typeface="+mn-ea"/>
            </a:endParaRPr>
          </a:p>
          <a:p>
            <a:pPr marL="0" indent="0">
              <a:buNone/>
            </a:pPr>
            <a:r>
              <a:rPr lang="en-US" altLang="zh-CN" sz="2000" dirty="0">
                <a:sym typeface="+mn-ea"/>
              </a:rPr>
              <a:t>QA Requirement</a:t>
            </a:r>
            <a:r>
              <a:rPr lang="zh-CN" altLang="en-US" sz="2000" dirty="0">
                <a:sym typeface="+mn-ea"/>
              </a:rPr>
              <a:t>规格化描述如下：</a:t>
            </a:r>
          </a:p>
          <a:p>
            <a:pPr marL="0" indent="0">
              <a:buNone/>
            </a:pPr>
            <a:r>
              <a:rPr lang="en-US" altLang="zh-CN" sz="2000" dirty="0">
                <a:sym typeface="+mn-ea"/>
              </a:rPr>
              <a:t>1</a:t>
            </a:r>
            <a:r>
              <a:rPr lang="zh-CN" altLang="en-US" sz="2000" dirty="0">
                <a:sym typeface="+mn-ea"/>
              </a:rPr>
              <a:t>，“当顾客支付后，超市会向顾客提供购物清单”，实验设计的是“写</a:t>
            </a:r>
            <a:r>
              <a:rPr lang="en-US" altLang="zh-CN" sz="2000" dirty="0">
                <a:sym typeface="+mn-ea"/>
              </a:rPr>
              <a:t>TXT</a:t>
            </a:r>
            <a:r>
              <a:rPr lang="zh-CN" altLang="en-US" sz="2000" dirty="0">
                <a:sym typeface="+mn-ea"/>
              </a:rPr>
              <a:t>文件”，实际情况是“打印机打印票据”。 </a:t>
            </a:r>
            <a:r>
              <a:rPr lang="en-US" altLang="zh-CN" sz="2000" dirty="0">
                <a:sym typeface="+mn-ea"/>
              </a:rPr>
              <a:t>=&gt;[</a:t>
            </a:r>
            <a:r>
              <a:rPr lang="zh-CN" altLang="en-US" sz="2000" dirty="0">
                <a:sym typeface="+mn-ea"/>
              </a:rPr>
              <a:t>该系统包括计算机、条码扫描仪等硬件，还包括使系统运转的软件。它还要为不同服务的应用程序（比如第三方的税金计算器和库存控制）提供接口。</a:t>
            </a:r>
            <a:r>
              <a:rPr lang="en-US" altLang="zh-CN" sz="2000" dirty="0">
                <a:sym typeface="+mn-ea"/>
              </a:rPr>
              <a:t>+</a:t>
            </a:r>
            <a:r>
              <a:rPr lang="zh-CN" altLang="zh-CN" sz="2000" dirty="0">
                <a:sym typeface="+mn-ea"/>
              </a:rPr>
              <a:t>市场营销人员希望</a:t>
            </a:r>
            <a:r>
              <a:rPr lang="en-US" altLang="zh-CN" sz="2000" dirty="0">
                <a:sym typeface="+mn-ea"/>
              </a:rPr>
              <a:t>POS</a:t>
            </a:r>
            <a:r>
              <a:rPr lang="zh-CN" altLang="zh-CN" sz="2000" dirty="0">
                <a:sym typeface="+mn-ea"/>
              </a:rPr>
              <a:t>软件能够支持不同的外围设备。</a:t>
            </a:r>
            <a:r>
              <a:rPr lang="en-US" altLang="zh-CN" sz="2000" dirty="0">
                <a:sym typeface="+mn-ea"/>
              </a:rPr>
              <a:t>]</a:t>
            </a:r>
            <a:r>
              <a:rPr lang="zh-CN" altLang="en-US" sz="2000" dirty="0">
                <a:sym typeface="+mn-ea"/>
              </a:rPr>
              <a:t> </a:t>
            </a:r>
            <a:r>
              <a:rPr lang="en-US" altLang="zh-CN" sz="2000" dirty="0">
                <a:sym typeface="+mn-ea"/>
              </a:rPr>
              <a:t>[Modifiability]</a:t>
            </a:r>
            <a:endParaRPr lang="en-US" altLang="zh-CN" sz="2000" dirty="0"/>
          </a:p>
          <a:p>
            <a:pPr marL="0" indent="0">
              <a:buNone/>
            </a:pPr>
            <a:r>
              <a:rPr lang="en-US" altLang="zh-CN" sz="2000" dirty="0">
                <a:sym typeface="+mn-ea"/>
              </a:rPr>
              <a:t>2</a:t>
            </a:r>
            <a:r>
              <a:rPr lang="zh-CN" altLang="en-US" sz="2000" dirty="0">
                <a:sym typeface="+mn-ea"/>
              </a:rPr>
              <a:t>，一次</a:t>
            </a:r>
            <a:r>
              <a:rPr lang="en-US" altLang="zh-CN" sz="2000" dirty="0">
                <a:sym typeface="+mn-ea"/>
              </a:rPr>
              <a:t>Sale</a:t>
            </a:r>
            <a:r>
              <a:rPr lang="zh-CN" altLang="en-US" sz="2000" dirty="0">
                <a:sym typeface="+mn-ea"/>
              </a:rPr>
              <a:t>，需要将销售数据实时上传到数据库服务器以便做出数据分析帮助超市更好的盈利。</a:t>
            </a:r>
            <a:r>
              <a:rPr lang="en-US" altLang="zh-CN" sz="2000" dirty="0">
                <a:sym typeface="+mn-ea"/>
              </a:rPr>
              <a:t>=&gt;[(1)</a:t>
            </a:r>
            <a:r>
              <a:rPr lang="zh-CN" altLang="en-US" sz="2000" dirty="0">
                <a:sym typeface="+mn-ea"/>
              </a:rPr>
              <a:t>这种系统要求具有一定的容错性，即如果远程服务（如库存系统）暂时中断，系统必须仍然能够获取销售信息并且至少能够处理现金付款（这样业务才不会瘫痪）</a:t>
            </a:r>
            <a:r>
              <a:rPr lang="en-US" altLang="zh-CN" sz="2000" dirty="0">
                <a:sym typeface="+mn-ea"/>
              </a:rPr>
              <a:t>][(2)</a:t>
            </a:r>
            <a:r>
              <a:rPr lang="zh-CN" altLang="en-US" sz="2000" dirty="0">
                <a:sym typeface="+mn-ea"/>
              </a:rPr>
              <a:t>当远程服务失败时，在正常运行情况下，若侦测到其连接恢复，则重新建立连接，并上传缓存信息</a:t>
            </a:r>
            <a:r>
              <a:rPr lang="en-US" altLang="zh-CN" sz="2000" dirty="0">
                <a:sym typeface="+mn-ea"/>
              </a:rPr>
              <a:t>]</a:t>
            </a:r>
            <a:r>
              <a:rPr lang="zh-CN" altLang="en-US" sz="2000" dirty="0">
                <a:sym typeface="+mn-ea"/>
              </a:rPr>
              <a:t> </a:t>
            </a:r>
            <a:r>
              <a:rPr lang="en-US" altLang="zh-CN" sz="2000" dirty="0">
                <a:sym typeface="+mn-ea"/>
              </a:rPr>
              <a:t>[Availability</a:t>
            </a:r>
            <a:r>
              <a:rPr lang="zh-CN" altLang="en-US" sz="2000" dirty="0">
                <a:sym typeface="+mn-ea"/>
              </a:rPr>
              <a:t>，</a:t>
            </a:r>
            <a:r>
              <a:rPr lang="en-US" altLang="zh-CN" sz="2000" dirty="0">
                <a:sym typeface="+mn-ea"/>
              </a:rPr>
              <a:t>Reliability</a:t>
            </a:r>
            <a:r>
              <a:rPr lang="zh-CN" altLang="en-US" sz="2000" dirty="0">
                <a:sym typeface="+mn-ea"/>
              </a:rPr>
              <a:t>，</a:t>
            </a:r>
            <a:r>
              <a:rPr lang="en-US" altLang="zh-CN" sz="2000" dirty="0">
                <a:sym typeface="+mn-ea"/>
              </a:rPr>
              <a:t>Resilience]</a:t>
            </a:r>
            <a:endParaRPr lang="en-US" altLang="zh-CN" sz="2000" dirty="0"/>
          </a:p>
          <a:p>
            <a:pPr marL="0" indent="0">
              <a:buNone/>
            </a:pPr>
            <a:r>
              <a:rPr lang="en-US" altLang="zh-CN" sz="2000" dirty="0">
                <a:sym typeface="+mn-ea"/>
              </a:rPr>
              <a:t>3</a:t>
            </a:r>
            <a:r>
              <a:rPr lang="zh-CN" altLang="en-US" sz="2000" dirty="0">
                <a:sym typeface="+mn-ea"/>
              </a:rPr>
              <a:t>，处理销售时，当扫描不成功，则可输入商品</a:t>
            </a:r>
            <a:r>
              <a:rPr lang="en-US" altLang="zh-CN" sz="2000" dirty="0">
                <a:sym typeface="+mn-ea"/>
              </a:rPr>
              <a:t>ID</a:t>
            </a:r>
            <a:r>
              <a:rPr lang="zh-CN" altLang="en-US" sz="2000" dirty="0">
                <a:sym typeface="+mn-ea"/>
              </a:rPr>
              <a:t>完成输入＝</a:t>
            </a:r>
            <a:r>
              <a:rPr lang="en-US" altLang="zh-CN" sz="2000" dirty="0">
                <a:sym typeface="+mn-ea"/>
              </a:rPr>
              <a:t>&gt;[</a:t>
            </a:r>
            <a:r>
              <a:rPr lang="zh-CN" altLang="en-US" sz="2000" dirty="0">
                <a:sym typeface="+mn-ea"/>
              </a:rPr>
              <a:t>可扫描，可输入商品</a:t>
            </a:r>
            <a:r>
              <a:rPr lang="en-US" altLang="zh-CN" sz="2000" dirty="0">
                <a:sym typeface="+mn-ea"/>
              </a:rPr>
              <a:t>ID[Usability]</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a:latin typeface="+mj-ea"/>
                <a:sym typeface="+mn-ea"/>
              </a:rPr>
              <a:t>Contraints</a:t>
            </a:r>
            <a:endParaRPr lang="en-US" altLang="zh-CN" sz="4000" b="1" dirty="0">
              <a:effectLst/>
              <a:latin typeface="+mj-ea"/>
              <a:cs typeface="Times New Roman" panose="02020603050405020304" pitchFamily="18" charset="0"/>
              <a:sym typeface="+mn-ea"/>
            </a:endParaRPr>
          </a:p>
        </p:txBody>
      </p:sp>
      <p:sp>
        <p:nvSpPr>
          <p:cNvPr id="3" name="内容占位符 2"/>
          <p:cNvSpPr>
            <a:spLocks noGrp="1"/>
          </p:cNvSpPr>
          <p:nvPr>
            <p:ph idx="1"/>
          </p:nvPr>
        </p:nvSpPr>
        <p:spPr>
          <a:xfrm>
            <a:off x="838200" y="1466850"/>
            <a:ext cx="11080750" cy="2961640"/>
          </a:xfrm>
        </p:spPr>
        <p:txBody>
          <a:bodyPr>
            <a:normAutofit/>
          </a:bodyPr>
          <a:lstStyle/>
          <a:p>
            <a:pPr marL="0" indent="0">
              <a:buNone/>
            </a:pPr>
            <a:r>
              <a:rPr lang="zh-CN" altLang="zh-CN" sz="2000" dirty="0">
                <a:effectLst/>
                <a:ea typeface="等线" panose="02010600030101010101" pitchFamily="2" charset="-122"/>
                <a:cs typeface="Times New Roman" panose="02020603050405020304" pitchFamily="18" charset="0"/>
                <a:sym typeface="+mn-ea"/>
              </a:rPr>
              <a:t>根据法律，</a:t>
            </a:r>
            <a:r>
              <a:rPr lang="en-US" altLang="zh-CN" sz="2000" dirty="0" err="1">
                <a:effectLst/>
                <a:ea typeface="等线" panose="02010600030101010101" pitchFamily="2" charset="-122"/>
                <a:cs typeface="Times New Roman" panose="02020603050405020304" pitchFamily="18" charset="0"/>
                <a:sym typeface="+mn-ea"/>
              </a:rPr>
              <a:t>POSSystem</a:t>
            </a:r>
            <a:r>
              <a:rPr lang="zh-CN" altLang="zh-CN" sz="2000" dirty="0">
                <a:effectLst/>
                <a:ea typeface="等线" panose="02010600030101010101" pitchFamily="2" charset="-122"/>
                <a:cs typeface="Times New Roman" panose="02020603050405020304" pitchFamily="18" charset="0"/>
                <a:sym typeface="+mn-ea"/>
              </a:rPr>
              <a:t>必须执行当前的税收政策。</a:t>
            </a:r>
            <a:endParaRPr lang="en-US" altLang="zh-CN" sz="2000" dirty="0">
              <a:effectLst/>
              <a:ea typeface="等线" panose="02010600030101010101" pitchFamily="2" charset="-122"/>
              <a:cs typeface="Times New Roman" panose="02020603050405020304" pitchFamily="18" charset="0"/>
            </a:endParaRPr>
          </a:p>
          <a:p>
            <a:pPr marL="0" indent="0">
              <a:buNone/>
            </a:pPr>
            <a:r>
              <a:rPr lang="zh-CN" altLang="zh-CN" sz="2000" dirty="0">
                <a:effectLst/>
                <a:ea typeface="等线" panose="02010600030101010101" pitchFamily="2" charset="-122"/>
                <a:cs typeface="Times New Roman" panose="02020603050405020304" pitchFamily="18" charset="0"/>
                <a:sym typeface="+mn-ea"/>
              </a:rPr>
              <a:t>税收政策是比较复杂且会变的</a:t>
            </a:r>
            <a:r>
              <a:rPr lang="zh-CN" altLang="en-US" sz="2000" dirty="0">
                <a:effectLst/>
                <a:ea typeface="等线" panose="02010600030101010101" pitchFamily="2" charset="-122"/>
                <a:cs typeface="Times New Roman" panose="02020603050405020304" pitchFamily="18" charset="0"/>
                <a:sym typeface="+mn-ea"/>
              </a:rPr>
              <a:t>：</a:t>
            </a:r>
            <a:endParaRPr lang="en-US" altLang="zh-CN" sz="2000" dirty="0">
              <a:effectLst/>
              <a:ea typeface="等线" panose="02010600030101010101" pitchFamily="2" charset="-122"/>
              <a:cs typeface="Times New Roman" panose="02020603050405020304" pitchFamily="18" charset="0"/>
            </a:endParaRPr>
          </a:p>
          <a:p>
            <a:pPr algn="l"/>
            <a:r>
              <a:rPr lang="zh-CN" altLang="en-US" sz="2000" dirty="0">
                <a:ea typeface="等线" panose="02010600030101010101" pitchFamily="2" charset="-122"/>
                <a:cs typeface="Times New Roman" panose="02020603050405020304" pitchFamily="18" charset="0"/>
                <a:sym typeface="+mn-ea"/>
              </a:rPr>
              <a:t>（</a:t>
            </a:r>
            <a:r>
              <a:rPr lang="en-US" altLang="zh-CN" sz="2000" dirty="0">
                <a:ea typeface="等线" panose="02010600030101010101" pitchFamily="2" charset="-122"/>
                <a:cs typeface="Times New Roman" panose="02020603050405020304" pitchFamily="18" charset="0"/>
                <a:sym typeface="+mn-ea"/>
              </a:rPr>
              <a:t>1</a:t>
            </a:r>
            <a:r>
              <a:rPr lang="zh-CN" altLang="en-US" sz="2000" dirty="0">
                <a:ea typeface="等线" panose="02010600030101010101" pitchFamily="2" charset="-122"/>
                <a:cs typeface="Times New Roman" panose="02020603050405020304" pitchFamily="18" charset="0"/>
                <a:sym typeface="+mn-ea"/>
              </a:rPr>
              <a:t>）当审计人员评估（经营者）是否符合规定时，应保证</a:t>
            </a:r>
            <a:r>
              <a:rPr lang="en-US" altLang="zh-CN" sz="2000" dirty="0">
                <a:ea typeface="等线" panose="02010600030101010101" pitchFamily="2" charset="-122"/>
                <a:cs typeface="Times New Roman" panose="02020603050405020304" pitchFamily="18" charset="0"/>
                <a:sym typeface="+mn-ea"/>
              </a:rPr>
              <a:t>100%</a:t>
            </a:r>
            <a:r>
              <a:rPr lang="zh-CN" altLang="en-US" sz="2000" dirty="0">
                <a:ea typeface="等线" panose="02010600030101010101" pitchFamily="2" charset="-122"/>
                <a:cs typeface="Times New Roman" panose="02020603050405020304" pitchFamily="18" charset="0"/>
                <a:sym typeface="+mn-ea"/>
              </a:rPr>
              <a:t>地遵守相关法律。</a:t>
            </a:r>
            <a:endParaRPr lang="en-US" altLang="zh-CN" sz="2000" dirty="0">
              <a:ea typeface="等线" panose="02010600030101010101" pitchFamily="2" charset="-122"/>
              <a:cs typeface="Times New Roman" panose="02020603050405020304" pitchFamily="18" charset="0"/>
            </a:endParaRPr>
          </a:p>
          <a:p>
            <a:pPr algn="l"/>
            <a:r>
              <a:rPr lang="zh-CN" altLang="en-US" sz="2000" dirty="0">
                <a:ea typeface="等线" panose="02010600030101010101" pitchFamily="2" charset="-122"/>
                <a:cs typeface="Times New Roman" panose="02020603050405020304" pitchFamily="18" charset="0"/>
                <a:sym typeface="+mn-ea"/>
              </a:rPr>
              <a:t>（</a:t>
            </a:r>
            <a:r>
              <a:rPr lang="en-US" altLang="zh-CN" sz="2000" dirty="0">
                <a:ea typeface="等线" panose="02010600030101010101" pitchFamily="2" charset="-122"/>
                <a:cs typeface="Times New Roman" panose="02020603050405020304" pitchFamily="18" charset="0"/>
                <a:sym typeface="+mn-ea"/>
              </a:rPr>
              <a:t>2</a:t>
            </a:r>
            <a:r>
              <a:rPr lang="zh-CN" altLang="en-US" sz="2000" dirty="0">
                <a:ea typeface="等线" panose="02010600030101010101" pitchFamily="2" charset="-122"/>
                <a:cs typeface="Times New Roman" panose="02020603050405020304" pitchFamily="18" charset="0"/>
                <a:sym typeface="+mn-ea"/>
              </a:rPr>
              <a:t>）当税收法律改变有改变时，应在政府要求的规定时间内完成变动。</a:t>
            </a:r>
          </a:p>
          <a:p>
            <a:pPr marL="0" indent="0" algn="l">
              <a:buNone/>
            </a:pPr>
            <a:endParaRPr lang="zh-CN" altLang="en-US" sz="2000"/>
          </a:p>
          <a:p>
            <a:pPr marL="0" indent="0" algn="l">
              <a:buNone/>
            </a:pPr>
            <a:r>
              <a:rPr lang="en-US" altLang="zh-CN" sz="2000" dirty="0">
                <a:ea typeface="等线" panose="02010600030101010101" pitchFamily="2" charset="-122"/>
                <a:cs typeface="Times New Roman" panose="02020603050405020304" pitchFamily="18" charset="0"/>
                <a:sym typeface="+mn-ea"/>
              </a:rPr>
              <a:t>[</a:t>
            </a:r>
            <a:r>
              <a:rPr lang="zh-CN" altLang="zh-CN" sz="2000" dirty="0">
                <a:ea typeface="等线" panose="02010600030101010101" pitchFamily="2" charset="-122"/>
                <a:cs typeface="Times New Roman" panose="02020603050405020304" pitchFamily="18" charset="0"/>
                <a:sym typeface="+mn-ea"/>
              </a:rPr>
              <a:t>这</a:t>
            </a:r>
            <a:r>
              <a:rPr lang="zh-CN" altLang="en-US" sz="2000" dirty="0">
                <a:ea typeface="等线" panose="02010600030101010101" pitchFamily="2" charset="-122"/>
                <a:cs typeface="Times New Roman" panose="02020603050405020304" pitchFamily="18" charset="0"/>
                <a:sym typeface="+mn-ea"/>
              </a:rPr>
              <a:t>一约束</a:t>
            </a:r>
            <a:r>
              <a:rPr lang="zh-CN" altLang="zh-CN" sz="2000" dirty="0">
                <a:ea typeface="等线" panose="02010600030101010101" pitchFamily="2" charset="-122"/>
                <a:cs typeface="Times New Roman" panose="02020603050405020304" pitchFamily="18" charset="0"/>
                <a:sym typeface="+mn-ea"/>
              </a:rPr>
              <a:t>将决定你最好使用专业的税收计算工具，而不是在你的</a:t>
            </a:r>
            <a:r>
              <a:rPr lang="en-US" altLang="zh-CN" sz="2000" dirty="0" err="1">
                <a:ea typeface="等线" panose="02010600030101010101" pitchFamily="2" charset="-122"/>
                <a:cs typeface="Times New Roman" panose="02020603050405020304" pitchFamily="18" charset="0"/>
                <a:sym typeface="+mn-ea"/>
              </a:rPr>
              <a:t>POSSystem</a:t>
            </a:r>
            <a:r>
              <a:rPr lang="zh-CN" altLang="zh-CN" sz="2000" dirty="0">
                <a:ea typeface="等线" panose="02010600030101010101" pitchFamily="2" charset="-122"/>
                <a:cs typeface="Times New Roman" panose="02020603050405020304" pitchFamily="18" charset="0"/>
                <a:sym typeface="+mn-ea"/>
              </a:rPr>
              <a:t>中自己开发，因为你对税收不是专业的，你的目标在于帮助超市促进销售，而经营活动只需遵循税收法规即可；而且公司的开发者还需要持续进行乏味的维护工作。这是一个会影响架构的强制性约束。</a:t>
            </a:r>
            <a:r>
              <a:rPr lang="en-US" altLang="zh-CN" sz="2000" dirty="0">
                <a:ea typeface="等线" panose="02010600030101010101" pitchFamily="2" charset="-122"/>
                <a:cs typeface="Times New Roman" panose="02020603050405020304" pitchFamily="18" charset="0"/>
                <a:sym typeface="+mn-ea"/>
              </a:rPr>
              <a:t>]</a:t>
            </a:r>
            <a:endParaRPr lang="zh-CN" altLang="en-US" sz="2000" dirty="0">
              <a:ea typeface="等线" panose="02010600030101010101" pitchFamily="2" charset="-122"/>
              <a:cs typeface="Times New Roman" panose="02020603050405020304" pitchFamily="18" charset="0"/>
            </a:endParaRPr>
          </a:p>
          <a:p>
            <a:pPr marL="0" indent="0" algn="l">
              <a:buNone/>
            </a:pP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b="1"/>
              <a:t>三、项目计划</a:t>
            </a:r>
          </a:p>
        </p:txBody>
      </p:sp>
      <p:sp>
        <p:nvSpPr>
          <p:cNvPr id="3" name="内容占位符 2"/>
          <p:cNvSpPr>
            <a:spLocks noGrp="1"/>
          </p:cNvSpPr>
          <p:nvPr>
            <p:ph idx="1"/>
          </p:nvPr>
        </p:nvSpPr>
        <p:spPr/>
        <p:txBody>
          <a:bodyPr/>
          <a:lstStyle/>
          <a:p>
            <a:r>
              <a:rPr lang="zh-CN" altLang="en-US" sz="3200"/>
              <a:t>明确迭代</a:t>
            </a:r>
            <a:r>
              <a:rPr lang="en-US" altLang="zh-CN" sz="3200"/>
              <a:t>1</a:t>
            </a:r>
            <a:r>
              <a:rPr lang="zh-CN" altLang="en-US" sz="3200"/>
              <a:t>要实现的需求</a:t>
            </a:r>
          </a:p>
          <a:p>
            <a:r>
              <a:rPr lang="zh-CN" altLang="en-US" sz="3200">
                <a:sym typeface="+mn-ea"/>
              </a:rPr>
              <a:t>明确迭代</a:t>
            </a:r>
            <a:r>
              <a:rPr lang="en-US" altLang="zh-CN" sz="3200">
                <a:sym typeface="+mn-ea"/>
              </a:rPr>
              <a:t>2</a:t>
            </a:r>
            <a:r>
              <a:rPr lang="zh-CN" altLang="en-US" sz="3200">
                <a:sym typeface="+mn-ea"/>
              </a:rPr>
              <a:t>要实现的需求</a:t>
            </a:r>
            <a:endParaRPr lang="zh-CN" altLang="en-US" sz="3200"/>
          </a:p>
          <a:p>
            <a:endParaRPr lang="zh-CN"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effectLst/>
                <a:latin typeface="+mj-ea"/>
                <a:cs typeface="Times New Roman" panose="02020603050405020304" pitchFamily="18" charset="0"/>
                <a:sym typeface="+mn-ea"/>
              </a:rPr>
              <a:t>迭代</a:t>
            </a:r>
            <a:r>
              <a:rPr lang="en-US" altLang="zh-CN" sz="4000" b="1" dirty="0">
                <a:effectLst/>
                <a:latin typeface="+mj-ea"/>
                <a:cs typeface="Times New Roman" panose="02020603050405020304" pitchFamily="18" charset="0"/>
                <a:sym typeface="+mn-ea"/>
              </a:rPr>
              <a:t>1</a:t>
            </a:r>
          </a:p>
        </p:txBody>
      </p:sp>
      <p:sp>
        <p:nvSpPr>
          <p:cNvPr id="3" name="内容占位符 2"/>
          <p:cNvSpPr>
            <a:spLocks noGrp="1"/>
          </p:cNvSpPr>
          <p:nvPr>
            <p:ph idx="1"/>
          </p:nvPr>
        </p:nvSpPr>
        <p:spPr>
          <a:xfrm>
            <a:off x="838200" y="1466850"/>
            <a:ext cx="11080750" cy="4906010"/>
          </a:xfrm>
        </p:spPr>
        <p:txBody>
          <a:bodyPr>
            <a:normAutofit/>
          </a:bodyPr>
          <a:lstStyle/>
          <a:p>
            <a:pPr marL="0" indent="0">
              <a:buNone/>
            </a:pPr>
            <a:r>
              <a:rPr lang="en-US" altLang="zh-CN" sz="2000" dirty="0">
                <a:latin typeface="+mn-ea"/>
                <a:sym typeface="+mn-ea"/>
              </a:rPr>
              <a:t>1</a:t>
            </a:r>
            <a:r>
              <a:rPr lang="zh-CN" altLang="en-US" sz="2000" dirty="0">
                <a:latin typeface="+mn-ea"/>
                <a:sym typeface="+mn-ea"/>
              </a:rPr>
              <a:t>、实现</a:t>
            </a:r>
            <a:r>
              <a:rPr lang="zh-CN" altLang="en-US" sz="2000" i="1" dirty="0">
                <a:latin typeface="+mn-ea"/>
                <a:sym typeface="+mn-ea"/>
              </a:rPr>
              <a:t>处理销售</a:t>
            </a:r>
            <a:r>
              <a:rPr lang="zh-CN" altLang="en-US" sz="2000" dirty="0">
                <a:latin typeface="+mn-ea"/>
                <a:sym typeface="+mn-ea"/>
              </a:rPr>
              <a:t>用例中基本和关键的场景：输入商品项目并收取现金</a:t>
            </a:r>
            <a:endParaRPr lang="en-US" altLang="zh-CN" sz="2000" dirty="0">
              <a:latin typeface="+mn-ea"/>
            </a:endParaRPr>
          </a:p>
          <a:p>
            <a:pPr marL="0" indent="0">
              <a:buNone/>
            </a:pPr>
            <a:r>
              <a:rPr lang="en-US" altLang="zh-CN" sz="2000" dirty="0">
                <a:latin typeface="+mn-ea"/>
                <a:sym typeface="+mn-ea"/>
              </a:rPr>
              <a:t>2</a:t>
            </a:r>
            <a:r>
              <a:rPr lang="zh-CN" altLang="en-US" sz="2000" dirty="0">
                <a:latin typeface="+mn-ea"/>
                <a:sym typeface="+mn-ea"/>
              </a:rPr>
              <a:t>、实现用于支持迭代初始化需要的启动用例（以支持</a:t>
            </a:r>
            <a:r>
              <a:rPr lang="zh-CN" altLang="en-US" sz="2000" i="1" dirty="0">
                <a:latin typeface="+mn-ea"/>
                <a:sym typeface="+mn-ea"/>
              </a:rPr>
              <a:t>处理销售</a:t>
            </a:r>
            <a:r>
              <a:rPr lang="zh-CN" altLang="en-US" sz="2000" dirty="0">
                <a:latin typeface="+mn-ea"/>
                <a:sym typeface="+mn-ea"/>
              </a:rPr>
              <a:t>用例的实现）</a:t>
            </a:r>
            <a:endParaRPr lang="en-US" altLang="zh-CN" sz="2000" dirty="0">
              <a:latin typeface="+mn-ea"/>
            </a:endParaRPr>
          </a:p>
          <a:p>
            <a:pPr marL="0" indent="0">
              <a:buNone/>
            </a:pPr>
            <a:r>
              <a:rPr lang="en-US" altLang="zh-CN" sz="2000" dirty="0">
                <a:latin typeface="+mn-ea"/>
                <a:sym typeface="+mn-ea"/>
              </a:rPr>
              <a:t>3</a:t>
            </a:r>
            <a:r>
              <a:rPr lang="zh-CN" altLang="en-US" sz="2000" dirty="0">
                <a:latin typeface="+mn-ea"/>
                <a:sym typeface="+mn-ea"/>
              </a:rPr>
              <a:t>、不处理任何特殊和复杂的部分，仅仅针对场景的简单理想路径，并对此进行设计和实现</a:t>
            </a:r>
            <a:endParaRPr lang="en-US" altLang="zh-CN" sz="2000" dirty="0">
              <a:latin typeface="+mn-ea"/>
            </a:endParaRPr>
          </a:p>
          <a:p>
            <a:pPr marL="0" indent="0">
              <a:buNone/>
            </a:pPr>
            <a:r>
              <a:rPr lang="en-US" altLang="zh-CN" sz="2000" dirty="0">
                <a:latin typeface="+mn-ea"/>
                <a:sym typeface="+mn-ea"/>
              </a:rPr>
              <a:t>4</a:t>
            </a:r>
            <a:r>
              <a:rPr lang="zh-CN" altLang="en-US" sz="2000" dirty="0">
                <a:latin typeface="+mn-ea"/>
                <a:sym typeface="+mn-ea"/>
              </a:rPr>
              <a:t>、不与外部服务进行协作，例如，税金服务器或产品数据库。</a:t>
            </a:r>
            <a:endParaRPr lang="en-US" altLang="zh-CN" sz="2000" dirty="0">
              <a:latin typeface="+mn-ea"/>
            </a:endParaRPr>
          </a:p>
          <a:p>
            <a:pPr marL="0" indent="0">
              <a:buNone/>
            </a:pPr>
            <a:r>
              <a:rPr lang="en-US" altLang="zh-CN" sz="2000" dirty="0">
                <a:latin typeface="+mn-ea"/>
                <a:sym typeface="+mn-ea"/>
              </a:rPr>
              <a:t>5</a:t>
            </a:r>
            <a:r>
              <a:rPr lang="zh-CN" altLang="en-US" sz="2000" dirty="0">
                <a:latin typeface="+mn-ea"/>
                <a:sym typeface="+mn-ea"/>
              </a:rPr>
              <a:t>、不应用复杂的定价规则</a:t>
            </a:r>
            <a:endParaRPr lang="en-US" altLang="zh-CN" sz="2000" dirty="0">
              <a:latin typeface="+mn-ea"/>
            </a:endParaRPr>
          </a:p>
          <a:p>
            <a:pPr marL="0" indent="0">
              <a:buNone/>
            </a:pPr>
            <a:r>
              <a:rPr lang="en-US" altLang="zh-CN" sz="2000" dirty="0">
                <a:latin typeface="+mn-ea"/>
                <a:sym typeface="+mn-ea"/>
              </a:rPr>
              <a:t>6</a:t>
            </a:r>
            <a:r>
              <a:rPr lang="zh-CN" altLang="en-US" sz="2000" dirty="0">
                <a:latin typeface="+mn-ea"/>
                <a:sym typeface="+mn-ea"/>
              </a:rPr>
              <a:t>、对</a:t>
            </a:r>
            <a:r>
              <a:rPr lang="en-US" altLang="zh-CN" sz="2000" dirty="0">
                <a:latin typeface="+mn-ea"/>
                <a:sym typeface="+mn-ea"/>
              </a:rPr>
              <a:t>UI</a:t>
            </a:r>
            <a:r>
              <a:rPr lang="zh-CN" altLang="en-US" sz="2000" dirty="0">
                <a:latin typeface="+mn-ea"/>
                <a:sym typeface="+mn-ea"/>
              </a:rPr>
              <a:t>支持、数据库等内容进行设计和实现</a:t>
            </a:r>
            <a:endParaRPr lang="en-US" altLang="zh-CN" sz="2000" dirty="0">
              <a:latin typeface="+mn-ea"/>
            </a:endParaRPr>
          </a:p>
          <a:p>
            <a:pPr marL="0" indent="0">
              <a:buNone/>
            </a:pPr>
            <a:r>
              <a:rPr lang="zh-CN" altLang="en-US" sz="2000" dirty="0">
                <a:latin typeface="+mn-ea"/>
                <a:sym typeface="+mn-ea"/>
              </a:rPr>
              <a:t>并做了如下简化：</a:t>
            </a:r>
            <a:endParaRPr lang="en-US" altLang="zh-CN" sz="2000" dirty="0">
              <a:latin typeface="+mn-ea"/>
            </a:endParaRPr>
          </a:p>
          <a:p>
            <a:pPr marL="0" indent="0">
              <a:buNone/>
            </a:pPr>
            <a:r>
              <a:rPr lang="en-US" altLang="zh-CN" sz="2000" kern="100" dirty="0">
                <a:effectLst/>
                <a:latin typeface="+mn-ea"/>
                <a:cs typeface="Times New Roman" panose="02020603050405020304" pitchFamily="18" charset="0"/>
                <a:sym typeface="+mn-ea"/>
              </a:rPr>
              <a:t>1</a:t>
            </a:r>
            <a:r>
              <a:rPr lang="zh-CN" altLang="en-US" sz="2000" kern="100" dirty="0">
                <a:effectLst/>
                <a:latin typeface="+mn-ea"/>
                <a:cs typeface="Times New Roman" panose="02020603050405020304" pitchFamily="18" charset="0"/>
                <a:sym typeface="+mn-ea"/>
              </a:rPr>
              <a:t>、</a:t>
            </a:r>
            <a:r>
              <a:rPr lang="en-US" altLang="zh-CN" sz="2000" kern="100" dirty="0" err="1">
                <a:effectLst/>
                <a:latin typeface="+mn-ea"/>
                <a:cs typeface="Times New Roman" panose="02020603050405020304" pitchFamily="18" charset="0"/>
                <a:sym typeface="+mn-ea"/>
              </a:rPr>
              <a:t>productcatalog</a:t>
            </a:r>
            <a:r>
              <a:rPr lang="zh-CN" altLang="zh-CN" sz="2000" kern="100" dirty="0">
                <a:effectLst/>
                <a:latin typeface="+mn-ea"/>
                <a:cs typeface="Times New Roman" panose="02020603050405020304" pitchFamily="18" charset="0"/>
                <a:sym typeface="+mn-ea"/>
              </a:rPr>
              <a:t>直接初始化，即在构造函数中创建（附实际要求：先载入本地服务，然后动态的载入内存</a:t>
            </a:r>
            <a:endParaRPr lang="en-US" altLang="zh-CN" sz="2000" kern="100" dirty="0">
              <a:effectLst/>
              <a:latin typeface="+mn-ea"/>
              <a:cs typeface="Times New Roman" panose="02020603050405020304" pitchFamily="18" charset="0"/>
            </a:endParaRPr>
          </a:p>
          <a:p>
            <a:pPr marL="0" indent="0">
              <a:buNone/>
            </a:pPr>
            <a:r>
              <a:rPr lang="en-US" altLang="zh-CN" sz="2000" kern="100" dirty="0">
                <a:effectLst/>
                <a:latin typeface="+mn-ea"/>
                <a:cs typeface="Times New Roman" panose="02020603050405020304" pitchFamily="18" charset="0"/>
                <a:sym typeface="+mn-ea"/>
              </a:rPr>
              <a:t>2</a:t>
            </a:r>
            <a:r>
              <a:rPr lang="zh-CN" altLang="en-US" sz="2000" kern="100" dirty="0">
                <a:effectLst/>
                <a:latin typeface="+mn-ea"/>
                <a:cs typeface="Times New Roman" panose="02020603050405020304" pitchFamily="18" charset="0"/>
                <a:sym typeface="+mn-ea"/>
              </a:rPr>
              <a:t>、</a:t>
            </a:r>
            <a:r>
              <a:rPr lang="zh-CN" altLang="zh-CN" sz="2000" kern="100" dirty="0">
                <a:effectLst/>
                <a:latin typeface="+mn-ea"/>
                <a:cs typeface="Times New Roman" panose="02020603050405020304" pitchFamily="18" charset="0"/>
                <a:sym typeface="+mn-ea"/>
              </a:rPr>
              <a:t>打印票据 实现为 写</a:t>
            </a:r>
            <a:r>
              <a:rPr lang="en-US" altLang="zh-CN" sz="2000" kern="100" dirty="0">
                <a:effectLst/>
                <a:latin typeface="+mn-ea"/>
                <a:cs typeface="Times New Roman" panose="02020603050405020304" pitchFamily="18" charset="0"/>
                <a:sym typeface="+mn-ea"/>
              </a:rPr>
              <a:t>txt</a:t>
            </a:r>
            <a:r>
              <a:rPr lang="zh-CN" altLang="zh-CN" sz="2000" kern="100" dirty="0">
                <a:effectLst/>
                <a:latin typeface="+mn-ea"/>
                <a:cs typeface="Times New Roman" panose="02020603050405020304" pitchFamily="18" charset="0"/>
                <a:sym typeface="+mn-ea"/>
              </a:rPr>
              <a:t>文档</a:t>
            </a:r>
            <a:endParaRPr lang="en-US" altLang="zh-CN" sz="2000" kern="100" dirty="0">
              <a:latin typeface="+mn-ea"/>
              <a:cs typeface="Times New Roman" panose="02020603050405020304" pitchFamily="18" charset="0"/>
            </a:endParaRPr>
          </a:p>
          <a:p>
            <a:pPr marL="0" indent="0">
              <a:buNone/>
            </a:pPr>
            <a:r>
              <a:rPr lang="en-US" altLang="zh-CN" sz="2000" kern="100" dirty="0">
                <a:effectLst/>
                <a:latin typeface="+mn-ea"/>
                <a:cs typeface="Times New Roman" panose="02020603050405020304" pitchFamily="18" charset="0"/>
                <a:sym typeface="+mn-ea"/>
              </a:rPr>
              <a:t>3</a:t>
            </a:r>
            <a:r>
              <a:rPr lang="zh-CN" altLang="en-US" sz="2000" kern="100" dirty="0">
                <a:effectLst/>
                <a:latin typeface="+mn-ea"/>
                <a:cs typeface="Times New Roman" panose="02020603050405020304" pitchFamily="18" charset="0"/>
                <a:sym typeface="+mn-ea"/>
              </a:rPr>
              <a:t>、</a:t>
            </a:r>
            <a:r>
              <a:rPr lang="zh-CN" altLang="zh-CN" sz="2000" kern="100" dirty="0">
                <a:effectLst/>
                <a:latin typeface="+mn-ea"/>
                <a:cs typeface="Times New Roman" panose="02020603050405020304" pitchFamily="18" charset="0"/>
                <a:sym typeface="+mn-ea"/>
              </a:rPr>
              <a:t>中间过程不考虑“撤销”操作</a:t>
            </a:r>
            <a:endParaRPr lang="zh-CN" altLang="zh-CN" sz="2000" kern="100" dirty="0">
              <a:effectLst/>
              <a:latin typeface="+mn-ea"/>
              <a:cs typeface="Times New Roman" panose="02020603050405020304" pitchFamily="18" charset="0"/>
            </a:endParaRPr>
          </a:p>
          <a:p>
            <a:pPr marL="0" indent="0">
              <a:buNone/>
            </a:pPr>
            <a:r>
              <a:rPr lang="en-US" altLang="zh-CN" sz="2000" dirty="0">
                <a:effectLst/>
                <a:latin typeface="+mn-ea"/>
                <a:cs typeface="Times New Roman" panose="02020603050405020304" pitchFamily="18" charset="0"/>
                <a:sym typeface="+mn-ea"/>
              </a:rPr>
              <a:t>4</a:t>
            </a:r>
            <a:r>
              <a:rPr lang="zh-CN" altLang="en-US" sz="2000" dirty="0">
                <a:effectLst/>
                <a:latin typeface="+mn-ea"/>
                <a:cs typeface="Times New Roman" panose="02020603050405020304" pitchFamily="18" charset="0"/>
                <a:sym typeface="+mn-ea"/>
              </a:rPr>
              <a:t>、</a:t>
            </a:r>
            <a:r>
              <a:rPr lang="zh-CN" altLang="zh-CN" sz="2000" dirty="0">
                <a:effectLst/>
                <a:latin typeface="+mn-ea"/>
                <a:cs typeface="Times New Roman" panose="02020603050405020304" pitchFamily="18" charset="0"/>
                <a:sym typeface="+mn-ea"/>
              </a:rPr>
              <a:t>持久类，如</a:t>
            </a:r>
            <a:r>
              <a:rPr lang="en-US" altLang="zh-CN" sz="2000" dirty="0">
                <a:effectLst/>
                <a:latin typeface="+mn-ea"/>
                <a:cs typeface="Times New Roman" panose="02020603050405020304" pitchFamily="18" charset="0"/>
                <a:sym typeface="+mn-ea"/>
              </a:rPr>
              <a:t>Sale</a:t>
            </a:r>
            <a:r>
              <a:rPr lang="zh-CN" altLang="zh-CN" sz="2000" dirty="0">
                <a:effectLst/>
                <a:latin typeface="+mn-ea"/>
                <a:cs typeface="Times New Roman" panose="02020603050405020304" pitchFamily="18" charset="0"/>
                <a:sym typeface="+mn-ea"/>
              </a:rPr>
              <a:t>的存档（向</a:t>
            </a:r>
            <a:r>
              <a:rPr lang="en-US" altLang="zh-CN" sz="2000" dirty="0">
                <a:effectLst/>
                <a:latin typeface="+mn-ea"/>
                <a:cs typeface="Times New Roman" panose="02020603050405020304" pitchFamily="18" charset="0"/>
                <a:sym typeface="+mn-ea"/>
              </a:rPr>
              <a:t>DB</a:t>
            </a:r>
            <a:r>
              <a:rPr lang="zh-CN" altLang="zh-CN" sz="2000" dirty="0">
                <a:effectLst/>
                <a:latin typeface="+mn-ea"/>
                <a:cs typeface="Times New Roman" panose="02020603050405020304" pitchFamily="18" charset="0"/>
                <a:sym typeface="+mn-ea"/>
              </a:rPr>
              <a:t>写）暂不实现</a:t>
            </a:r>
            <a:endParaRPr lang="en-US" altLang="zh-CN" sz="2000" dirty="0">
              <a:effectLst/>
              <a:latin typeface="+mn-ea"/>
              <a:cs typeface="Times New Roman" panose="02020603050405020304" pitchFamily="18" charset="0"/>
            </a:endParaRPr>
          </a:p>
          <a:p>
            <a:pPr marL="0" indent="0">
              <a:buNone/>
            </a:pPr>
            <a:endParaRPr lang="zh-CN" altLang="en-US" sz="2000" dirty="0">
              <a:ea typeface="等线" panose="02010600030101010101" pitchFamily="2" charset="-122"/>
              <a:cs typeface="Times New Roman" panose="02020603050405020304" pitchFamily="18" charset="0"/>
            </a:endParaRPr>
          </a:p>
          <a:p>
            <a:pPr marL="0" indent="0" algn="l">
              <a:buNone/>
            </a:pP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b="1"/>
              <a:t>一、需求收集</a:t>
            </a:r>
          </a:p>
        </p:txBody>
      </p:sp>
      <p:sp>
        <p:nvSpPr>
          <p:cNvPr id="3" name="内容占位符 2"/>
          <p:cNvSpPr>
            <a:spLocks noGrp="1"/>
          </p:cNvSpPr>
          <p:nvPr>
            <p:ph idx="1"/>
          </p:nvPr>
        </p:nvSpPr>
        <p:spPr/>
        <p:txBody>
          <a:bodyPr/>
          <a:lstStyle/>
          <a:p>
            <a:r>
              <a:rPr lang="zh-CN" altLang="en-US" sz="3200" dirty="0"/>
              <a:t>系统陈述</a:t>
            </a:r>
          </a:p>
          <a:p>
            <a:r>
              <a:rPr lang="en-US" altLang="zh-CN" sz="3200" dirty="0"/>
              <a:t>User story</a:t>
            </a:r>
            <a:endParaRPr lang="zh-CN" altLang="en-US" sz="3200" dirty="0"/>
          </a:p>
          <a:p>
            <a:r>
              <a:rPr lang="zh-CN" altLang="en-US" sz="3200" dirty="0"/>
              <a:t>用户界面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effectLst/>
                <a:latin typeface="+mj-ea"/>
                <a:cs typeface="Times New Roman" panose="02020603050405020304" pitchFamily="18" charset="0"/>
                <a:sym typeface="+mn-ea"/>
              </a:rPr>
              <a:t>迭代</a:t>
            </a:r>
            <a:r>
              <a:rPr lang="en-US" altLang="zh-CN" sz="4000" b="1" dirty="0">
                <a:effectLst/>
                <a:latin typeface="+mj-ea"/>
                <a:cs typeface="Times New Roman" panose="02020603050405020304" pitchFamily="18" charset="0"/>
                <a:sym typeface="+mn-ea"/>
              </a:rPr>
              <a:t>2</a:t>
            </a:r>
          </a:p>
        </p:txBody>
      </p:sp>
      <p:sp>
        <p:nvSpPr>
          <p:cNvPr id="3" name="内容占位符 2"/>
          <p:cNvSpPr>
            <a:spLocks noGrp="1"/>
          </p:cNvSpPr>
          <p:nvPr>
            <p:ph idx="1"/>
          </p:nvPr>
        </p:nvSpPr>
        <p:spPr>
          <a:xfrm>
            <a:off x="838200" y="1466850"/>
            <a:ext cx="11080750" cy="2961640"/>
          </a:xfrm>
        </p:spPr>
        <p:txBody>
          <a:bodyPr>
            <a:normAutofit/>
          </a:bodyPr>
          <a:lstStyle/>
          <a:p>
            <a:pPr marL="0" indent="0" algn="l">
              <a:buNone/>
            </a:pPr>
            <a:r>
              <a:rPr lang="en-US" altLang="zh-CN" sz="2000">
                <a:sym typeface="+mn-ea"/>
              </a:rPr>
              <a:t>1</a:t>
            </a:r>
            <a:r>
              <a:rPr lang="zh-CN" altLang="en-US" sz="2000">
                <a:sym typeface="+mn-ea"/>
              </a:rPr>
              <a:t>、实现销售入库</a:t>
            </a:r>
            <a:endParaRPr lang="zh-CN" altLang="en-US" sz="2000"/>
          </a:p>
          <a:p>
            <a:pPr marL="0" indent="0" algn="l">
              <a:buNone/>
            </a:pPr>
            <a:r>
              <a:rPr lang="en-US" altLang="zh-CN" sz="2000">
                <a:sym typeface="+mn-ea"/>
              </a:rPr>
              <a:t>2</a:t>
            </a:r>
            <a:r>
              <a:rPr lang="zh-CN" altLang="en-US" sz="2000">
                <a:sym typeface="+mn-ea"/>
              </a:rPr>
              <a:t>、实现单据样式可定制</a:t>
            </a:r>
            <a:endParaRPr lang="zh-CN" altLang="en-US" sz="2000" dirty="0">
              <a:latin typeface="+mn-ea"/>
            </a:endParaRPr>
          </a:p>
          <a:p>
            <a:pPr marL="0" indent="0" algn="l">
              <a:buNone/>
            </a:pP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268075" cy="1325880"/>
          </a:xfrm>
        </p:spPr>
        <p:txBody>
          <a:bodyPr>
            <a:normAutofit/>
          </a:bodyPr>
          <a:lstStyle/>
          <a:p>
            <a:r>
              <a:rPr lang="zh-CN" altLang="en-US" sz="6000" b="1"/>
              <a:t>四、迭代一</a:t>
            </a:r>
          </a:p>
        </p:txBody>
      </p:sp>
      <p:sp>
        <p:nvSpPr>
          <p:cNvPr id="3" name="内容占位符 2"/>
          <p:cNvSpPr>
            <a:spLocks noGrp="1"/>
          </p:cNvSpPr>
          <p:nvPr>
            <p:ph idx="1"/>
          </p:nvPr>
        </p:nvSpPr>
        <p:spPr/>
        <p:txBody>
          <a:bodyPr>
            <a:normAutofit fontScale="92500" lnSpcReduction="20000"/>
          </a:bodyPr>
          <a:lstStyle/>
          <a:p>
            <a:r>
              <a:rPr lang="zh-CN" altLang="en-US" sz="3200"/>
              <a:t>需求分析：用例</a:t>
            </a:r>
          </a:p>
          <a:p>
            <a:r>
              <a:rPr lang="zh-CN" altLang="en-US" sz="3200"/>
              <a:t>设计方案</a:t>
            </a:r>
            <a:r>
              <a:rPr lang="en-US" altLang="zh-CN" sz="3200"/>
              <a:t>1</a:t>
            </a:r>
          </a:p>
          <a:p>
            <a:r>
              <a:rPr lang="zh-CN" altLang="en-US" sz="3200"/>
              <a:t>设计方案</a:t>
            </a:r>
            <a:r>
              <a:rPr lang="en-US" altLang="zh-CN" sz="3200"/>
              <a:t>2</a:t>
            </a:r>
          </a:p>
          <a:p>
            <a:r>
              <a:rPr lang="zh-CN" altLang="en-US" sz="3200"/>
              <a:t>设计方案</a:t>
            </a:r>
            <a:r>
              <a:rPr lang="en-US" altLang="zh-CN" sz="3200"/>
              <a:t>3</a:t>
            </a:r>
            <a:r>
              <a:rPr lang="zh-CN" altLang="en-US" sz="3200"/>
              <a:t>：领域模型</a:t>
            </a:r>
          </a:p>
          <a:p>
            <a:r>
              <a:rPr lang="zh-CN" altLang="en-US" sz="3200"/>
              <a:t>设计方案</a:t>
            </a:r>
            <a:r>
              <a:rPr lang="en-US" altLang="zh-CN" sz="3200"/>
              <a:t>3</a:t>
            </a:r>
            <a:r>
              <a:rPr lang="zh-CN" altLang="en-US" sz="3200"/>
              <a:t>：应用</a:t>
            </a:r>
            <a:r>
              <a:rPr lang="en-US" altLang="zh-CN" sz="3200"/>
              <a:t>GRASP</a:t>
            </a:r>
          </a:p>
          <a:p>
            <a:r>
              <a:rPr lang="zh-CN" altLang="en-US" sz="3200"/>
              <a:t>设计方案</a:t>
            </a:r>
            <a:r>
              <a:rPr lang="en-US" altLang="zh-CN" sz="3200"/>
              <a:t>3</a:t>
            </a:r>
            <a:r>
              <a:rPr lang="zh-CN" altLang="en-US" sz="3200"/>
              <a:t>：控制台程序实现</a:t>
            </a:r>
          </a:p>
          <a:p>
            <a:r>
              <a:rPr lang="zh-CN" altLang="en-US" sz="3200"/>
              <a:t>设计方案</a:t>
            </a:r>
            <a:r>
              <a:rPr lang="en-US" altLang="zh-CN" sz="3200"/>
              <a:t>4</a:t>
            </a:r>
            <a:r>
              <a:rPr lang="zh-CN" altLang="en-US" sz="3200"/>
              <a:t>：窗口程序实现</a:t>
            </a:r>
          </a:p>
          <a:p>
            <a:r>
              <a:rPr lang="zh-CN" altLang="en-US" sz="3200"/>
              <a:t>设计方案</a:t>
            </a:r>
            <a:r>
              <a:rPr lang="en-US" altLang="zh-CN" sz="3200"/>
              <a:t>5</a:t>
            </a:r>
            <a:r>
              <a:rPr lang="zh-CN" altLang="en-US" sz="3200"/>
              <a:t>：代码重构情况</a:t>
            </a:r>
          </a:p>
          <a:p>
            <a:r>
              <a:rPr lang="zh-CN" altLang="en-US" sz="3200"/>
              <a:t>设计方案</a:t>
            </a:r>
            <a:r>
              <a:rPr lang="en-US" altLang="zh-CN" sz="3200"/>
              <a:t>5</a:t>
            </a:r>
            <a:r>
              <a:rPr lang="zh-CN" altLang="en-US" sz="3200"/>
              <a:t>：应用状态模式重构</a:t>
            </a:r>
          </a:p>
          <a:p>
            <a:endParaRPr lang="zh-CN" alt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latin typeface="+mj-ea"/>
                <a:cs typeface="+mj-ea"/>
              </a:rPr>
              <a:t>设计方案</a:t>
            </a:r>
            <a:r>
              <a:rPr lang="en-US" altLang="zh-CN" sz="4000" b="1">
                <a:latin typeface="+mj-ea"/>
                <a:cs typeface="+mj-ea"/>
              </a:rPr>
              <a:t>1</a:t>
            </a:r>
          </a:p>
        </p:txBody>
      </p:sp>
      <p:sp>
        <p:nvSpPr>
          <p:cNvPr id="35" name="文本框 34"/>
          <p:cNvSpPr txBox="1"/>
          <p:nvPr/>
        </p:nvSpPr>
        <p:spPr>
          <a:xfrm>
            <a:off x="5309235" y="3314700"/>
            <a:ext cx="6044565" cy="2553335"/>
          </a:xfrm>
          <a:prstGeom prst="rect">
            <a:avLst/>
          </a:prstGeom>
          <a:noFill/>
        </p:spPr>
        <p:txBody>
          <a:bodyPr wrap="square" rtlCol="0">
            <a:spAutoFit/>
          </a:bodyPr>
          <a:lstStyle/>
          <a:p>
            <a:r>
              <a:rPr lang="zh-CN" altLang="en-US" sz="2000" dirty="0">
                <a:latin typeface="+mn-ea"/>
                <a:cs typeface="+mn-ea"/>
              </a:rPr>
              <a:t>评估设计方案</a:t>
            </a:r>
            <a:r>
              <a:rPr lang="en-US" altLang="zh-CN" sz="2000" dirty="0">
                <a:latin typeface="+mn-ea"/>
                <a:cs typeface="+mn-ea"/>
              </a:rPr>
              <a:t>1</a:t>
            </a:r>
          </a:p>
          <a:p>
            <a:endParaRPr lang="en-US" altLang="zh-CN" sz="2000" dirty="0">
              <a:latin typeface="+mn-ea"/>
              <a:cs typeface="+mn-ea"/>
            </a:endParaRPr>
          </a:p>
          <a:p>
            <a:r>
              <a:rPr lang="en-US" altLang="zh-CN" sz="2000" dirty="0" err="1">
                <a:latin typeface="+mn-ea"/>
                <a:cs typeface="+mn-ea"/>
              </a:rPr>
              <a:t>POSSystem</a:t>
            </a:r>
            <a:r>
              <a:rPr lang="zh-CN" altLang="en-US" sz="2000" dirty="0">
                <a:latin typeface="+mn-ea"/>
                <a:cs typeface="+mn-ea"/>
              </a:rPr>
              <a:t>负责了所有事情：</a:t>
            </a:r>
            <a:endParaRPr lang="en-US" altLang="zh-CN" sz="2000" dirty="0">
              <a:latin typeface="+mn-ea"/>
              <a:cs typeface="+mn-ea"/>
            </a:endParaRPr>
          </a:p>
          <a:p>
            <a:r>
              <a:rPr lang="en-US" altLang="zh-CN" sz="2000" dirty="0">
                <a:latin typeface="+mn-ea"/>
                <a:cs typeface="+mn-ea"/>
              </a:rPr>
              <a:t>1</a:t>
            </a:r>
            <a:r>
              <a:rPr lang="zh-CN" altLang="en-US" sz="2000" dirty="0">
                <a:latin typeface="+mn-ea"/>
                <a:cs typeface="+mn-ea"/>
              </a:rPr>
              <a:t>，显示和接收用户请求（用户事件）</a:t>
            </a:r>
            <a:endParaRPr lang="en-US" altLang="zh-CN" sz="2000" dirty="0">
              <a:latin typeface="+mn-ea"/>
              <a:cs typeface="+mn-ea"/>
            </a:endParaRPr>
          </a:p>
          <a:p>
            <a:r>
              <a:rPr lang="en-US" altLang="zh-CN" sz="2000" dirty="0">
                <a:latin typeface="+mn-ea"/>
                <a:cs typeface="+mn-ea"/>
              </a:rPr>
              <a:t>2</a:t>
            </a:r>
            <a:r>
              <a:rPr lang="zh-CN" altLang="en-US" sz="2000" dirty="0">
                <a:latin typeface="+mn-ea"/>
                <a:cs typeface="+mn-ea"/>
              </a:rPr>
              <a:t>，处理用户事件</a:t>
            </a:r>
            <a:endParaRPr lang="en-US" altLang="zh-CN" sz="2000" dirty="0">
              <a:latin typeface="+mn-ea"/>
              <a:cs typeface="+mn-ea"/>
            </a:endParaRPr>
          </a:p>
          <a:p>
            <a:endParaRPr lang="en-US" altLang="zh-CN" sz="2000" dirty="0">
              <a:latin typeface="+mn-ea"/>
              <a:cs typeface="+mn-ea"/>
            </a:endParaRPr>
          </a:p>
          <a:p>
            <a:r>
              <a:rPr lang="zh-CN" altLang="en-US" sz="2000" dirty="0">
                <a:latin typeface="+mn-ea"/>
                <a:cs typeface="+mn-ea"/>
              </a:rPr>
              <a:t>这不符合人类解决复杂问题的一般策略：分而治之。</a:t>
            </a:r>
            <a:endParaRPr lang="en-US" altLang="zh-CN" sz="2000" dirty="0">
              <a:latin typeface="+mn-ea"/>
              <a:cs typeface="+mn-ea"/>
            </a:endParaRPr>
          </a:p>
          <a:p>
            <a:r>
              <a:rPr lang="zh-CN" altLang="en-US" sz="2000" dirty="0">
                <a:latin typeface="+mn-ea"/>
                <a:cs typeface="+mn-ea"/>
              </a:rPr>
              <a:t>同时违背了关注点分离和</a:t>
            </a:r>
            <a:r>
              <a:rPr lang="en-US" altLang="zh-CN" sz="2000" dirty="0">
                <a:latin typeface="+mn-ea"/>
                <a:cs typeface="+mn-ea"/>
              </a:rPr>
              <a:t>MVS</a:t>
            </a:r>
            <a:r>
              <a:rPr lang="zh-CN" altLang="en-US" sz="2000" dirty="0">
                <a:latin typeface="+mn-ea"/>
                <a:cs typeface="+mn-ea"/>
              </a:rPr>
              <a:t>原则</a:t>
            </a:r>
          </a:p>
        </p:txBody>
      </p:sp>
      <p:pic>
        <p:nvPicPr>
          <p:cNvPr id="3" name="图片 2"/>
          <p:cNvPicPr>
            <a:picLocks noChangeAspect="1"/>
          </p:cNvPicPr>
          <p:nvPr/>
        </p:nvPicPr>
        <p:blipFill rotWithShape="1">
          <a:blip r:embed="rId2"/>
          <a:srcRect t="3659" b="12273"/>
          <a:stretch/>
        </p:blipFill>
        <p:spPr>
          <a:xfrm>
            <a:off x="338599" y="1272619"/>
            <a:ext cx="3619500" cy="3605752"/>
          </a:xfrm>
          <a:prstGeom prst="rect">
            <a:avLst/>
          </a:prstGeom>
        </p:spPr>
      </p:pic>
      <p:pic>
        <p:nvPicPr>
          <p:cNvPr id="7" name="图片 6">
            <a:extLst>
              <a:ext uri="{FF2B5EF4-FFF2-40B4-BE49-F238E27FC236}">
                <a16:creationId xmlns:a16="http://schemas.microsoft.com/office/drawing/2014/main" id="{3FE905E5-350E-4275-8F45-29A78C49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46" y="928692"/>
            <a:ext cx="5219869" cy="29686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j-ea"/>
                <a:cs typeface="+mj-ea"/>
              </a:rPr>
              <a:t>设计方案</a:t>
            </a:r>
            <a:r>
              <a:rPr lang="en-US" altLang="zh-CN" sz="4000" b="1" dirty="0">
                <a:latin typeface="+mj-ea"/>
                <a:cs typeface="+mj-ea"/>
              </a:rPr>
              <a:t>1</a:t>
            </a:r>
            <a:r>
              <a:rPr lang="zh-CN" altLang="en-US" sz="4000" b="1" dirty="0">
                <a:latin typeface="+mj-ea"/>
                <a:cs typeface="+mj-ea"/>
              </a:rPr>
              <a:t>，迭代一用例</a:t>
            </a:r>
            <a:endParaRPr lang="en-US" altLang="zh-CN" sz="4000" b="1" dirty="0">
              <a:latin typeface="+mj-ea"/>
              <a:cs typeface="+mj-ea"/>
            </a:endParaRPr>
          </a:p>
        </p:txBody>
      </p:sp>
      <p:sp>
        <p:nvSpPr>
          <p:cNvPr id="35" name="文本框 34"/>
          <p:cNvSpPr txBox="1"/>
          <p:nvPr/>
        </p:nvSpPr>
        <p:spPr>
          <a:xfrm>
            <a:off x="284481" y="1442720"/>
            <a:ext cx="11262360" cy="3477875"/>
          </a:xfrm>
          <a:prstGeom prst="rect">
            <a:avLst/>
          </a:prstGeom>
          <a:noFill/>
        </p:spPr>
        <p:txBody>
          <a:bodyPr wrap="square" rtlCol="0">
            <a:spAutoFit/>
          </a:bodyPr>
          <a:lstStyle/>
          <a:p>
            <a:r>
              <a:rPr lang="zh-CN" altLang="en-US" sz="2000" dirty="0">
                <a:latin typeface="+mn-ea"/>
                <a:cs typeface="+mn-ea"/>
              </a:rPr>
              <a:t>用例名称：键盘输入</a:t>
            </a:r>
            <a:endParaRPr lang="en-US" altLang="zh-CN" sz="2000" dirty="0">
              <a:latin typeface="+mn-ea"/>
              <a:cs typeface="+mn-ea"/>
            </a:endParaRPr>
          </a:p>
          <a:p>
            <a:r>
              <a:rPr lang="zh-CN" altLang="en-US" sz="2000" dirty="0">
                <a:latin typeface="+mn-ea"/>
                <a:cs typeface="+mn-ea"/>
              </a:rPr>
              <a:t>前置条件</a:t>
            </a:r>
            <a:r>
              <a:rPr lang="en-US" altLang="zh-CN" sz="2000" dirty="0">
                <a:latin typeface="+mn-ea"/>
                <a:cs typeface="+mn-ea"/>
              </a:rPr>
              <a:t>:</a:t>
            </a:r>
            <a:r>
              <a:rPr lang="zh-CN" altLang="en-US" sz="2000" dirty="0">
                <a:latin typeface="+mn-ea"/>
                <a:cs typeface="+mn-ea"/>
              </a:rPr>
              <a:t>无</a:t>
            </a:r>
            <a:endParaRPr lang="en-US" altLang="zh-CN" sz="2000" dirty="0">
              <a:latin typeface="+mn-ea"/>
              <a:cs typeface="+mn-ea"/>
            </a:endParaRPr>
          </a:p>
          <a:p>
            <a:r>
              <a:rPr lang="en-US" altLang="zh-CN" sz="2000" dirty="0">
                <a:latin typeface="+mn-ea"/>
                <a:cs typeface="+mn-ea"/>
              </a:rPr>
              <a:t>1</a:t>
            </a:r>
            <a:r>
              <a:rPr lang="zh-CN" altLang="en-US" sz="2000" dirty="0">
                <a:latin typeface="+mn-ea"/>
                <a:cs typeface="+mn-ea"/>
              </a:rPr>
              <a:t>：顾客打开系统</a:t>
            </a:r>
            <a:endParaRPr lang="en-US" altLang="zh-CN" sz="2000" dirty="0">
              <a:latin typeface="+mn-ea"/>
              <a:cs typeface="+mn-ea"/>
            </a:endParaRPr>
          </a:p>
          <a:p>
            <a:r>
              <a:rPr lang="en-US" altLang="zh-CN" sz="2000" dirty="0">
                <a:latin typeface="+mn-ea"/>
                <a:cs typeface="+mn-ea"/>
              </a:rPr>
              <a:t>2</a:t>
            </a:r>
            <a:r>
              <a:rPr lang="zh-CN" altLang="en-US" sz="2000" dirty="0">
                <a:latin typeface="+mn-ea"/>
                <a:cs typeface="+mn-ea"/>
              </a:rPr>
              <a:t>：销售员输入所有的商品的数量</a:t>
            </a:r>
            <a:endParaRPr lang="en-US" altLang="zh-CN" sz="2000" dirty="0">
              <a:latin typeface="+mn-ea"/>
              <a:cs typeface="+mn-ea"/>
            </a:endParaRPr>
          </a:p>
          <a:p>
            <a:r>
              <a:rPr lang="en-US" altLang="zh-CN" sz="2000" dirty="0">
                <a:latin typeface="+mn-ea"/>
                <a:cs typeface="+mn-ea"/>
              </a:rPr>
              <a:t>3</a:t>
            </a:r>
            <a:r>
              <a:rPr lang="zh-CN" altLang="en-US" sz="2000" dirty="0">
                <a:latin typeface="+mn-ea"/>
                <a:cs typeface="+mn-ea"/>
              </a:rPr>
              <a:t>：</a:t>
            </a:r>
            <a:r>
              <a:rPr lang="en-US" altLang="zh-CN" sz="2000" dirty="0">
                <a:latin typeface="+mn-ea"/>
                <a:cs typeface="+mn-ea"/>
              </a:rPr>
              <a:t>POS</a:t>
            </a:r>
            <a:r>
              <a:rPr lang="zh-CN" altLang="en-US" sz="2000" dirty="0">
                <a:latin typeface="+mn-ea"/>
                <a:cs typeface="+mn-ea"/>
              </a:rPr>
              <a:t>计算所需的金额</a:t>
            </a:r>
            <a:endParaRPr lang="en-US" altLang="zh-CN" sz="2000" dirty="0">
              <a:latin typeface="+mn-ea"/>
              <a:cs typeface="+mn-ea"/>
            </a:endParaRPr>
          </a:p>
          <a:p>
            <a:r>
              <a:rPr lang="zh-CN" altLang="en-US" sz="2000" dirty="0">
                <a:latin typeface="+mn-ea"/>
                <a:cs typeface="+mn-ea"/>
              </a:rPr>
              <a:t>用例名称：现金支付</a:t>
            </a:r>
            <a:endParaRPr lang="en-US" altLang="zh-CN" sz="2000" dirty="0">
              <a:latin typeface="+mn-ea"/>
              <a:cs typeface="+mn-ea"/>
            </a:endParaRPr>
          </a:p>
          <a:p>
            <a:r>
              <a:rPr lang="zh-CN" altLang="en-US" sz="2000" dirty="0">
                <a:latin typeface="+mn-ea"/>
                <a:cs typeface="+mn-ea"/>
              </a:rPr>
              <a:t>前置条件：顾客用键盘输入后，</a:t>
            </a:r>
            <a:r>
              <a:rPr lang="en-US" altLang="zh-CN" sz="2000" dirty="0">
                <a:latin typeface="+mn-ea"/>
                <a:cs typeface="+mn-ea"/>
              </a:rPr>
              <a:t>POS</a:t>
            </a:r>
            <a:r>
              <a:rPr lang="zh-CN" altLang="en-US" sz="2000" dirty="0">
                <a:latin typeface="+mn-ea"/>
                <a:cs typeface="+mn-ea"/>
              </a:rPr>
              <a:t>显示所需的金额</a:t>
            </a:r>
            <a:endParaRPr lang="en-US" altLang="zh-CN" sz="2000" dirty="0">
              <a:latin typeface="+mn-ea"/>
              <a:cs typeface="+mn-ea"/>
            </a:endParaRPr>
          </a:p>
          <a:p>
            <a:r>
              <a:rPr lang="en-US" altLang="zh-CN" sz="2000" dirty="0">
                <a:latin typeface="+mn-ea"/>
                <a:cs typeface="+mn-ea"/>
              </a:rPr>
              <a:t>1</a:t>
            </a:r>
            <a:r>
              <a:rPr lang="zh-CN" altLang="en-US" sz="2000" dirty="0">
                <a:latin typeface="+mn-ea"/>
                <a:cs typeface="+mn-ea"/>
              </a:rPr>
              <a:t>：顾客使用现金支付，给销售员一笔钱。</a:t>
            </a:r>
            <a:endParaRPr lang="en-US" altLang="zh-CN" sz="2000" dirty="0">
              <a:latin typeface="+mn-ea"/>
              <a:cs typeface="+mn-ea"/>
            </a:endParaRPr>
          </a:p>
          <a:p>
            <a:r>
              <a:rPr lang="en-US" altLang="zh-CN" sz="2000" dirty="0">
                <a:latin typeface="+mn-ea"/>
                <a:cs typeface="+mn-ea"/>
              </a:rPr>
              <a:t>2</a:t>
            </a:r>
            <a:r>
              <a:rPr lang="zh-CN" altLang="en-US" sz="2000" dirty="0">
                <a:latin typeface="+mn-ea"/>
                <a:cs typeface="+mn-ea"/>
              </a:rPr>
              <a:t>：销售员输入相应的已付额。</a:t>
            </a:r>
            <a:endParaRPr lang="en-US" altLang="zh-CN" sz="2000" dirty="0">
              <a:latin typeface="+mn-ea"/>
              <a:cs typeface="+mn-ea"/>
            </a:endParaRPr>
          </a:p>
          <a:p>
            <a:r>
              <a:rPr lang="en-US" altLang="zh-CN" sz="2000" dirty="0">
                <a:latin typeface="+mn-ea"/>
                <a:cs typeface="+mn-ea"/>
              </a:rPr>
              <a:t>3</a:t>
            </a:r>
            <a:r>
              <a:rPr lang="zh-CN" altLang="en-US" sz="2000" dirty="0">
                <a:latin typeface="+mn-ea"/>
                <a:cs typeface="+mn-ea"/>
              </a:rPr>
              <a:t>：当已付额大于等于应付额时，结束销售。</a:t>
            </a:r>
            <a:endParaRPr lang="en-US" altLang="zh-CN" sz="2000" dirty="0">
              <a:latin typeface="+mn-ea"/>
              <a:cs typeface="+mn-ea"/>
            </a:endParaRPr>
          </a:p>
          <a:p>
            <a:r>
              <a:rPr lang="en-US" altLang="zh-CN" sz="2000" dirty="0">
                <a:latin typeface="+mn-ea"/>
                <a:cs typeface="+mn-ea"/>
              </a:rPr>
              <a:t>4</a:t>
            </a:r>
            <a:r>
              <a:rPr lang="zh-CN" altLang="en-US" sz="2000">
                <a:latin typeface="+mn-ea"/>
                <a:cs typeface="+mn-ea"/>
              </a:rPr>
              <a:t>：销售员根据显示的找零，提供给顾客零钱。</a:t>
            </a:r>
            <a:endParaRPr lang="en-US" altLang="zh-CN" sz="2000" dirty="0">
              <a:latin typeface="+mn-ea"/>
              <a:cs typeface="+mn-ea"/>
            </a:endParaRPr>
          </a:p>
        </p:txBody>
      </p:sp>
    </p:spTree>
    <p:extLst>
      <p:ext uri="{BB962C8B-B14F-4D97-AF65-F5344CB8AC3E}">
        <p14:creationId xmlns:p14="http://schemas.microsoft.com/office/powerpoint/2010/main" val="2124647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a:latin typeface="+mn-ea"/>
                <a:ea typeface="+mn-ea"/>
                <a:cs typeface="+mn-ea"/>
              </a:rPr>
              <a:t>设计方案</a:t>
            </a:r>
            <a:r>
              <a:rPr lang="en-US" altLang="zh-CN" sz="4000" b="1">
                <a:latin typeface="+mn-ea"/>
                <a:ea typeface="+mn-ea"/>
                <a:cs typeface="+mn-ea"/>
              </a:rPr>
              <a:t>2</a:t>
            </a:r>
          </a:p>
        </p:txBody>
      </p:sp>
      <p:pic>
        <p:nvPicPr>
          <p:cNvPr id="7" name="图片 6">
            <a:extLst>
              <a:ext uri="{FF2B5EF4-FFF2-40B4-BE49-F238E27FC236}">
                <a16:creationId xmlns:a16="http://schemas.microsoft.com/office/drawing/2014/main" id="{FCD5C5C1-0C73-42B5-970C-137A53D00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080" y="1126503"/>
            <a:ext cx="6840265" cy="3981647"/>
          </a:xfrm>
          <a:prstGeom prst="rect">
            <a:avLst/>
          </a:prstGeom>
        </p:spPr>
      </p:pic>
      <p:pic>
        <p:nvPicPr>
          <p:cNvPr id="10" name="图片 9">
            <a:extLst>
              <a:ext uri="{FF2B5EF4-FFF2-40B4-BE49-F238E27FC236}">
                <a16:creationId xmlns:a16="http://schemas.microsoft.com/office/drawing/2014/main" id="{B801E5D4-DFE6-44AB-88F4-A60013CE0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118" y="1581536"/>
            <a:ext cx="2815865" cy="40531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410"/>
            <a:ext cx="10515600" cy="1325563"/>
          </a:xfrm>
        </p:spPr>
        <p:txBody>
          <a:bodyPr/>
          <a:lstStyle/>
          <a:p>
            <a:pPr algn="l">
              <a:buClrTx/>
              <a:buSzTx/>
              <a:buFontTx/>
            </a:pPr>
            <a:r>
              <a:rPr lang="zh-CN" altLang="en-US" sz="4000" b="1">
                <a:latin typeface="+mn-ea"/>
                <a:ea typeface="+mn-ea"/>
                <a:cs typeface="+mn-ea"/>
              </a:rPr>
              <a:t>设计方案2</a:t>
            </a:r>
          </a:p>
        </p:txBody>
      </p:sp>
      <p:sp>
        <p:nvSpPr>
          <p:cNvPr id="3" name="内容占位符 2"/>
          <p:cNvSpPr>
            <a:spLocks noGrp="1"/>
          </p:cNvSpPr>
          <p:nvPr>
            <p:ph idx="1"/>
          </p:nvPr>
        </p:nvSpPr>
        <p:spPr>
          <a:xfrm>
            <a:off x="685800" y="1074420"/>
            <a:ext cx="10515600" cy="5337810"/>
          </a:xfrm>
        </p:spPr>
        <p:txBody>
          <a:bodyPr>
            <a:noAutofit/>
          </a:bodyPr>
          <a:lstStyle/>
          <a:p>
            <a:pPr marL="0" algn="l">
              <a:lnSpc>
                <a:spcPct val="100000"/>
              </a:lnSpc>
              <a:buClrTx/>
              <a:buSzTx/>
              <a:buNone/>
            </a:pPr>
            <a:r>
              <a:rPr lang="en-US" altLang="zh-CN" sz="1600" dirty="0">
                <a:latin typeface="+mn-ea"/>
                <a:cs typeface="+mn-ea"/>
                <a:sym typeface="+mn-ea"/>
              </a:rPr>
              <a:t>评估设计方案2</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UI负责显示和接收用户请求（用户事件</a:t>
            </a:r>
            <a:r>
              <a:rPr lang="en-US" altLang="zh-CN" sz="1600" dirty="0">
                <a:latin typeface="+mn-ea"/>
                <a:cs typeface="+mn-ea"/>
                <a:sym typeface="+mn-ea"/>
              </a:rPr>
              <a:t>）</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POSSystem负责处理用户事件</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问题</a:t>
            </a:r>
            <a:r>
              <a:rPr lang="en-US" altLang="zh-CN" sz="1600" dirty="0">
                <a:latin typeface="+mn-ea"/>
                <a:cs typeface="+mn-ea"/>
                <a:sym typeface="+mn-ea"/>
              </a:rPr>
              <a:t>：</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在处理用户事件时应</a:t>
            </a:r>
            <a:r>
              <a:rPr lang="en-US" altLang="zh-CN" sz="1600" dirty="0">
                <a:latin typeface="+mn-ea"/>
                <a:cs typeface="+mn-ea"/>
                <a:sym typeface="+mn-ea"/>
              </a:rPr>
              <a:t>：</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（1）由POSSystem亲自处理？</a:t>
            </a:r>
            <a:endParaRPr lang="en-US" altLang="zh-CN" sz="1600" dirty="0" err="1">
              <a:latin typeface="+mn-ea"/>
              <a:cs typeface="+mn-ea"/>
            </a:endParaRPr>
          </a:p>
          <a:p>
            <a:pPr marL="0" algn="l">
              <a:lnSpc>
                <a:spcPct val="100000"/>
              </a:lnSpc>
              <a:buClrTx/>
              <a:buSzTx/>
              <a:buNone/>
            </a:pPr>
            <a:r>
              <a:rPr lang="en-US" altLang="zh-CN" sz="1600" dirty="0" err="1">
                <a:latin typeface="+mn-ea"/>
                <a:cs typeface="+mn-ea"/>
                <a:sym typeface="+mn-ea"/>
              </a:rPr>
              <a:t>还是</a:t>
            </a:r>
            <a:endParaRPr lang="en-US" altLang="zh-CN" sz="1600" dirty="0" err="1">
              <a:latin typeface="+mn-ea"/>
              <a:cs typeface="+mn-ea"/>
            </a:endParaRPr>
          </a:p>
          <a:p>
            <a:pPr marL="0" algn="l">
              <a:lnSpc>
                <a:spcPct val="100000"/>
              </a:lnSpc>
              <a:buClrTx/>
              <a:buSzTx/>
              <a:buNone/>
            </a:pPr>
            <a:r>
              <a:rPr lang="en-US" altLang="zh-CN" sz="1600" dirty="0" err="1">
                <a:latin typeface="+mn-ea"/>
                <a:cs typeface="+mn-ea"/>
                <a:sym typeface="+mn-ea"/>
              </a:rPr>
              <a:t>（2）POSSystem协调内部的软件对象来处理？</a:t>
            </a:r>
            <a:endParaRPr lang="en-US" altLang="zh-CN" sz="1600" dirty="0" err="1">
              <a:latin typeface="+mn-ea"/>
              <a:cs typeface="+mn-ea"/>
            </a:endParaRPr>
          </a:p>
          <a:p>
            <a:pPr marL="0" algn="l">
              <a:lnSpc>
                <a:spcPct val="100000"/>
              </a:lnSpc>
              <a:buClrTx/>
              <a:buSzTx/>
              <a:buNone/>
            </a:pPr>
            <a:r>
              <a:rPr lang="en-US" altLang="zh-CN" sz="1600" dirty="0" err="1">
                <a:latin typeface="+mn-ea"/>
                <a:cs typeface="+mn-ea"/>
                <a:sym typeface="+mn-ea"/>
              </a:rPr>
              <a:t>由POSSystem亲自处理也违背了分而治之的策略，应由POSSystem协调内部的软件对象来处理</a:t>
            </a:r>
            <a:r>
              <a:rPr lang="en-US" altLang="zh-CN" sz="1600" dirty="0">
                <a:latin typeface="+mn-ea"/>
                <a:cs typeface="+mn-ea"/>
                <a:sym typeface="+mn-ea"/>
              </a:rPr>
              <a:t>。</a:t>
            </a:r>
            <a:endParaRPr lang="en-US" altLang="zh-CN" sz="1600" dirty="0">
              <a:latin typeface="+mn-ea"/>
              <a:cs typeface="+mn-ea"/>
            </a:endParaRPr>
          </a:p>
          <a:p>
            <a:pPr marL="0" algn="l">
              <a:lnSpc>
                <a:spcPct val="100000"/>
              </a:lnSpc>
              <a:buClrTx/>
              <a:buSzTx/>
              <a:buNone/>
            </a:pPr>
            <a:r>
              <a:rPr lang="en-US" altLang="zh-CN" sz="1600" dirty="0" err="1">
                <a:latin typeface="+mn-ea"/>
                <a:cs typeface="+mn-ea"/>
                <a:sym typeface="+mn-ea"/>
              </a:rPr>
              <a:t>那么，问题又来了：目前，我们的识别软件对象仅有UI和POSSystem，能够协调的软件对象还未能找到，可以说，只有先找到这些软件对象，我们才能为其分配职责，然后协调其来处理用户请求。</a:t>
            </a:r>
            <a:endParaRPr lang="en-US" altLang="zh-CN" sz="1600" dirty="0" err="1">
              <a:latin typeface="+mn-ea"/>
              <a:cs typeface="+mn-ea"/>
            </a:endParaRPr>
          </a:p>
          <a:p>
            <a:pPr marL="0" algn="l">
              <a:lnSpc>
                <a:spcPct val="100000"/>
              </a:lnSpc>
              <a:buClrTx/>
              <a:buSzTx/>
              <a:buNone/>
            </a:pPr>
            <a:r>
              <a:rPr lang="en-US" altLang="zh-CN" sz="1600" dirty="0" err="1">
                <a:latin typeface="+mn-ea"/>
                <a:cs typeface="+mn-ea"/>
                <a:sym typeface="+mn-ea"/>
              </a:rPr>
              <a:t>需要进一步拆分POSSystem的软件对象集</a:t>
            </a:r>
            <a:endParaRPr lang="en-US" altLang="zh-CN" sz="1600" dirty="0">
              <a:latin typeface="+mn-ea"/>
              <a:cs typeface="+mn-ea"/>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sz="4000" b="1" dirty="0">
                <a:latin typeface="+mn-ea"/>
                <a:ea typeface="+mn-ea"/>
                <a:cs typeface="+mn-ea"/>
              </a:rPr>
              <a:t>设计方案</a:t>
            </a:r>
            <a:r>
              <a:rPr lang="en-US" altLang="zh-CN" sz="4000" b="1" dirty="0">
                <a:latin typeface="+mn-ea"/>
                <a:ea typeface="+mn-ea"/>
                <a:cs typeface="+mn-ea"/>
              </a:rPr>
              <a:t>3</a:t>
            </a:r>
            <a:r>
              <a:rPr lang="zh-CN" altLang="en-US" sz="4000" b="1" dirty="0">
                <a:latin typeface="+mn-ea"/>
                <a:ea typeface="+mn-ea"/>
                <a:cs typeface="+mn-ea"/>
              </a:rPr>
              <a:t>：领域模型</a:t>
            </a:r>
          </a:p>
        </p:txBody>
      </p:sp>
      <p:sp>
        <p:nvSpPr>
          <p:cNvPr id="5" name="文本框 4"/>
          <p:cNvSpPr txBox="1"/>
          <p:nvPr/>
        </p:nvSpPr>
        <p:spPr>
          <a:xfrm>
            <a:off x="420370" y="1774190"/>
            <a:ext cx="3185487" cy="646331"/>
          </a:xfrm>
          <a:prstGeom prst="rect">
            <a:avLst/>
          </a:prstGeom>
          <a:noFill/>
        </p:spPr>
        <p:txBody>
          <a:bodyPr wrap="none" rtlCol="0">
            <a:spAutoFit/>
          </a:bodyPr>
          <a:lstStyle/>
          <a:p>
            <a:endParaRPr lang="en-US" altLang="zh-CN" dirty="0"/>
          </a:p>
          <a:p>
            <a:r>
              <a:rPr lang="zh-CN" altLang="en-US" dirty="0"/>
              <a:t>经领域模型分析后类图如下：</a:t>
            </a:r>
          </a:p>
        </p:txBody>
      </p:sp>
      <p:pic>
        <p:nvPicPr>
          <p:cNvPr id="10" name="图片 9">
            <a:extLst>
              <a:ext uri="{FF2B5EF4-FFF2-40B4-BE49-F238E27FC236}">
                <a16:creationId xmlns:a16="http://schemas.microsoft.com/office/drawing/2014/main" id="{CE9C1370-1625-4C60-B431-FE22CA917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500" y="1339850"/>
            <a:ext cx="7677150" cy="5153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3</a:t>
            </a:r>
            <a:r>
              <a:rPr lang="zh-CN" altLang="en-US" sz="4000" b="1" dirty="0">
                <a:latin typeface="+mn-ea"/>
                <a:ea typeface="+mn-ea"/>
                <a:cs typeface="+mn-ea"/>
              </a:rPr>
              <a:t>：应用</a:t>
            </a:r>
            <a:r>
              <a:rPr lang="en-US" altLang="zh-CN" sz="4000" b="1" dirty="0">
                <a:latin typeface="+mn-ea"/>
                <a:ea typeface="+mn-ea"/>
                <a:cs typeface="+mn-ea"/>
              </a:rPr>
              <a:t>GRASP</a:t>
            </a:r>
          </a:p>
        </p:txBody>
      </p:sp>
      <p:sp>
        <p:nvSpPr>
          <p:cNvPr id="4" name="文本框 3"/>
          <p:cNvSpPr txBox="1"/>
          <p:nvPr/>
        </p:nvSpPr>
        <p:spPr>
          <a:xfrm>
            <a:off x="347345" y="1826260"/>
            <a:ext cx="3959225" cy="646331"/>
          </a:xfrm>
          <a:prstGeom prst="rect">
            <a:avLst/>
          </a:prstGeom>
          <a:noFill/>
        </p:spPr>
        <p:txBody>
          <a:bodyPr wrap="square" rtlCol="0" anchor="t">
            <a:spAutoFit/>
          </a:bodyPr>
          <a:lstStyle/>
          <a:p>
            <a:r>
              <a:rPr lang="zh-CN" altLang="en-US" dirty="0">
                <a:sym typeface="+mn-ea"/>
              </a:rPr>
              <a:t>经过</a:t>
            </a:r>
            <a:r>
              <a:rPr lang="en-US" altLang="zh-CN" dirty="0">
                <a:sym typeface="+mn-ea"/>
              </a:rPr>
              <a:t>GRASP</a:t>
            </a:r>
            <a:r>
              <a:rPr lang="zh-CN" altLang="en-US" dirty="0">
                <a:sym typeface="+mn-ea"/>
              </a:rPr>
              <a:t>分析后的</a:t>
            </a:r>
            <a:r>
              <a:rPr lang="en-US" altLang="zh-CN" dirty="0">
                <a:sym typeface="+mn-ea"/>
              </a:rPr>
              <a:t>UML</a:t>
            </a:r>
            <a:r>
              <a:rPr lang="zh-CN" altLang="en-US" dirty="0">
                <a:sym typeface="+mn-ea"/>
              </a:rPr>
              <a:t>类图如下</a:t>
            </a:r>
            <a:br>
              <a:rPr lang="zh-CN" altLang="en-US" dirty="0">
                <a:sym typeface="+mn-ea"/>
              </a:rPr>
            </a:b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45C4D-1398-49E1-A32D-9D00A10FB742}"/>
              </a:ext>
            </a:extLst>
          </p:cNvPr>
          <p:cNvSpPr>
            <a:spLocks noGrp="1"/>
          </p:cNvSpPr>
          <p:nvPr>
            <p:ph type="title"/>
          </p:nvPr>
        </p:nvSpPr>
        <p:spPr/>
        <p:txBody>
          <a:bodyPr/>
          <a:lstStyle/>
          <a:p>
            <a:r>
              <a:rPr lang="zh-CN" altLang="en-US" sz="4400" b="1" dirty="0">
                <a:latin typeface="+mn-ea"/>
                <a:ea typeface="+mn-ea"/>
                <a:cs typeface="+mn-ea"/>
              </a:rPr>
              <a:t>设计方案</a:t>
            </a:r>
            <a:r>
              <a:rPr lang="en-US" altLang="zh-CN" sz="4400" b="1" dirty="0">
                <a:latin typeface="+mn-ea"/>
                <a:ea typeface="+mn-ea"/>
                <a:cs typeface="+mn-ea"/>
              </a:rPr>
              <a:t>3</a:t>
            </a:r>
            <a:r>
              <a:rPr lang="zh-CN" altLang="en-US" sz="4400" b="1" dirty="0">
                <a:latin typeface="+mn-ea"/>
                <a:ea typeface="+mn-ea"/>
                <a:cs typeface="+mn-ea"/>
              </a:rPr>
              <a:t>：</a:t>
            </a:r>
            <a:br>
              <a:rPr lang="en-US" altLang="zh-CN" sz="4400" b="1" dirty="0">
                <a:latin typeface="+mn-ea"/>
                <a:ea typeface="+mn-ea"/>
                <a:cs typeface="+mn-ea"/>
              </a:rPr>
            </a:br>
            <a:r>
              <a:rPr lang="zh-CN" altLang="en-US" sz="4400" b="1" dirty="0">
                <a:latin typeface="+mn-ea"/>
                <a:ea typeface="+mn-ea"/>
                <a:cs typeface="+mn-ea"/>
              </a:rPr>
              <a:t>应用</a:t>
            </a:r>
            <a:r>
              <a:rPr lang="en-US" altLang="zh-CN" sz="4400" b="1" dirty="0">
                <a:latin typeface="+mn-ea"/>
                <a:ea typeface="+mn-ea"/>
                <a:cs typeface="+mn-ea"/>
              </a:rPr>
              <a:t>GRASP</a:t>
            </a:r>
            <a:endParaRPr lang="zh-CN" altLang="en-US" dirty="0"/>
          </a:p>
        </p:txBody>
      </p:sp>
      <p:pic>
        <p:nvPicPr>
          <p:cNvPr id="6" name="内容占位符 5">
            <a:extLst>
              <a:ext uri="{FF2B5EF4-FFF2-40B4-BE49-F238E27FC236}">
                <a16:creationId xmlns:a16="http://schemas.microsoft.com/office/drawing/2014/main" id="{75561469-0BA9-454F-B201-CF4ABCCE0F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34051" y="169682"/>
            <a:ext cx="6374506" cy="6412633"/>
          </a:xfrm>
        </p:spPr>
      </p:pic>
    </p:spTree>
    <p:extLst>
      <p:ext uri="{BB962C8B-B14F-4D97-AF65-F5344CB8AC3E}">
        <p14:creationId xmlns:p14="http://schemas.microsoft.com/office/powerpoint/2010/main" val="189441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3</a:t>
            </a:r>
            <a:r>
              <a:rPr lang="zh-CN" altLang="en-US" sz="4000" b="1" dirty="0">
                <a:latin typeface="+mn-ea"/>
                <a:ea typeface="+mn-ea"/>
                <a:cs typeface="+mn-ea"/>
              </a:rPr>
              <a:t>：控制台</a:t>
            </a:r>
            <a:br>
              <a:rPr lang="en-US" altLang="zh-CN" sz="4000" b="1" dirty="0">
                <a:latin typeface="+mn-ea"/>
                <a:ea typeface="+mn-ea"/>
                <a:cs typeface="+mn-ea"/>
              </a:rPr>
            </a:br>
            <a:r>
              <a:rPr lang="zh-CN" altLang="en-US" sz="4000" b="1" dirty="0">
                <a:latin typeface="+mn-ea"/>
                <a:ea typeface="+mn-ea"/>
                <a:cs typeface="+mn-ea"/>
              </a:rPr>
              <a:t>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r>
              <a:rPr lang="zh-CN" altLang="en-US" dirty="0"/>
              <a:t>代码截图</a:t>
            </a:r>
          </a:p>
        </p:txBody>
      </p:sp>
      <p:pic>
        <p:nvPicPr>
          <p:cNvPr id="4" name="图片 3">
            <a:extLst>
              <a:ext uri="{FF2B5EF4-FFF2-40B4-BE49-F238E27FC236}">
                <a16:creationId xmlns:a16="http://schemas.microsoft.com/office/drawing/2014/main" id="{C1F41D3D-CC1F-4568-A57F-133B9EB811F8}"/>
              </a:ext>
            </a:extLst>
          </p:cNvPr>
          <p:cNvPicPr>
            <a:picLocks noChangeAspect="1"/>
          </p:cNvPicPr>
          <p:nvPr/>
        </p:nvPicPr>
        <p:blipFill>
          <a:blip r:embed="rId2"/>
          <a:stretch>
            <a:fillRect/>
          </a:stretch>
        </p:blipFill>
        <p:spPr>
          <a:xfrm>
            <a:off x="3128916" y="1140643"/>
            <a:ext cx="4354567" cy="5641942"/>
          </a:xfrm>
          <a:prstGeom prst="rect">
            <a:avLst/>
          </a:prstGeom>
        </p:spPr>
      </p:pic>
      <p:pic>
        <p:nvPicPr>
          <p:cNvPr id="5" name="图片 4">
            <a:extLst>
              <a:ext uri="{FF2B5EF4-FFF2-40B4-BE49-F238E27FC236}">
                <a16:creationId xmlns:a16="http://schemas.microsoft.com/office/drawing/2014/main" id="{9424F672-6F49-412D-BF9D-29BDB0E06CE0}"/>
              </a:ext>
            </a:extLst>
          </p:cNvPr>
          <p:cNvPicPr>
            <a:picLocks noChangeAspect="1"/>
          </p:cNvPicPr>
          <p:nvPr/>
        </p:nvPicPr>
        <p:blipFill>
          <a:blip r:embed="rId3"/>
          <a:stretch>
            <a:fillRect/>
          </a:stretch>
        </p:blipFill>
        <p:spPr>
          <a:xfrm>
            <a:off x="7597736" y="1338606"/>
            <a:ext cx="4577597" cy="5443979"/>
          </a:xfrm>
          <a:prstGeom prst="rect">
            <a:avLst/>
          </a:prstGeom>
        </p:spPr>
      </p:pic>
    </p:spTree>
    <p:extLst>
      <p:ext uri="{BB962C8B-B14F-4D97-AF65-F5344CB8AC3E}">
        <p14:creationId xmlns:p14="http://schemas.microsoft.com/office/powerpoint/2010/main" val="279686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ym typeface="+mn-ea"/>
              </a:rPr>
              <a:t>系统陈述</a:t>
            </a:r>
            <a:endParaRPr lang="zh-CN" altLang="en-US" sz="4000" b="1"/>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sym typeface="+mn-ea"/>
              </a:rPr>
              <a:t>POS</a:t>
            </a:r>
            <a:r>
              <a:rPr lang="zh-CN" altLang="en-US" dirty="0">
                <a:sym typeface="+mn-ea"/>
              </a:rPr>
              <a:t>系统是计算机化应用，用于（部分地）记录销售信息和处理支付过程，零售店通常会用到这种系统。</a:t>
            </a:r>
            <a:endParaRPr lang="en-US" altLang="zh-CN" dirty="0"/>
          </a:p>
          <a:p>
            <a:pPr marL="0" indent="0">
              <a:buNone/>
            </a:pPr>
            <a:r>
              <a:rPr lang="zh-CN" altLang="en-US" dirty="0">
                <a:sym typeface="+mn-ea"/>
              </a:rPr>
              <a:t>该系统包括计算机、条码扫描仪等硬件，还包括使系统运转的软件。</a:t>
            </a:r>
            <a:endParaRPr lang="en-US" altLang="zh-CN" dirty="0"/>
          </a:p>
          <a:p>
            <a:pPr marL="0" indent="0">
              <a:buNone/>
            </a:pPr>
            <a:r>
              <a:rPr lang="zh-CN" altLang="en-US" dirty="0">
                <a:sym typeface="+mn-ea"/>
              </a:rPr>
              <a:t>它还要为不同服务的应用程序（比如第三方的税金计算器和库存控制）提供接口。</a:t>
            </a:r>
            <a:endParaRPr lang="en-US" altLang="zh-CN" dirty="0"/>
          </a:p>
          <a:p>
            <a:pPr marL="0" indent="0">
              <a:buNone/>
            </a:pPr>
            <a:r>
              <a:rPr lang="zh-CN" altLang="en-US" dirty="0">
                <a:sym typeface="+mn-ea"/>
              </a:rPr>
              <a:t>这种系统要求具有一定的容错性，即如果远程服务（如库存系统）暂时中断，系统必须仍然能够获取销售信息并且至少能够处理现金付款（这样业务才不会瘫痪）。</a:t>
            </a:r>
            <a:endParaRPr lang="en-US" altLang="zh-CN" dirty="0"/>
          </a:p>
          <a:p>
            <a:pPr marL="0" indent="0">
              <a:buNone/>
            </a:pPr>
            <a:r>
              <a:rPr lang="en-US" altLang="zh-CN" dirty="0">
                <a:sym typeface="+mn-ea"/>
              </a:rPr>
              <a:t>POS</a:t>
            </a:r>
            <a:r>
              <a:rPr lang="zh-CN" altLang="en-US" dirty="0">
                <a:sym typeface="+mn-ea"/>
              </a:rPr>
              <a:t>系统必须支持日益增多的各种的客户端和接口。其中包括瘦客户的</a:t>
            </a:r>
            <a:r>
              <a:rPr lang="en-US" altLang="zh-CN" dirty="0">
                <a:sym typeface="+mn-ea"/>
              </a:rPr>
              <a:t>Web</a:t>
            </a:r>
            <a:r>
              <a:rPr lang="zh-CN" altLang="en-US" dirty="0">
                <a:sym typeface="+mn-ea"/>
              </a:rPr>
              <a:t>浏览器终端、具有类似</a:t>
            </a:r>
            <a:r>
              <a:rPr lang="en-US" altLang="zh-CN" dirty="0">
                <a:sym typeface="+mn-ea"/>
              </a:rPr>
              <a:t>Java Swing</a:t>
            </a:r>
            <a:r>
              <a:rPr lang="zh-CN" altLang="en-US" dirty="0">
                <a:sym typeface="+mn-ea"/>
              </a:rPr>
              <a:t>用户图形界面的个人计算机、触摸屏输入装置等。</a:t>
            </a:r>
            <a:endParaRPr lang="en-US" altLang="zh-CN" dirty="0"/>
          </a:p>
          <a:p>
            <a:pPr marL="0" indent="0">
              <a:buNone/>
            </a:pPr>
            <a:r>
              <a:rPr lang="zh-CN" altLang="en-US" dirty="0">
                <a:sym typeface="+mn-ea"/>
              </a:rPr>
              <a:t>更进一步，假设我们正在开发一个商用的</a:t>
            </a:r>
            <a:r>
              <a:rPr lang="en-US" altLang="zh-CN" dirty="0">
                <a:sym typeface="+mn-ea"/>
              </a:rPr>
              <a:t>POS</a:t>
            </a:r>
            <a:r>
              <a:rPr lang="zh-CN" altLang="en-US" dirty="0">
                <a:sym typeface="+mn-ea"/>
              </a:rPr>
              <a:t>系统，并打算把它出售给在业务规则处理上具有全异需求的不同客户。每个客户都希望在使用系统过程中的某些可预知条件下，执行一组独特的业务逻辑规则，例如在开始新的销售过程或添加一个新的产品时。因而，我们需要一种新的机制来提供这些灵活性和定制能力。</a:t>
            </a:r>
            <a:endParaRPr lang="en-US" altLang="zh-CN" dirty="0"/>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3</a:t>
            </a:r>
            <a:r>
              <a:rPr lang="zh-CN" altLang="en-US" sz="4000" b="1" dirty="0">
                <a:latin typeface="+mn-ea"/>
                <a:ea typeface="+mn-ea"/>
                <a:cs typeface="+mn-ea"/>
              </a:rPr>
              <a:t>：控制台</a:t>
            </a:r>
            <a:br>
              <a:rPr lang="en-US" altLang="zh-CN" sz="4000" b="1" dirty="0">
                <a:latin typeface="+mn-ea"/>
                <a:ea typeface="+mn-ea"/>
                <a:cs typeface="+mn-ea"/>
              </a:rPr>
            </a:br>
            <a:r>
              <a:rPr lang="zh-CN" altLang="en-US" sz="4000" b="1" dirty="0">
                <a:latin typeface="+mn-ea"/>
                <a:ea typeface="+mn-ea"/>
                <a:cs typeface="+mn-ea"/>
              </a:rPr>
              <a:t>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Calibri"/>
                <a:ea typeface="微软雅黑" panose="020B0503020204020204" pitchFamily="34" charset="-122"/>
              </a:rPr>
              <a:t>运行结果展示</a:t>
            </a:r>
            <a:endParaRPr lang="en-US" altLang="zh-CN" dirty="0">
              <a:solidFill>
                <a:prstClr val="black"/>
              </a:solidFill>
              <a:latin typeface="Calibri"/>
              <a:ea typeface="微软雅黑" panose="020B0503020204020204" pitchFamily="34" charset="-122"/>
            </a:endParaRPr>
          </a:p>
        </p:txBody>
      </p:sp>
      <p:pic>
        <p:nvPicPr>
          <p:cNvPr id="5" name="图片 4">
            <a:extLst>
              <a:ext uri="{FF2B5EF4-FFF2-40B4-BE49-F238E27FC236}">
                <a16:creationId xmlns:a16="http://schemas.microsoft.com/office/drawing/2014/main" id="{5845700F-5880-411B-9F39-22FE93FD87E4}"/>
              </a:ext>
            </a:extLst>
          </p:cNvPr>
          <p:cNvPicPr>
            <a:picLocks noChangeAspect="1"/>
          </p:cNvPicPr>
          <p:nvPr/>
        </p:nvPicPr>
        <p:blipFill>
          <a:blip r:embed="rId2"/>
          <a:stretch>
            <a:fillRect/>
          </a:stretch>
        </p:blipFill>
        <p:spPr>
          <a:xfrm>
            <a:off x="4318897" y="805991"/>
            <a:ext cx="5659845" cy="5967167"/>
          </a:xfrm>
          <a:prstGeom prst="rect">
            <a:avLst/>
          </a:prstGeom>
        </p:spPr>
      </p:pic>
    </p:spTree>
    <p:extLst>
      <p:ext uri="{BB962C8B-B14F-4D97-AF65-F5344CB8AC3E}">
        <p14:creationId xmlns:p14="http://schemas.microsoft.com/office/powerpoint/2010/main" val="2502893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微软雅黑" panose="020B0503020204020204" pitchFamily="34" charset="-122"/>
              </a:rPr>
              <a:t>UI</a:t>
            </a:r>
            <a:r>
              <a:rPr lang="zh-CN" altLang="en-US" dirty="0">
                <a:solidFill>
                  <a:prstClr val="black"/>
                </a:solidFill>
                <a:latin typeface="Calibri"/>
                <a:ea typeface="微软雅黑" panose="020B0503020204020204" pitchFamily="34" charset="-122"/>
              </a:rPr>
              <a:t>设计</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73BAFF82-BB08-4E41-ADE3-A29C1AB7EC85}"/>
              </a:ext>
            </a:extLst>
          </p:cNvPr>
          <p:cNvPicPr>
            <a:picLocks noChangeAspect="1"/>
          </p:cNvPicPr>
          <p:nvPr/>
        </p:nvPicPr>
        <p:blipFill>
          <a:blip r:embed="rId2"/>
          <a:stretch>
            <a:fillRect/>
          </a:stretch>
        </p:blipFill>
        <p:spPr>
          <a:xfrm>
            <a:off x="1460032" y="2743199"/>
            <a:ext cx="2009033" cy="2570449"/>
          </a:xfrm>
          <a:prstGeom prst="rect">
            <a:avLst/>
          </a:prstGeom>
        </p:spPr>
      </p:pic>
      <p:pic>
        <p:nvPicPr>
          <p:cNvPr id="6" name="图片 5">
            <a:extLst>
              <a:ext uri="{FF2B5EF4-FFF2-40B4-BE49-F238E27FC236}">
                <a16:creationId xmlns:a16="http://schemas.microsoft.com/office/drawing/2014/main" id="{725FFDAA-64F5-42A5-A7DA-022BD87AB4CC}"/>
              </a:ext>
            </a:extLst>
          </p:cNvPr>
          <p:cNvPicPr>
            <a:picLocks noChangeAspect="1"/>
          </p:cNvPicPr>
          <p:nvPr/>
        </p:nvPicPr>
        <p:blipFill>
          <a:blip r:embed="rId3"/>
          <a:stretch>
            <a:fillRect/>
          </a:stretch>
        </p:blipFill>
        <p:spPr>
          <a:xfrm>
            <a:off x="4867328" y="2743199"/>
            <a:ext cx="2009033" cy="2639398"/>
          </a:xfrm>
          <a:prstGeom prst="rect">
            <a:avLst/>
          </a:prstGeom>
        </p:spPr>
      </p:pic>
      <p:pic>
        <p:nvPicPr>
          <p:cNvPr id="7" name="图片 6">
            <a:extLst>
              <a:ext uri="{FF2B5EF4-FFF2-40B4-BE49-F238E27FC236}">
                <a16:creationId xmlns:a16="http://schemas.microsoft.com/office/drawing/2014/main" id="{D43C637A-8243-427C-8B8C-B74733BE1900}"/>
              </a:ext>
            </a:extLst>
          </p:cNvPr>
          <p:cNvPicPr>
            <a:picLocks noChangeAspect="1"/>
          </p:cNvPicPr>
          <p:nvPr/>
        </p:nvPicPr>
        <p:blipFill>
          <a:blip r:embed="rId4"/>
          <a:stretch>
            <a:fillRect/>
          </a:stretch>
        </p:blipFill>
        <p:spPr>
          <a:xfrm>
            <a:off x="7983282" y="2650412"/>
            <a:ext cx="2218164" cy="2824972"/>
          </a:xfrm>
          <a:prstGeom prst="rect">
            <a:avLst/>
          </a:prstGeom>
        </p:spPr>
      </p:pic>
      <p:cxnSp>
        <p:nvCxnSpPr>
          <p:cNvPr id="9" name="直接箭头连接符 8">
            <a:extLst>
              <a:ext uri="{FF2B5EF4-FFF2-40B4-BE49-F238E27FC236}">
                <a16:creationId xmlns:a16="http://schemas.microsoft.com/office/drawing/2014/main" id="{837A78DE-A499-46E7-A1F0-28A78AAB6877}"/>
              </a:ext>
            </a:extLst>
          </p:cNvPr>
          <p:cNvCxnSpPr>
            <a:endCxn id="6" idx="1"/>
          </p:cNvCxnSpPr>
          <p:nvPr/>
        </p:nvCxnSpPr>
        <p:spPr>
          <a:xfrm>
            <a:off x="2884602" y="4028423"/>
            <a:ext cx="1982726" cy="34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CAB55F45-BF09-4EB3-AAD1-AE0614EF6627}"/>
              </a:ext>
            </a:extLst>
          </p:cNvPr>
          <p:cNvCxnSpPr>
            <a:cxnSpLocks/>
            <a:endCxn id="7" idx="1"/>
          </p:cNvCxnSpPr>
          <p:nvPr/>
        </p:nvCxnSpPr>
        <p:spPr>
          <a:xfrm flipV="1">
            <a:off x="6265591" y="4062898"/>
            <a:ext cx="1717691" cy="11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连接符: 曲线 21">
            <a:extLst>
              <a:ext uri="{FF2B5EF4-FFF2-40B4-BE49-F238E27FC236}">
                <a16:creationId xmlns:a16="http://schemas.microsoft.com/office/drawing/2014/main" id="{09FD62B8-185E-42F3-933A-D98BE8007D3F}"/>
              </a:ext>
            </a:extLst>
          </p:cNvPr>
          <p:cNvCxnSpPr>
            <a:stCxn id="7" idx="2"/>
          </p:cNvCxnSpPr>
          <p:nvPr/>
        </p:nvCxnSpPr>
        <p:spPr>
          <a:xfrm rot="5400000" flipH="1">
            <a:off x="5332580" y="1715600"/>
            <a:ext cx="161736" cy="7357832"/>
          </a:xfrm>
          <a:prstGeom prst="curvedConnector4">
            <a:avLst>
              <a:gd name="adj1" fmla="val -141341"/>
              <a:gd name="adj2" fmla="val 5753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970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UI</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设计</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73BAFF82-BB08-4E41-ADE3-A29C1AB7EC85}"/>
              </a:ext>
            </a:extLst>
          </p:cNvPr>
          <p:cNvPicPr>
            <a:picLocks noChangeAspect="1"/>
          </p:cNvPicPr>
          <p:nvPr/>
        </p:nvPicPr>
        <p:blipFill>
          <a:blip r:embed="rId2"/>
          <a:stretch>
            <a:fillRect/>
          </a:stretch>
        </p:blipFill>
        <p:spPr>
          <a:xfrm>
            <a:off x="1460032" y="2743199"/>
            <a:ext cx="2009033" cy="2570449"/>
          </a:xfrm>
          <a:prstGeom prst="rect">
            <a:avLst/>
          </a:prstGeom>
        </p:spPr>
      </p:pic>
      <p:pic>
        <p:nvPicPr>
          <p:cNvPr id="6" name="图片 5">
            <a:extLst>
              <a:ext uri="{FF2B5EF4-FFF2-40B4-BE49-F238E27FC236}">
                <a16:creationId xmlns:a16="http://schemas.microsoft.com/office/drawing/2014/main" id="{725FFDAA-64F5-42A5-A7DA-022BD87AB4CC}"/>
              </a:ext>
            </a:extLst>
          </p:cNvPr>
          <p:cNvPicPr>
            <a:picLocks noChangeAspect="1"/>
          </p:cNvPicPr>
          <p:nvPr/>
        </p:nvPicPr>
        <p:blipFill>
          <a:blip r:embed="rId3"/>
          <a:stretch>
            <a:fillRect/>
          </a:stretch>
        </p:blipFill>
        <p:spPr>
          <a:xfrm>
            <a:off x="4867328" y="2743199"/>
            <a:ext cx="2009033" cy="2639398"/>
          </a:xfrm>
          <a:prstGeom prst="rect">
            <a:avLst/>
          </a:prstGeom>
        </p:spPr>
      </p:pic>
      <p:pic>
        <p:nvPicPr>
          <p:cNvPr id="7" name="图片 6">
            <a:extLst>
              <a:ext uri="{FF2B5EF4-FFF2-40B4-BE49-F238E27FC236}">
                <a16:creationId xmlns:a16="http://schemas.microsoft.com/office/drawing/2014/main" id="{D43C637A-8243-427C-8B8C-B74733BE1900}"/>
              </a:ext>
            </a:extLst>
          </p:cNvPr>
          <p:cNvPicPr>
            <a:picLocks noChangeAspect="1"/>
          </p:cNvPicPr>
          <p:nvPr/>
        </p:nvPicPr>
        <p:blipFill>
          <a:blip r:embed="rId4"/>
          <a:stretch>
            <a:fillRect/>
          </a:stretch>
        </p:blipFill>
        <p:spPr>
          <a:xfrm>
            <a:off x="7983282" y="2650412"/>
            <a:ext cx="2218164" cy="2824972"/>
          </a:xfrm>
          <a:prstGeom prst="rect">
            <a:avLst/>
          </a:prstGeom>
        </p:spPr>
      </p:pic>
      <p:cxnSp>
        <p:nvCxnSpPr>
          <p:cNvPr id="9" name="直接箭头连接符 8">
            <a:extLst>
              <a:ext uri="{FF2B5EF4-FFF2-40B4-BE49-F238E27FC236}">
                <a16:creationId xmlns:a16="http://schemas.microsoft.com/office/drawing/2014/main" id="{837A78DE-A499-46E7-A1F0-28A78AAB6877}"/>
              </a:ext>
            </a:extLst>
          </p:cNvPr>
          <p:cNvCxnSpPr>
            <a:endCxn id="6" idx="1"/>
          </p:cNvCxnSpPr>
          <p:nvPr/>
        </p:nvCxnSpPr>
        <p:spPr>
          <a:xfrm>
            <a:off x="2884602" y="4028423"/>
            <a:ext cx="1982726" cy="34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CAB55F45-BF09-4EB3-AAD1-AE0614EF6627}"/>
              </a:ext>
            </a:extLst>
          </p:cNvPr>
          <p:cNvCxnSpPr>
            <a:cxnSpLocks/>
            <a:endCxn id="7" idx="1"/>
          </p:cNvCxnSpPr>
          <p:nvPr/>
        </p:nvCxnSpPr>
        <p:spPr>
          <a:xfrm flipV="1">
            <a:off x="6265591" y="4062898"/>
            <a:ext cx="1717691" cy="11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连接符: 曲线 21">
            <a:extLst>
              <a:ext uri="{FF2B5EF4-FFF2-40B4-BE49-F238E27FC236}">
                <a16:creationId xmlns:a16="http://schemas.microsoft.com/office/drawing/2014/main" id="{09FD62B8-185E-42F3-933A-D98BE8007D3F}"/>
              </a:ext>
            </a:extLst>
          </p:cNvPr>
          <p:cNvCxnSpPr>
            <a:stCxn id="7" idx="2"/>
          </p:cNvCxnSpPr>
          <p:nvPr/>
        </p:nvCxnSpPr>
        <p:spPr>
          <a:xfrm rot="5400000" flipH="1">
            <a:off x="5332580" y="1715600"/>
            <a:ext cx="161736" cy="7357832"/>
          </a:xfrm>
          <a:prstGeom prst="curvedConnector4">
            <a:avLst>
              <a:gd name="adj1" fmla="val -141341"/>
              <a:gd name="adj2" fmla="val 5753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4473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Calibri"/>
                <a:ea typeface="微软雅黑" panose="020B0503020204020204" pitchFamily="34" charset="-122"/>
              </a:rPr>
              <a:t>代码实现</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C6366DB-BA6B-43A8-B158-0EC0357B601A}"/>
              </a:ext>
            </a:extLst>
          </p:cNvPr>
          <p:cNvSpPr txBox="1"/>
          <p:nvPr/>
        </p:nvSpPr>
        <p:spPr>
          <a:xfrm flipH="1">
            <a:off x="725864" y="2424375"/>
            <a:ext cx="4903353" cy="369332"/>
          </a:xfrm>
          <a:prstGeom prst="rect">
            <a:avLst/>
          </a:prstGeom>
          <a:noFill/>
        </p:spPr>
        <p:txBody>
          <a:bodyPr wrap="square" rtlCol="0">
            <a:spAutoFit/>
          </a:bodyPr>
          <a:lstStyle/>
          <a:p>
            <a:r>
              <a:rPr lang="en-US" altLang="zh-CN" dirty="0"/>
              <a:t>1</a:t>
            </a:r>
            <a:r>
              <a:rPr lang="zh-CN" altLang="en-US" dirty="0"/>
              <a:t>：初始化</a:t>
            </a:r>
          </a:p>
        </p:txBody>
      </p:sp>
      <p:pic>
        <p:nvPicPr>
          <p:cNvPr id="8" name="图片 7">
            <a:extLst>
              <a:ext uri="{FF2B5EF4-FFF2-40B4-BE49-F238E27FC236}">
                <a16:creationId xmlns:a16="http://schemas.microsoft.com/office/drawing/2014/main" id="{6060821B-89DA-4B98-A5A2-22EDD3BE5CD6}"/>
              </a:ext>
            </a:extLst>
          </p:cNvPr>
          <p:cNvPicPr>
            <a:picLocks noChangeAspect="1"/>
          </p:cNvPicPr>
          <p:nvPr/>
        </p:nvPicPr>
        <p:blipFill>
          <a:blip r:embed="rId2"/>
          <a:stretch>
            <a:fillRect/>
          </a:stretch>
        </p:blipFill>
        <p:spPr>
          <a:xfrm>
            <a:off x="6096000" y="1361150"/>
            <a:ext cx="5195492" cy="5402581"/>
          </a:xfrm>
          <a:prstGeom prst="rect">
            <a:avLst/>
          </a:prstGeom>
        </p:spPr>
      </p:pic>
    </p:spTree>
    <p:extLst>
      <p:ext uri="{BB962C8B-B14F-4D97-AF65-F5344CB8AC3E}">
        <p14:creationId xmlns:p14="http://schemas.microsoft.com/office/powerpoint/2010/main" val="757387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代码实现</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C6366DB-BA6B-43A8-B158-0EC0357B601A}"/>
              </a:ext>
            </a:extLst>
          </p:cNvPr>
          <p:cNvSpPr txBox="1"/>
          <p:nvPr/>
        </p:nvSpPr>
        <p:spPr>
          <a:xfrm flipH="1">
            <a:off x="725864" y="2424375"/>
            <a:ext cx="49033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：监听器</a:t>
            </a:r>
          </a:p>
        </p:txBody>
      </p:sp>
      <p:pic>
        <p:nvPicPr>
          <p:cNvPr id="5" name="图片 4">
            <a:extLst>
              <a:ext uri="{FF2B5EF4-FFF2-40B4-BE49-F238E27FC236}">
                <a16:creationId xmlns:a16="http://schemas.microsoft.com/office/drawing/2014/main" id="{E6E6B4BC-B4C6-467E-9259-A8472CA2B151}"/>
              </a:ext>
            </a:extLst>
          </p:cNvPr>
          <p:cNvPicPr>
            <a:picLocks noChangeAspect="1"/>
          </p:cNvPicPr>
          <p:nvPr/>
        </p:nvPicPr>
        <p:blipFill>
          <a:blip r:embed="rId2"/>
          <a:stretch>
            <a:fillRect/>
          </a:stretch>
        </p:blipFill>
        <p:spPr>
          <a:xfrm>
            <a:off x="2790909" y="1395167"/>
            <a:ext cx="5220377" cy="5462833"/>
          </a:xfrm>
          <a:prstGeom prst="rect">
            <a:avLst/>
          </a:prstGeom>
        </p:spPr>
      </p:pic>
    </p:spTree>
    <p:extLst>
      <p:ext uri="{BB962C8B-B14F-4D97-AF65-F5344CB8AC3E}">
        <p14:creationId xmlns:p14="http://schemas.microsoft.com/office/powerpoint/2010/main" val="4061267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代码实现</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C6366DB-BA6B-43A8-B158-0EC0357B601A}"/>
              </a:ext>
            </a:extLst>
          </p:cNvPr>
          <p:cNvSpPr txBox="1"/>
          <p:nvPr/>
        </p:nvSpPr>
        <p:spPr>
          <a:xfrm flipH="1">
            <a:off x="725864" y="2424375"/>
            <a:ext cx="49033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：监听器</a:t>
            </a:r>
          </a:p>
        </p:txBody>
      </p:sp>
      <p:pic>
        <p:nvPicPr>
          <p:cNvPr id="7" name="图片 6">
            <a:extLst>
              <a:ext uri="{FF2B5EF4-FFF2-40B4-BE49-F238E27FC236}">
                <a16:creationId xmlns:a16="http://schemas.microsoft.com/office/drawing/2014/main" id="{31861202-3962-42EC-91ED-E7082DD96DF9}"/>
              </a:ext>
            </a:extLst>
          </p:cNvPr>
          <p:cNvPicPr>
            <a:picLocks noChangeAspect="1"/>
          </p:cNvPicPr>
          <p:nvPr/>
        </p:nvPicPr>
        <p:blipFill>
          <a:blip r:embed="rId2"/>
          <a:stretch>
            <a:fillRect/>
          </a:stretch>
        </p:blipFill>
        <p:spPr>
          <a:xfrm>
            <a:off x="614045" y="3003833"/>
            <a:ext cx="11129645" cy="3691359"/>
          </a:xfrm>
          <a:prstGeom prst="rect">
            <a:avLst/>
          </a:prstGeom>
        </p:spPr>
      </p:pic>
    </p:spTree>
    <p:extLst>
      <p:ext uri="{BB962C8B-B14F-4D97-AF65-F5344CB8AC3E}">
        <p14:creationId xmlns:p14="http://schemas.microsoft.com/office/powerpoint/2010/main" val="3605089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代码实现</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C6366DB-BA6B-43A8-B158-0EC0357B601A}"/>
              </a:ext>
            </a:extLst>
          </p:cNvPr>
          <p:cNvSpPr txBox="1"/>
          <p:nvPr/>
        </p:nvSpPr>
        <p:spPr>
          <a:xfrm flipH="1">
            <a:off x="725864" y="2424375"/>
            <a:ext cx="49033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：监听器</a:t>
            </a:r>
          </a:p>
        </p:txBody>
      </p:sp>
      <p:pic>
        <p:nvPicPr>
          <p:cNvPr id="6" name="图片 5">
            <a:extLst>
              <a:ext uri="{FF2B5EF4-FFF2-40B4-BE49-F238E27FC236}">
                <a16:creationId xmlns:a16="http://schemas.microsoft.com/office/drawing/2014/main" id="{18DB0248-1ADF-43F3-9098-9EA6688BCF38}"/>
              </a:ext>
            </a:extLst>
          </p:cNvPr>
          <p:cNvPicPr>
            <a:picLocks noChangeAspect="1"/>
          </p:cNvPicPr>
          <p:nvPr/>
        </p:nvPicPr>
        <p:blipFill>
          <a:blip r:embed="rId2"/>
          <a:stretch>
            <a:fillRect/>
          </a:stretch>
        </p:blipFill>
        <p:spPr>
          <a:xfrm>
            <a:off x="2486144" y="2315412"/>
            <a:ext cx="8153281" cy="4236428"/>
          </a:xfrm>
          <a:prstGeom prst="rect">
            <a:avLst/>
          </a:prstGeom>
        </p:spPr>
      </p:pic>
    </p:spTree>
    <p:extLst>
      <p:ext uri="{BB962C8B-B14F-4D97-AF65-F5344CB8AC3E}">
        <p14:creationId xmlns:p14="http://schemas.microsoft.com/office/powerpoint/2010/main" val="3963460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代码实现</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C6366DB-BA6B-43A8-B158-0EC0357B601A}"/>
              </a:ext>
            </a:extLst>
          </p:cNvPr>
          <p:cNvSpPr txBox="1"/>
          <p:nvPr/>
        </p:nvSpPr>
        <p:spPr>
          <a:xfrm flipH="1">
            <a:off x="725864" y="2424375"/>
            <a:ext cx="49033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：监听器</a:t>
            </a:r>
          </a:p>
        </p:txBody>
      </p:sp>
      <p:pic>
        <p:nvPicPr>
          <p:cNvPr id="5" name="图片 4">
            <a:extLst>
              <a:ext uri="{FF2B5EF4-FFF2-40B4-BE49-F238E27FC236}">
                <a16:creationId xmlns:a16="http://schemas.microsoft.com/office/drawing/2014/main" id="{B2521795-B781-44F9-AE34-2DF4CB8289CB}"/>
              </a:ext>
            </a:extLst>
          </p:cNvPr>
          <p:cNvPicPr>
            <a:picLocks noChangeAspect="1"/>
          </p:cNvPicPr>
          <p:nvPr/>
        </p:nvPicPr>
        <p:blipFill>
          <a:blip r:embed="rId2"/>
          <a:stretch>
            <a:fillRect/>
          </a:stretch>
        </p:blipFill>
        <p:spPr>
          <a:xfrm>
            <a:off x="2137114" y="2241050"/>
            <a:ext cx="8049748" cy="4429743"/>
          </a:xfrm>
          <a:prstGeom prst="rect">
            <a:avLst/>
          </a:prstGeom>
        </p:spPr>
      </p:pic>
    </p:spTree>
    <p:extLst>
      <p:ext uri="{BB962C8B-B14F-4D97-AF65-F5344CB8AC3E}">
        <p14:creationId xmlns:p14="http://schemas.microsoft.com/office/powerpoint/2010/main" val="3235943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4</a:t>
            </a:r>
            <a:r>
              <a:rPr lang="zh-CN" altLang="en-US" sz="4000" b="1" dirty="0">
                <a:latin typeface="+mn-ea"/>
                <a:ea typeface="+mn-ea"/>
                <a:cs typeface="+mn-ea"/>
              </a:rPr>
              <a:t>：窗口程序实现</a:t>
            </a:r>
            <a:endParaRPr lang="en-US" altLang="zh-CN" sz="4000" b="1" dirty="0">
              <a:latin typeface="+mn-ea"/>
              <a:ea typeface="+mn-ea"/>
              <a:cs typeface="+mn-ea"/>
            </a:endParaRPr>
          </a:p>
        </p:txBody>
      </p:sp>
      <p:sp>
        <p:nvSpPr>
          <p:cNvPr id="3" name="文本框 2">
            <a:extLst>
              <a:ext uri="{FF2B5EF4-FFF2-40B4-BE49-F238E27FC236}">
                <a16:creationId xmlns:a16="http://schemas.microsoft.com/office/drawing/2014/main" id="{7A327DE0-B5CD-461D-81ED-D4464D8F8A5C}"/>
              </a:ext>
            </a:extLst>
          </p:cNvPr>
          <p:cNvSpPr txBox="1"/>
          <p:nvPr/>
        </p:nvSpPr>
        <p:spPr>
          <a:xfrm>
            <a:off x="725864" y="2055043"/>
            <a:ext cx="70135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运行结果展示</a:t>
            </a:r>
            <a:endPar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509EC4F0-72CE-4AB4-AE1D-C43171360E43}"/>
              </a:ext>
            </a:extLst>
          </p:cNvPr>
          <p:cNvPicPr>
            <a:picLocks noChangeAspect="1"/>
          </p:cNvPicPr>
          <p:nvPr/>
        </p:nvPicPr>
        <p:blipFill>
          <a:blip r:embed="rId2"/>
          <a:stretch>
            <a:fillRect/>
          </a:stretch>
        </p:blipFill>
        <p:spPr>
          <a:xfrm>
            <a:off x="216817" y="2557383"/>
            <a:ext cx="3118064" cy="3783902"/>
          </a:xfrm>
          <a:prstGeom prst="rect">
            <a:avLst/>
          </a:prstGeom>
        </p:spPr>
      </p:pic>
      <p:pic>
        <p:nvPicPr>
          <p:cNvPr id="4" name="图片 3">
            <a:extLst>
              <a:ext uri="{FF2B5EF4-FFF2-40B4-BE49-F238E27FC236}">
                <a16:creationId xmlns:a16="http://schemas.microsoft.com/office/drawing/2014/main" id="{65D0AB3F-B77E-48A5-9666-2B7B3ED1C416}"/>
              </a:ext>
            </a:extLst>
          </p:cNvPr>
          <p:cNvPicPr>
            <a:picLocks noChangeAspect="1"/>
          </p:cNvPicPr>
          <p:nvPr/>
        </p:nvPicPr>
        <p:blipFill>
          <a:blip r:embed="rId3"/>
          <a:stretch>
            <a:fillRect/>
          </a:stretch>
        </p:blipFill>
        <p:spPr>
          <a:xfrm>
            <a:off x="3812293" y="2479022"/>
            <a:ext cx="3168824" cy="4033710"/>
          </a:xfrm>
          <a:prstGeom prst="rect">
            <a:avLst/>
          </a:prstGeom>
        </p:spPr>
      </p:pic>
      <p:pic>
        <p:nvPicPr>
          <p:cNvPr id="5" name="图片 4">
            <a:extLst>
              <a:ext uri="{FF2B5EF4-FFF2-40B4-BE49-F238E27FC236}">
                <a16:creationId xmlns:a16="http://schemas.microsoft.com/office/drawing/2014/main" id="{3ECA8045-F7B6-48E0-BA0E-160BE5D2D8D9}"/>
              </a:ext>
            </a:extLst>
          </p:cNvPr>
          <p:cNvPicPr>
            <a:picLocks noChangeAspect="1"/>
          </p:cNvPicPr>
          <p:nvPr/>
        </p:nvPicPr>
        <p:blipFill>
          <a:blip r:embed="rId4"/>
          <a:stretch>
            <a:fillRect/>
          </a:stretch>
        </p:blipFill>
        <p:spPr>
          <a:xfrm>
            <a:off x="7677283" y="2557383"/>
            <a:ext cx="3045707" cy="3876989"/>
          </a:xfrm>
          <a:prstGeom prst="rect">
            <a:avLst/>
          </a:prstGeom>
        </p:spPr>
      </p:pic>
    </p:spTree>
    <p:extLst>
      <p:ext uri="{BB962C8B-B14F-4D97-AF65-F5344CB8AC3E}">
        <p14:creationId xmlns:p14="http://schemas.microsoft.com/office/powerpoint/2010/main" val="590444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5</a:t>
            </a:r>
            <a:r>
              <a:rPr lang="zh-CN" altLang="en-US" sz="4000" b="1" dirty="0">
                <a:latin typeface="+mn-ea"/>
                <a:ea typeface="+mn-ea"/>
                <a:cs typeface="+mn-ea"/>
              </a:rPr>
              <a:t>：应用状态模式重构</a:t>
            </a:r>
          </a:p>
        </p:txBody>
      </p:sp>
      <p:sp>
        <p:nvSpPr>
          <p:cNvPr id="4" name="文本框 3">
            <a:extLst>
              <a:ext uri="{FF2B5EF4-FFF2-40B4-BE49-F238E27FC236}">
                <a16:creationId xmlns:a16="http://schemas.microsoft.com/office/drawing/2014/main" id="{B0579234-F942-41C5-9FFD-03C1BB889601}"/>
              </a:ext>
            </a:extLst>
          </p:cNvPr>
          <p:cNvSpPr txBox="1"/>
          <p:nvPr/>
        </p:nvSpPr>
        <p:spPr>
          <a:xfrm>
            <a:off x="972273" y="1342662"/>
            <a:ext cx="6423950" cy="369332"/>
          </a:xfrm>
          <a:prstGeom prst="rect">
            <a:avLst/>
          </a:prstGeom>
          <a:noFill/>
        </p:spPr>
        <p:txBody>
          <a:bodyPr wrap="square" rtlCol="0">
            <a:spAutoFit/>
          </a:bodyPr>
          <a:lstStyle/>
          <a:p>
            <a:r>
              <a:rPr lang="en-US" altLang="zh-CN" dirty="0"/>
              <a:t>State</a:t>
            </a:r>
            <a:r>
              <a:rPr lang="zh-CN" altLang="en-US" dirty="0"/>
              <a:t>接口</a:t>
            </a:r>
          </a:p>
        </p:txBody>
      </p:sp>
      <p:pic>
        <p:nvPicPr>
          <p:cNvPr id="5" name="图片 4">
            <a:extLst>
              <a:ext uri="{FF2B5EF4-FFF2-40B4-BE49-F238E27FC236}">
                <a16:creationId xmlns:a16="http://schemas.microsoft.com/office/drawing/2014/main" id="{28923118-C766-4194-98F6-EDE72ECCCD85}"/>
              </a:ext>
            </a:extLst>
          </p:cNvPr>
          <p:cNvPicPr>
            <a:picLocks noChangeAspect="1"/>
          </p:cNvPicPr>
          <p:nvPr/>
        </p:nvPicPr>
        <p:blipFill>
          <a:blip r:embed="rId2"/>
          <a:stretch>
            <a:fillRect/>
          </a:stretch>
        </p:blipFill>
        <p:spPr>
          <a:xfrm>
            <a:off x="836879" y="1921644"/>
            <a:ext cx="8573696" cy="1876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User story</a:t>
            </a:r>
            <a:endParaRPr lang="zh-CN" altLang="en-US" sz="4000" b="1" dirty="0"/>
          </a:p>
        </p:txBody>
      </p:sp>
      <p:sp>
        <p:nvSpPr>
          <p:cNvPr id="3" name="内容占位符 2"/>
          <p:cNvSpPr>
            <a:spLocks noGrp="1"/>
          </p:cNvSpPr>
          <p:nvPr>
            <p:ph idx="1"/>
          </p:nvPr>
        </p:nvSpPr>
        <p:spPr/>
        <p:txBody>
          <a:bodyPr/>
          <a:lstStyle/>
          <a:p>
            <a:pPr marL="0" indent="0">
              <a:buNone/>
            </a:pPr>
            <a:endParaRPr lang="en-US" altLang="zh-CN" sz="2000" dirty="0"/>
          </a:p>
          <a:p>
            <a:pPr marL="0" indent="0">
              <a:buNone/>
            </a:pPr>
            <a:r>
              <a:rPr lang="zh-CN" altLang="en-US" sz="2000" dirty="0"/>
              <a:t>场景：超市</a:t>
            </a:r>
            <a:endParaRPr lang="en-US" altLang="zh-CN" sz="2000" dirty="0"/>
          </a:p>
          <a:p>
            <a:pPr marL="0" indent="0">
              <a:buNone/>
            </a:pPr>
            <a:r>
              <a:rPr lang="zh-CN" altLang="en-US" sz="2000" dirty="0"/>
              <a:t>人物：</a:t>
            </a:r>
            <a:r>
              <a:rPr lang="en-US" altLang="zh-CN" sz="2000" dirty="0"/>
              <a:t>A</a:t>
            </a:r>
            <a:r>
              <a:rPr lang="zh-CN" altLang="en-US" sz="2000" dirty="0"/>
              <a:t>顾客</a:t>
            </a:r>
            <a:endParaRPr lang="en-US" altLang="zh-CN" sz="2000" dirty="0"/>
          </a:p>
          <a:p>
            <a:pPr marL="0" indent="0">
              <a:buNone/>
            </a:pPr>
            <a:r>
              <a:rPr lang="en-US" altLang="zh-CN" sz="2000" dirty="0"/>
              <a:t>	B</a:t>
            </a:r>
            <a:r>
              <a:rPr lang="zh-CN" altLang="en-US" sz="2000" dirty="0"/>
              <a:t>销售员</a:t>
            </a:r>
            <a:endParaRPr lang="en-US" altLang="zh-CN" sz="2000" dirty="0"/>
          </a:p>
          <a:p>
            <a:pPr marL="0" indent="0">
              <a:buNone/>
            </a:pPr>
            <a:r>
              <a:rPr lang="en-US" altLang="zh-CN" sz="2000" dirty="0"/>
              <a:t>1</a:t>
            </a:r>
            <a:r>
              <a:rPr lang="zh-CN" altLang="en-US" sz="2000" dirty="0"/>
              <a:t>、</a:t>
            </a:r>
            <a:r>
              <a:rPr lang="en-US" altLang="zh-CN" sz="2000" dirty="0"/>
              <a:t>A</a:t>
            </a:r>
            <a:r>
              <a:rPr lang="zh-CN" altLang="en-US" sz="2000" dirty="0"/>
              <a:t>在超市购物，买了一筐的商品，包括辣条，矿泉水，面包等等，</a:t>
            </a:r>
            <a:r>
              <a:rPr lang="en-US" altLang="zh-CN" sz="2000" dirty="0"/>
              <a:t>A</a:t>
            </a:r>
            <a:r>
              <a:rPr lang="zh-CN" altLang="en-US" sz="2000" dirty="0"/>
              <a:t>把全部商品放在收银台上。</a:t>
            </a:r>
          </a:p>
          <a:p>
            <a:pPr marL="0" indent="0">
              <a:buNone/>
            </a:pPr>
            <a:r>
              <a:rPr lang="en-US" altLang="zh-CN" sz="2000" dirty="0"/>
              <a:t>2</a:t>
            </a:r>
            <a:r>
              <a:rPr lang="zh-CN" altLang="en-US" sz="2000" dirty="0"/>
              <a:t>、</a:t>
            </a:r>
            <a:r>
              <a:rPr lang="zh-CN" altLang="en-US" sz="2000" dirty="0">
                <a:sym typeface="+mn-ea"/>
              </a:rPr>
              <a:t>销售员</a:t>
            </a:r>
            <a:r>
              <a:rPr lang="en-US" altLang="zh-CN" sz="2000" dirty="0">
                <a:sym typeface="+mn-ea"/>
              </a:rPr>
              <a:t>B</a:t>
            </a:r>
            <a:r>
              <a:rPr lang="zh-CN" altLang="en-US" sz="2000" dirty="0"/>
              <a:t>询问</a:t>
            </a:r>
            <a:r>
              <a:rPr lang="en-US" altLang="zh-CN" sz="2000" dirty="0"/>
              <a:t>A</a:t>
            </a:r>
            <a:r>
              <a:rPr lang="zh-CN" altLang="en-US" sz="2000" dirty="0"/>
              <a:t>有没有会员，</a:t>
            </a:r>
            <a:r>
              <a:rPr lang="en-US" altLang="zh-CN" sz="2000" dirty="0"/>
              <a:t>A</a:t>
            </a:r>
            <a:r>
              <a:rPr lang="zh-CN" altLang="en-US" sz="2000" dirty="0"/>
              <a:t>报上会员卡号，</a:t>
            </a:r>
            <a:r>
              <a:rPr lang="en-US" altLang="zh-CN" sz="2000" dirty="0"/>
              <a:t>B</a:t>
            </a:r>
            <a:r>
              <a:rPr lang="zh-CN" altLang="en-US" sz="2000" dirty="0"/>
              <a:t>将其输入到系统中。</a:t>
            </a:r>
          </a:p>
          <a:p>
            <a:pPr marL="0" indent="0">
              <a:buNone/>
            </a:pPr>
            <a:r>
              <a:rPr lang="en-US" altLang="zh-CN" sz="2000" dirty="0"/>
              <a:t>3</a:t>
            </a:r>
            <a:r>
              <a:rPr lang="zh-CN" altLang="en-US" sz="2000" dirty="0"/>
              <a:t>、销售员</a:t>
            </a:r>
            <a:r>
              <a:rPr lang="en-US" altLang="zh-CN" sz="2000" dirty="0"/>
              <a:t>B</a:t>
            </a:r>
            <a:r>
              <a:rPr lang="zh-CN" altLang="en-US" sz="2000" dirty="0"/>
              <a:t>扫描</a:t>
            </a:r>
            <a:r>
              <a:rPr lang="en-US" altLang="zh-CN" sz="2000" dirty="0"/>
              <a:t>A</a:t>
            </a:r>
            <a:r>
              <a:rPr lang="zh-CN" altLang="en-US" sz="2000" dirty="0"/>
              <a:t>所买的全部商品，将商品信息录入电脑中。</a:t>
            </a:r>
          </a:p>
          <a:p>
            <a:pPr marL="0" indent="0">
              <a:buNone/>
            </a:pPr>
            <a:r>
              <a:rPr lang="en-US" altLang="zh-CN" sz="2000" dirty="0"/>
              <a:t>4</a:t>
            </a:r>
            <a:r>
              <a:rPr lang="zh-CN" altLang="en-US" sz="2000" dirty="0"/>
              <a:t>、销售员</a:t>
            </a:r>
            <a:r>
              <a:rPr lang="en-US" altLang="zh-CN" sz="2000" dirty="0"/>
              <a:t>B</a:t>
            </a:r>
            <a:r>
              <a:rPr lang="zh-CN" altLang="en-US" sz="2000" dirty="0"/>
              <a:t>告知</a:t>
            </a:r>
            <a:r>
              <a:rPr lang="en-US" altLang="zh-CN" sz="2000" dirty="0"/>
              <a:t>A</a:t>
            </a:r>
            <a:r>
              <a:rPr lang="zh-CN" altLang="en-US" sz="2000" dirty="0"/>
              <a:t>需要支付</a:t>
            </a:r>
            <a:r>
              <a:rPr lang="en-US" altLang="zh-CN" sz="2000" dirty="0"/>
              <a:t>11.2</a:t>
            </a:r>
            <a:r>
              <a:rPr lang="zh-CN" altLang="en-US" sz="2000" dirty="0"/>
              <a:t>元，可以现金或者微信、支付宝扫码支付。</a:t>
            </a:r>
          </a:p>
          <a:p>
            <a:pPr marL="0" indent="0">
              <a:buNone/>
            </a:pPr>
            <a:r>
              <a:rPr lang="en-US" altLang="zh-CN" sz="2000" dirty="0"/>
              <a:t>5</a:t>
            </a:r>
            <a:r>
              <a:rPr lang="zh-CN" altLang="en-US" sz="2000" dirty="0"/>
              <a:t>、</a:t>
            </a:r>
            <a:r>
              <a:rPr lang="en-US" altLang="zh-CN" sz="2000" dirty="0"/>
              <a:t>A</a:t>
            </a:r>
            <a:r>
              <a:rPr lang="zh-CN" altLang="en-US" sz="2000" dirty="0"/>
              <a:t>微信支付了</a:t>
            </a:r>
            <a:r>
              <a:rPr lang="en-US" altLang="zh-CN" sz="2000" dirty="0"/>
              <a:t>11.2</a:t>
            </a:r>
            <a:r>
              <a:rPr lang="zh-CN" altLang="en-US" sz="2000" dirty="0"/>
              <a:t>元。</a:t>
            </a:r>
          </a:p>
          <a:p>
            <a:pPr marL="0" indent="0">
              <a:buNone/>
            </a:pPr>
            <a:r>
              <a:rPr lang="en-US" altLang="zh-CN" sz="2000" kern="100" dirty="0">
                <a:solidFill>
                  <a:schemeClr val="tx1"/>
                </a:solidFill>
                <a:effectLst/>
                <a:latin typeface="+mn-ea"/>
                <a:sym typeface="+mn-ea"/>
              </a:rPr>
              <a:t>4</a:t>
            </a:r>
            <a:r>
              <a:rPr lang="zh-CN" altLang="en-US" sz="2000" kern="100" dirty="0">
                <a:solidFill>
                  <a:schemeClr val="tx1"/>
                </a:solidFill>
                <a:effectLst/>
                <a:latin typeface="+mn-ea"/>
                <a:sym typeface="+mn-ea"/>
              </a:rPr>
              <a:t>、</a:t>
            </a:r>
            <a:r>
              <a:rPr lang="zh-CN" altLang="en-US" sz="2000" dirty="0">
                <a:sym typeface="+mn-ea"/>
              </a:rPr>
              <a:t>销售员</a:t>
            </a:r>
            <a:r>
              <a:rPr lang="zh-CN" sz="2000" kern="100" dirty="0">
                <a:solidFill>
                  <a:schemeClr val="tx1"/>
                </a:solidFill>
                <a:effectLst/>
                <a:latin typeface="+mn-ea"/>
                <a:sym typeface="+mn-ea"/>
              </a:rPr>
              <a:t>将打印的票据及其商品打包给</a:t>
            </a:r>
            <a:r>
              <a:rPr lang="en-US" sz="2000" kern="100" dirty="0">
                <a:solidFill>
                  <a:schemeClr val="tx1"/>
                </a:solidFill>
                <a:effectLst/>
                <a:latin typeface="+mn-ea"/>
                <a:sym typeface="+mn-ea"/>
              </a:rPr>
              <a:t>A</a:t>
            </a:r>
            <a:r>
              <a:rPr lang="zh-CN" sz="2000" kern="100" dirty="0">
                <a:solidFill>
                  <a:schemeClr val="tx1"/>
                </a:solidFill>
                <a:effectLst/>
                <a:latin typeface="+mn-ea"/>
                <a:sym typeface="+mn-ea"/>
              </a:rPr>
              <a:t>，</a:t>
            </a:r>
            <a:r>
              <a:rPr lang="en-US" sz="2000" kern="100" dirty="0">
                <a:solidFill>
                  <a:schemeClr val="tx1"/>
                </a:solidFill>
                <a:effectLst/>
                <a:latin typeface="+mn-ea"/>
                <a:sym typeface="+mn-ea"/>
              </a:rPr>
              <a:t>A</a:t>
            </a:r>
            <a:r>
              <a:rPr lang="zh-CN" sz="2000" kern="100" dirty="0">
                <a:solidFill>
                  <a:schemeClr val="tx1"/>
                </a:solidFill>
                <a:effectLst/>
                <a:latin typeface="+mn-ea"/>
                <a:sym typeface="+mn-ea"/>
              </a:rPr>
              <a:t>离开。</a:t>
            </a:r>
            <a:endParaRPr lang="zh-CN" sz="2000" kern="100" dirty="0">
              <a:solidFill>
                <a:srgbClr val="0000CC"/>
              </a:solidFill>
              <a:effectLst/>
              <a:latin typeface="+mn-ea"/>
              <a:ea typeface="+mn-ea"/>
            </a:endParaRPr>
          </a:p>
          <a:p>
            <a:pPr marL="0" indent="0">
              <a:buNone/>
            </a:pP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4045" y="329565"/>
            <a:ext cx="10515600" cy="1325563"/>
          </a:xfrm>
        </p:spPr>
        <p:txBody>
          <a:bodyPr>
            <a:normAutofit/>
          </a:bodyPr>
          <a:lstStyle/>
          <a:p>
            <a:r>
              <a:rPr lang="zh-CN" altLang="en-US" sz="4000" b="1" dirty="0">
                <a:latin typeface="+mn-ea"/>
                <a:ea typeface="+mn-ea"/>
                <a:cs typeface="+mn-ea"/>
              </a:rPr>
              <a:t>设计方案</a:t>
            </a:r>
            <a:r>
              <a:rPr lang="en-US" altLang="zh-CN" sz="4000" b="1" dirty="0">
                <a:latin typeface="+mn-ea"/>
                <a:ea typeface="+mn-ea"/>
                <a:cs typeface="+mn-ea"/>
              </a:rPr>
              <a:t>5</a:t>
            </a:r>
            <a:r>
              <a:rPr lang="zh-CN" altLang="en-US" sz="4000" b="1" dirty="0">
                <a:latin typeface="+mn-ea"/>
                <a:ea typeface="+mn-ea"/>
                <a:cs typeface="+mn-ea"/>
              </a:rPr>
              <a:t>：应用状态模式重构</a:t>
            </a:r>
          </a:p>
        </p:txBody>
      </p:sp>
      <p:sp>
        <p:nvSpPr>
          <p:cNvPr id="4" name="文本框 3">
            <a:extLst>
              <a:ext uri="{FF2B5EF4-FFF2-40B4-BE49-F238E27FC236}">
                <a16:creationId xmlns:a16="http://schemas.microsoft.com/office/drawing/2014/main" id="{B0579234-F942-41C5-9FFD-03C1BB889601}"/>
              </a:ext>
            </a:extLst>
          </p:cNvPr>
          <p:cNvSpPr txBox="1"/>
          <p:nvPr/>
        </p:nvSpPr>
        <p:spPr>
          <a:xfrm>
            <a:off x="972273" y="1342662"/>
            <a:ext cx="6423950" cy="369332"/>
          </a:xfrm>
          <a:prstGeom prst="rect">
            <a:avLst/>
          </a:prstGeom>
          <a:noFill/>
        </p:spPr>
        <p:txBody>
          <a:bodyPr wrap="square" rtlCol="0">
            <a:spAutoFit/>
          </a:bodyPr>
          <a:lstStyle/>
          <a:p>
            <a:r>
              <a:rPr lang="zh-CN" altLang="en-US" dirty="0"/>
              <a:t>四种状态</a:t>
            </a:r>
          </a:p>
        </p:txBody>
      </p:sp>
      <p:pic>
        <p:nvPicPr>
          <p:cNvPr id="6" name="图片 5">
            <a:extLst>
              <a:ext uri="{FF2B5EF4-FFF2-40B4-BE49-F238E27FC236}">
                <a16:creationId xmlns:a16="http://schemas.microsoft.com/office/drawing/2014/main" id="{E6E08178-3799-49CB-A898-8D4837478FFF}"/>
              </a:ext>
            </a:extLst>
          </p:cNvPr>
          <p:cNvPicPr>
            <a:picLocks noChangeAspect="1"/>
          </p:cNvPicPr>
          <p:nvPr/>
        </p:nvPicPr>
        <p:blipFill>
          <a:blip r:embed="rId2"/>
          <a:stretch>
            <a:fillRect/>
          </a:stretch>
        </p:blipFill>
        <p:spPr>
          <a:xfrm>
            <a:off x="972273" y="2192184"/>
            <a:ext cx="4039313" cy="2652320"/>
          </a:xfrm>
          <a:prstGeom prst="rect">
            <a:avLst/>
          </a:prstGeom>
        </p:spPr>
      </p:pic>
    </p:spTree>
    <p:extLst>
      <p:ext uri="{BB962C8B-B14F-4D97-AF65-F5344CB8AC3E}">
        <p14:creationId xmlns:p14="http://schemas.microsoft.com/office/powerpoint/2010/main" val="3533014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268075" cy="1325880"/>
          </a:xfrm>
        </p:spPr>
        <p:txBody>
          <a:bodyPr>
            <a:normAutofit/>
          </a:bodyPr>
          <a:lstStyle/>
          <a:p>
            <a:r>
              <a:rPr lang="zh-CN" altLang="en-US" sz="6000" b="1"/>
              <a:t>五、迭代二</a:t>
            </a:r>
          </a:p>
        </p:txBody>
      </p:sp>
      <p:sp>
        <p:nvSpPr>
          <p:cNvPr id="3" name="内容占位符 2"/>
          <p:cNvSpPr>
            <a:spLocks noGrp="1"/>
          </p:cNvSpPr>
          <p:nvPr>
            <p:ph idx="1"/>
          </p:nvPr>
        </p:nvSpPr>
        <p:spPr/>
        <p:txBody>
          <a:bodyPr>
            <a:normAutofit/>
          </a:bodyPr>
          <a:lstStyle/>
          <a:p>
            <a:r>
              <a:rPr lang="zh-CN" altLang="en-US" sz="3200"/>
              <a:t>实现销售入库</a:t>
            </a:r>
          </a:p>
          <a:p>
            <a:r>
              <a:rPr lang="zh-CN" altLang="en-US" sz="3200"/>
              <a:t>实现单据样式可定制</a:t>
            </a:r>
          </a:p>
          <a:p>
            <a:endParaRPr lang="zh-CN" altLang="en-US"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64390-9414-410A-AA48-7F23B8EF106F}"/>
              </a:ext>
            </a:extLst>
          </p:cNvPr>
          <p:cNvSpPr>
            <a:spLocks noGrp="1"/>
          </p:cNvSpPr>
          <p:nvPr>
            <p:ph type="title"/>
          </p:nvPr>
        </p:nvSpPr>
        <p:spPr/>
        <p:txBody>
          <a:bodyPr/>
          <a:lstStyle/>
          <a:p>
            <a:r>
              <a:rPr lang="zh-CN" altLang="en-US" dirty="0"/>
              <a:t>一：实现销售入库</a:t>
            </a:r>
          </a:p>
        </p:txBody>
      </p:sp>
      <p:sp>
        <p:nvSpPr>
          <p:cNvPr id="3" name="内容占位符 2">
            <a:extLst>
              <a:ext uri="{FF2B5EF4-FFF2-40B4-BE49-F238E27FC236}">
                <a16:creationId xmlns:a16="http://schemas.microsoft.com/office/drawing/2014/main" id="{873396D4-A4F5-4CD3-B067-F2A0723391C1}"/>
              </a:ext>
            </a:extLst>
          </p:cNvPr>
          <p:cNvSpPr>
            <a:spLocks noGrp="1"/>
          </p:cNvSpPr>
          <p:nvPr>
            <p:ph idx="1"/>
          </p:nvPr>
        </p:nvSpPr>
        <p:spPr>
          <a:xfrm>
            <a:off x="555396" y="1792631"/>
            <a:ext cx="10515600" cy="4351338"/>
          </a:xfrm>
        </p:spPr>
        <p:txBody>
          <a:bodyPr/>
          <a:lstStyle/>
          <a:p>
            <a:r>
              <a:rPr lang="zh-CN" altLang="en-US" dirty="0"/>
              <a:t>通过</a:t>
            </a:r>
            <a:r>
              <a:rPr lang="en-US" altLang="zh-CN" dirty="0"/>
              <a:t>JDBC</a:t>
            </a:r>
            <a:r>
              <a:rPr lang="zh-CN" altLang="en-US" dirty="0"/>
              <a:t>完成数据库连接</a:t>
            </a:r>
            <a:endParaRPr lang="en-US" altLang="zh-CN" dirty="0"/>
          </a:p>
          <a:p>
            <a:r>
              <a:rPr lang="zh-CN" altLang="en-US" dirty="0"/>
              <a:t>数据库展示：</a:t>
            </a:r>
            <a:endParaRPr lang="en-US" altLang="zh-CN" dirty="0"/>
          </a:p>
          <a:p>
            <a:endParaRPr lang="en-US" altLang="zh-CN" dirty="0"/>
          </a:p>
          <a:p>
            <a:r>
              <a:rPr lang="en-US" altLang="zh-CN" dirty="0"/>
              <a:t>DB</a:t>
            </a:r>
            <a:r>
              <a:rPr lang="zh-CN" altLang="en-US" dirty="0"/>
              <a:t>类完成数据库连接与添加功能</a:t>
            </a:r>
            <a:endParaRPr lang="en-US" altLang="zh-CN" dirty="0"/>
          </a:p>
          <a:p>
            <a:endParaRPr lang="zh-CN" altLang="en-US" dirty="0"/>
          </a:p>
        </p:txBody>
      </p:sp>
      <p:pic>
        <p:nvPicPr>
          <p:cNvPr id="4" name="图片 3">
            <a:extLst>
              <a:ext uri="{FF2B5EF4-FFF2-40B4-BE49-F238E27FC236}">
                <a16:creationId xmlns:a16="http://schemas.microsoft.com/office/drawing/2014/main" id="{F54CD5CB-DD4C-4A97-BD06-C079C21D69D6}"/>
              </a:ext>
            </a:extLst>
          </p:cNvPr>
          <p:cNvPicPr>
            <a:picLocks noChangeAspect="1"/>
          </p:cNvPicPr>
          <p:nvPr/>
        </p:nvPicPr>
        <p:blipFill>
          <a:blip r:embed="rId2"/>
          <a:stretch>
            <a:fillRect/>
          </a:stretch>
        </p:blipFill>
        <p:spPr>
          <a:xfrm>
            <a:off x="716438" y="2799343"/>
            <a:ext cx="14727810" cy="559639"/>
          </a:xfrm>
          <a:prstGeom prst="rect">
            <a:avLst/>
          </a:prstGeom>
        </p:spPr>
      </p:pic>
    </p:spTree>
    <p:extLst>
      <p:ext uri="{BB962C8B-B14F-4D97-AF65-F5344CB8AC3E}">
        <p14:creationId xmlns:p14="http://schemas.microsoft.com/office/powerpoint/2010/main" val="3752658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FF48-E123-47A9-9124-FF857520FCB5}"/>
              </a:ext>
            </a:extLst>
          </p:cNvPr>
          <p:cNvSpPr>
            <a:spLocks noGrp="1"/>
          </p:cNvSpPr>
          <p:nvPr>
            <p:ph type="title"/>
          </p:nvPr>
        </p:nvSpPr>
        <p:spPr/>
        <p:txBody>
          <a:bodyPr/>
          <a:lstStyle/>
          <a:p>
            <a:r>
              <a:rPr lang="zh-CN" altLang="en-US" dirty="0"/>
              <a:t>一：实现销售入库</a:t>
            </a:r>
          </a:p>
        </p:txBody>
      </p:sp>
      <p:pic>
        <p:nvPicPr>
          <p:cNvPr id="4" name="内容占位符 3">
            <a:extLst>
              <a:ext uri="{FF2B5EF4-FFF2-40B4-BE49-F238E27FC236}">
                <a16:creationId xmlns:a16="http://schemas.microsoft.com/office/drawing/2014/main" id="{CD97712B-A13A-4408-932F-766DDEFF441A}"/>
              </a:ext>
            </a:extLst>
          </p:cNvPr>
          <p:cNvPicPr>
            <a:picLocks noGrp="1" noChangeAspect="1"/>
          </p:cNvPicPr>
          <p:nvPr>
            <p:ph idx="1"/>
          </p:nvPr>
        </p:nvPicPr>
        <p:blipFill>
          <a:blip r:embed="rId2"/>
          <a:stretch>
            <a:fillRect/>
          </a:stretch>
        </p:blipFill>
        <p:spPr>
          <a:xfrm>
            <a:off x="670884" y="1797345"/>
            <a:ext cx="5288418" cy="4351338"/>
          </a:xfrm>
          <a:prstGeom prst="rect">
            <a:avLst/>
          </a:prstGeom>
        </p:spPr>
      </p:pic>
      <p:pic>
        <p:nvPicPr>
          <p:cNvPr id="3" name="图片 2">
            <a:extLst>
              <a:ext uri="{FF2B5EF4-FFF2-40B4-BE49-F238E27FC236}">
                <a16:creationId xmlns:a16="http://schemas.microsoft.com/office/drawing/2014/main" id="{FDB65C67-A0B8-4F28-A023-7CF01F2B12A1}"/>
              </a:ext>
            </a:extLst>
          </p:cNvPr>
          <p:cNvPicPr>
            <a:picLocks noChangeAspect="1"/>
          </p:cNvPicPr>
          <p:nvPr/>
        </p:nvPicPr>
        <p:blipFill>
          <a:blip r:embed="rId3"/>
          <a:stretch>
            <a:fillRect/>
          </a:stretch>
        </p:blipFill>
        <p:spPr>
          <a:xfrm>
            <a:off x="6096000" y="3923531"/>
            <a:ext cx="5792687" cy="2110193"/>
          </a:xfrm>
          <a:prstGeom prst="rect">
            <a:avLst/>
          </a:prstGeom>
        </p:spPr>
      </p:pic>
    </p:spTree>
    <p:extLst>
      <p:ext uri="{BB962C8B-B14F-4D97-AF65-F5344CB8AC3E}">
        <p14:creationId xmlns:p14="http://schemas.microsoft.com/office/powerpoint/2010/main" val="4280036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FF48-E123-47A9-9124-FF857520FCB5}"/>
              </a:ext>
            </a:extLst>
          </p:cNvPr>
          <p:cNvSpPr>
            <a:spLocks noGrp="1"/>
          </p:cNvSpPr>
          <p:nvPr>
            <p:ph type="title"/>
          </p:nvPr>
        </p:nvSpPr>
        <p:spPr/>
        <p:txBody>
          <a:bodyPr/>
          <a:lstStyle/>
          <a:p>
            <a:r>
              <a:rPr lang="zh-CN" altLang="en-US" dirty="0"/>
              <a:t>一：实现销售入库</a:t>
            </a:r>
          </a:p>
        </p:txBody>
      </p:sp>
      <p:sp>
        <p:nvSpPr>
          <p:cNvPr id="6" name="内容占位符 5">
            <a:extLst>
              <a:ext uri="{FF2B5EF4-FFF2-40B4-BE49-F238E27FC236}">
                <a16:creationId xmlns:a16="http://schemas.microsoft.com/office/drawing/2014/main" id="{7B9E7000-BC3F-4D5A-84BA-F3FF2D7E7356}"/>
              </a:ext>
            </a:extLst>
          </p:cNvPr>
          <p:cNvSpPr>
            <a:spLocks noGrp="1"/>
          </p:cNvSpPr>
          <p:nvPr>
            <p:ph idx="1"/>
          </p:nvPr>
        </p:nvSpPr>
        <p:spPr/>
        <p:txBody>
          <a:bodyPr/>
          <a:lstStyle/>
          <a:p>
            <a:r>
              <a:rPr lang="zh-CN" altLang="en-US" dirty="0"/>
              <a:t>在</a:t>
            </a:r>
            <a:r>
              <a:rPr lang="en-US" altLang="zh-CN" dirty="0" err="1"/>
              <a:t>enterItem</a:t>
            </a:r>
            <a:r>
              <a:rPr lang="zh-CN" altLang="en-US" dirty="0"/>
              <a:t>函数中添加</a:t>
            </a:r>
            <a:r>
              <a:rPr lang="en-US" altLang="zh-CN" dirty="0" err="1"/>
              <a:t>addDB</a:t>
            </a:r>
            <a:r>
              <a:rPr lang="zh-CN" altLang="en-US" dirty="0"/>
              <a:t>方法</a:t>
            </a:r>
          </a:p>
        </p:txBody>
      </p:sp>
      <p:pic>
        <p:nvPicPr>
          <p:cNvPr id="7" name="图片 6">
            <a:extLst>
              <a:ext uri="{FF2B5EF4-FFF2-40B4-BE49-F238E27FC236}">
                <a16:creationId xmlns:a16="http://schemas.microsoft.com/office/drawing/2014/main" id="{7CF0B02A-2CB0-4605-B903-D61D7787AB2F}"/>
              </a:ext>
            </a:extLst>
          </p:cNvPr>
          <p:cNvPicPr>
            <a:picLocks noChangeAspect="1"/>
          </p:cNvPicPr>
          <p:nvPr/>
        </p:nvPicPr>
        <p:blipFill>
          <a:blip r:embed="rId2"/>
          <a:stretch>
            <a:fillRect/>
          </a:stretch>
        </p:blipFill>
        <p:spPr>
          <a:xfrm>
            <a:off x="136689" y="2603197"/>
            <a:ext cx="12192000" cy="2273775"/>
          </a:xfrm>
          <a:prstGeom prst="rect">
            <a:avLst/>
          </a:prstGeom>
        </p:spPr>
      </p:pic>
    </p:spTree>
    <p:extLst>
      <p:ext uri="{BB962C8B-B14F-4D97-AF65-F5344CB8AC3E}">
        <p14:creationId xmlns:p14="http://schemas.microsoft.com/office/powerpoint/2010/main" val="892655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FF48-E123-47A9-9124-FF857520FCB5}"/>
              </a:ext>
            </a:extLst>
          </p:cNvPr>
          <p:cNvSpPr>
            <a:spLocks noGrp="1"/>
          </p:cNvSpPr>
          <p:nvPr>
            <p:ph type="title"/>
          </p:nvPr>
        </p:nvSpPr>
        <p:spPr/>
        <p:txBody>
          <a:bodyPr/>
          <a:lstStyle/>
          <a:p>
            <a:r>
              <a:rPr lang="zh-CN" altLang="en-US" dirty="0"/>
              <a:t>一：实现销售入库</a:t>
            </a:r>
          </a:p>
        </p:txBody>
      </p:sp>
      <p:sp>
        <p:nvSpPr>
          <p:cNvPr id="6" name="内容占位符 5">
            <a:extLst>
              <a:ext uri="{FF2B5EF4-FFF2-40B4-BE49-F238E27FC236}">
                <a16:creationId xmlns:a16="http://schemas.microsoft.com/office/drawing/2014/main" id="{7B9E7000-BC3F-4D5A-84BA-F3FF2D7E7356}"/>
              </a:ext>
            </a:extLst>
          </p:cNvPr>
          <p:cNvSpPr>
            <a:spLocks noGrp="1"/>
          </p:cNvSpPr>
          <p:nvPr>
            <p:ph idx="1"/>
          </p:nvPr>
        </p:nvSpPr>
        <p:spPr/>
        <p:txBody>
          <a:bodyPr/>
          <a:lstStyle/>
          <a:p>
            <a:r>
              <a:rPr lang="zh-CN" altLang="en-US" dirty="0"/>
              <a:t>结果展示：</a:t>
            </a:r>
          </a:p>
        </p:txBody>
      </p:sp>
      <p:pic>
        <p:nvPicPr>
          <p:cNvPr id="3" name="图片 2">
            <a:extLst>
              <a:ext uri="{FF2B5EF4-FFF2-40B4-BE49-F238E27FC236}">
                <a16:creationId xmlns:a16="http://schemas.microsoft.com/office/drawing/2014/main" id="{7F80DDA0-C55E-4486-861A-4A97E3C512C9}"/>
              </a:ext>
            </a:extLst>
          </p:cNvPr>
          <p:cNvPicPr>
            <a:picLocks noChangeAspect="1"/>
          </p:cNvPicPr>
          <p:nvPr/>
        </p:nvPicPr>
        <p:blipFill>
          <a:blip r:embed="rId2"/>
          <a:stretch>
            <a:fillRect/>
          </a:stretch>
        </p:blipFill>
        <p:spPr>
          <a:xfrm>
            <a:off x="875843" y="2559377"/>
            <a:ext cx="3310286" cy="4213781"/>
          </a:xfrm>
          <a:prstGeom prst="rect">
            <a:avLst/>
          </a:prstGeom>
        </p:spPr>
      </p:pic>
      <p:pic>
        <p:nvPicPr>
          <p:cNvPr id="4" name="图片 3">
            <a:extLst>
              <a:ext uri="{FF2B5EF4-FFF2-40B4-BE49-F238E27FC236}">
                <a16:creationId xmlns:a16="http://schemas.microsoft.com/office/drawing/2014/main" id="{6ADDB95D-A08A-4FF5-A24D-CD0B7FF1F19B}"/>
              </a:ext>
            </a:extLst>
          </p:cNvPr>
          <p:cNvPicPr>
            <a:picLocks noChangeAspect="1"/>
          </p:cNvPicPr>
          <p:nvPr/>
        </p:nvPicPr>
        <p:blipFill>
          <a:blip r:embed="rId3"/>
          <a:stretch>
            <a:fillRect/>
          </a:stretch>
        </p:blipFill>
        <p:spPr>
          <a:xfrm>
            <a:off x="5109502" y="4875657"/>
            <a:ext cx="6389628" cy="1897501"/>
          </a:xfrm>
          <a:prstGeom prst="rect">
            <a:avLst/>
          </a:prstGeom>
        </p:spPr>
      </p:pic>
    </p:spTree>
    <p:extLst>
      <p:ext uri="{BB962C8B-B14F-4D97-AF65-F5344CB8AC3E}">
        <p14:creationId xmlns:p14="http://schemas.microsoft.com/office/powerpoint/2010/main" val="968997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76480-832A-4986-9321-954A567D8656}"/>
              </a:ext>
            </a:extLst>
          </p:cNvPr>
          <p:cNvSpPr>
            <a:spLocks noGrp="1"/>
          </p:cNvSpPr>
          <p:nvPr>
            <p:ph type="title"/>
          </p:nvPr>
        </p:nvSpPr>
        <p:spPr/>
        <p:txBody>
          <a:bodyPr/>
          <a:lstStyle/>
          <a:p>
            <a:r>
              <a:rPr lang="zh-CN" altLang="en-US" dirty="0"/>
              <a:t>单据样式可定制化</a:t>
            </a:r>
          </a:p>
        </p:txBody>
      </p:sp>
      <p:sp>
        <p:nvSpPr>
          <p:cNvPr id="3" name="内容占位符 2">
            <a:extLst>
              <a:ext uri="{FF2B5EF4-FFF2-40B4-BE49-F238E27FC236}">
                <a16:creationId xmlns:a16="http://schemas.microsoft.com/office/drawing/2014/main" id="{97BA6186-35FD-4B59-B50C-C13869748C7A}"/>
              </a:ext>
            </a:extLst>
          </p:cNvPr>
          <p:cNvSpPr>
            <a:spLocks noGrp="1"/>
          </p:cNvSpPr>
          <p:nvPr>
            <p:ph idx="1"/>
          </p:nvPr>
        </p:nvSpPr>
        <p:spPr/>
        <p:txBody>
          <a:bodyPr/>
          <a:lstStyle/>
          <a:p>
            <a:r>
              <a:rPr lang="en-US" altLang="zh-CN" dirty="0"/>
              <a:t>1</a:t>
            </a:r>
            <a:r>
              <a:rPr lang="zh-CN" altLang="en-US" dirty="0"/>
              <a:t>：添加</a:t>
            </a:r>
            <a:r>
              <a:rPr lang="en-US" altLang="zh-CN" dirty="0"/>
              <a:t>Receipt Element</a:t>
            </a:r>
            <a:r>
              <a:rPr lang="zh-CN" altLang="en-US" dirty="0"/>
              <a:t>类</a:t>
            </a:r>
            <a:endParaRPr lang="en-US" altLang="zh-CN" dirty="0"/>
          </a:p>
          <a:p>
            <a:endParaRPr lang="zh-CN" altLang="en-US" dirty="0"/>
          </a:p>
        </p:txBody>
      </p:sp>
      <p:pic>
        <p:nvPicPr>
          <p:cNvPr id="4" name="图片 3">
            <a:extLst>
              <a:ext uri="{FF2B5EF4-FFF2-40B4-BE49-F238E27FC236}">
                <a16:creationId xmlns:a16="http://schemas.microsoft.com/office/drawing/2014/main" id="{C4595FD5-4914-4EF8-9E0F-D9E68B990C06}"/>
              </a:ext>
            </a:extLst>
          </p:cNvPr>
          <p:cNvPicPr>
            <a:picLocks noChangeAspect="1"/>
          </p:cNvPicPr>
          <p:nvPr/>
        </p:nvPicPr>
        <p:blipFill>
          <a:blip r:embed="rId2"/>
          <a:stretch>
            <a:fillRect/>
          </a:stretch>
        </p:blipFill>
        <p:spPr>
          <a:xfrm>
            <a:off x="838200" y="2210585"/>
            <a:ext cx="8572108" cy="4821811"/>
          </a:xfrm>
          <a:prstGeom prst="rect">
            <a:avLst/>
          </a:prstGeom>
        </p:spPr>
      </p:pic>
    </p:spTree>
    <p:extLst>
      <p:ext uri="{BB962C8B-B14F-4D97-AF65-F5344CB8AC3E}">
        <p14:creationId xmlns:p14="http://schemas.microsoft.com/office/powerpoint/2010/main" val="1738340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76480-832A-4986-9321-954A567D8656}"/>
              </a:ext>
            </a:extLst>
          </p:cNvPr>
          <p:cNvSpPr>
            <a:spLocks noGrp="1"/>
          </p:cNvSpPr>
          <p:nvPr>
            <p:ph type="title"/>
          </p:nvPr>
        </p:nvSpPr>
        <p:spPr/>
        <p:txBody>
          <a:bodyPr/>
          <a:lstStyle/>
          <a:p>
            <a:r>
              <a:rPr lang="zh-CN" altLang="en-US" dirty="0"/>
              <a:t>单据样式可定制化</a:t>
            </a:r>
          </a:p>
        </p:txBody>
      </p:sp>
      <p:sp>
        <p:nvSpPr>
          <p:cNvPr id="3" name="内容占位符 2">
            <a:extLst>
              <a:ext uri="{FF2B5EF4-FFF2-40B4-BE49-F238E27FC236}">
                <a16:creationId xmlns:a16="http://schemas.microsoft.com/office/drawing/2014/main" id="{97BA6186-35FD-4B59-B50C-C13869748C7A}"/>
              </a:ext>
            </a:extLst>
          </p:cNvPr>
          <p:cNvSpPr>
            <a:spLocks noGrp="1"/>
          </p:cNvSpPr>
          <p:nvPr>
            <p:ph idx="1"/>
          </p:nvPr>
        </p:nvSpPr>
        <p:spPr/>
        <p:txBody>
          <a:bodyPr/>
          <a:lstStyle/>
          <a:p>
            <a:r>
              <a:rPr lang="en-US" altLang="zh-CN" dirty="0"/>
              <a:t>1</a:t>
            </a:r>
            <a:r>
              <a:rPr lang="zh-CN" altLang="en-US" dirty="0"/>
              <a:t>：修改</a:t>
            </a:r>
            <a:r>
              <a:rPr lang="en-US" altLang="zh-CN" dirty="0"/>
              <a:t>Receipt</a:t>
            </a:r>
            <a:r>
              <a:rPr lang="zh-CN" altLang="en-US" dirty="0"/>
              <a:t>类，添加</a:t>
            </a:r>
            <a:r>
              <a:rPr lang="en-US" altLang="zh-CN" dirty="0" err="1"/>
              <a:t>ReceiptsElement</a:t>
            </a:r>
            <a:r>
              <a:rPr lang="zh-CN" altLang="en-US" dirty="0"/>
              <a:t>，修改</a:t>
            </a:r>
            <a:r>
              <a:rPr lang="en-US" altLang="zh-CN" dirty="0"/>
              <a:t>print</a:t>
            </a:r>
            <a:r>
              <a:rPr lang="zh-CN" altLang="en-US" dirty="0"/>
              <a:t>和</a:t>
            </a:r>
            <a:r>
              <a:rPr lang="en-US" altLang="zh-CN" dirty="0" err="1"/>
              <a:t>transtostring</a:t>
            </a:r>
            <a:r>
              <a:rPr lang="zh-CN" altLang="en-US" dirty="0"/>
              <a:t>方法</a:t>
            </a:r>
            <a:endParaRPr lang="en-US" altLang="zh-CN" dirty="0"/>
          </a:p>
          <a:p>
            <a:endParaRPr lang="zh-CN" altLang="en-US" dirty="0"/>
          </a:p>
        </p:txBody>
      </p:sp>
      <p:pic>
        <p:nvPicPr>
          <p:cNvPr id="5" name="图片 4">
            <a:extLst>
              <a:ext uri="{FF2B5EF4-FFF2-40B4-BE49-F238E27FC236}">
                <a16:creationId xmlns:a16="http://schemas.microsoft.com/office/drawing/2014/main" id="{154BC3F8-283A-4B20-99C2-11A63413FDA0}"/>
              </a:ext>
            </a:extLst>
          </p:cNvPr>
          <p:cNvPicPr>
            <a:picLocks noChangeAspect="1"/>
          </p:cNvPicPr>
          <p:nvPr/>
        </p:nvPicPr>
        <p:blipFill>
          <a:blip r:embed="rId2"/>
          <a:stretch>
            <a:fillRect/>
          </a:stretch>
        </p:blipFill>
        <p:spPr>
          <a:xfrm>
            <a:off x="5316906" y="2467543"/>
            <a:ext cx="3907221" cy="3709420"/>
          </a:xfrm>
          <a:prstGeom prst="rect">
            <a:avLst/>
          </a:prstGeom>
        </p:spPr>
      </p:pic>
    </p:spTree>
    <p:extLst>
      <p:ext uri="{BB962C8B-B14F-4D97-AF65-F5344CB8AC3E}">
        <p14:creationId xmlns:p14="http://schemas.microsoft.com/office/powerpoint/2010/main" val="3655828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76480-832A-4986-9321-954A567D8656}"/>
              </a:ext>
            </a:extLst>
          </p:cNvPr>
          <p:cNvSpPr>
            <a:spLocks noGrp="1"/>
          </p:cNvSpPr>
          <p:nvPr>
            <p:ph type="title"/>
          </p:nvPr>
        </p:nvSpPr>
        <p:spPr/>
        <p:txBody>
          <a:bodyPr/>
          <a:lstStyle/>
          <a:p>
            <a:r>
              <a:rPr lang="zh-CN" altLang="en-US" dirty="0"/>
              <a:t>单据样式可定制化</a:t>
            </a:r>
          </a:p>
        </p:txBody>
      </p:sp>
      <p:sp>
        <p:nvSpPr>
          <p:cNvPr id="3" name="内容占位符 2">
            <a:extLst>
              <a:ext uri="{FF2B5EF4-FFF2-40B4-BE49-F238E27FC236}">
                <a16:creationId xmlns:a16="http://schemas.microsoft.com/office/drawing/2014/main" id="{97BA6186-35FD-4B59-B50C-C13869748C7A}"/>
              </a:ext>
            </a:extLst>
          </p:cNvPr>
          <p:cNvSpPr>
            <a:spLocks noGrp="1"/>
          </p:cNvSpPr>
          <p:nvPr>
            <p:ph idx="1"/>
          </p:nvPr>
        </p:nvSpPr>
        <p:spPr/>
        <p:txBody>
          <a:bodyPr/>
          <a:lstStyle/>
          <a:p>
            <a:r>
              <a:rPr lang="en-US" altLang="zh-CN" dirty="0"/>
              <a:t>1</a:t>
            </a:r>
            <a:r>
              <a:rPr lang="zh-CN" altLang="en-US" dirty="0"/>
              <a:t>：修改</a:t>
            </a:r>
            <a:r>
              <a:rPr lang="en-US" altLang="zh-CN" dirty="0"/>
              <a:t>Sale</a:t>
            </a:r>
            <a:r>
              <a:rPr lang="zh-CN" altLang="en-US" dirty="0"/>
              <a:t>类</a:t>
            </a:r>
          </a:p>
        </p:txBody>
      </p:sp>
      <p:pic>
        <p:nvPicPr>
          <p:cNvPr id="4" name="图片 3">
            <a:extLst>
              <a:ext uri="{FF2B5EF4-FFF2-40B4-BE49-F238E27FC236}">
                <a16:creationId xmlns:a16="http://schemas.microsoft.com/office/drawing/2014/main" id="{4B8BD847-24C2-4351-8B85-6F6A4A8FB20D}"/>
              </a:ext>
            </a:extLst>
          </p:cNvPr>
          <p:cNvPicPr>
            <a:picLocks noChangeAspect="1"/>
          </p:cNvPicPr>
          <p:nvPr/>
        </p:nvPicPr>
        <p:blipFill>
          <a:blip r:embed="rId2"/>
          <a:stretch>
            <a:fillRect/>
          </a:stretch>
        </p:blipFill>
        <p:spPr>
          <a:xfrm>
            <a:off x="615882" y="2665483"/>
            <a:ext cx="10515601" cy="2040935"/>
          </a:xfrm>
          <a:prstGeom prst="rect">
            <a:avLst/>
          </a:prstGeom>
        </p:spPr>
      </p:pic>
    </p:spTree>
    <p:extLst>
      <p:ext uri="{BB962C8B-B14F-4D97-AF65-F5344CB8AC3E}">
        <p14:creationId xmlns:p14="http://schemas.microsoft.com/office/powerpoint/2010/main" val="968191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CF2-817D-4675-9052-1896F284D6F1}"/>
              </a:ext>
            </a:extLst>
          </p:cNvPr>
          <p:cNvSpPr>
            <a:spLocks noGrp="1"/>
          </p:cNvSpPr>
          <p:nvPr>
            <p:ph type="title"/>
          </p:nvPr>
        </p:nvSpPr>
        <p:spPr/>
        <p:txBody>
          <a:bodyPr/>
          <a:lstStyle/>
          <a:p>
            <a:r>
              <a:rPr lang="zh-CN" altLang="en-US" dirty="0"/>
              <a:t>单据样式可定制化</a:t>
            </a:r>
          </a:p>
        </p:txBody>
      </p:sp>
      <p:sp>
        <p:nvSpPr>
          <p:cNvPr id="3" name="内容占位符 2">
            <a:extLst>
              <a:ext uri="{FF2B5EF4-FFF2-40B4-BE49-F238E27FC236}">
                <a16:creationId xmlns:a16="http://schemas.microsoft.com/office/drawing/2014/main" id="{991B61DC-DF8D-40D1-B2B5-915F4380EC50}"/>
              </a:ext>
            </a:extLst>
          </p:cNvPr>
          <p:cNvSpPr>
            <a:spLocks noGrp="1"/>
          </p:cNvSpPr>
          <p:nvPr>
            <p:ph idx="1"/>
          </p:nvPr>
        </p:nvSpPr>
        <p:spPr/>
        <p:txBody>
          <a:bodyPr/>
          <a:lstStyle/>
          <a:p>
            <a:r>
              <a:rPr lang="zh-CN" altLang="en-US" dirty="0"/>
              <a:t>通过修改</a:t>
            </a:r>
            <a:r>
              <a:rPr lang="en-US" altLang="zh-CN" dirty="0" err="1"/>
              <a:t>ReceiptElement</a:t>
            </a:r>
            <a:r>
              <a:rPr lang="zh-CN" altLang="en-US" dirty="0"/>
              <a:t>里属性以定制单据，结果展示：</a:t>
            </a:r>
            <a:endParaRPr lang="en-US" altLang="zh-CN" dirty="0"/>
          </a:p>
          <a:p>
            <a:endParaRPr lang="zh-CN" altLang="en-US" dirty="0"/>
          </a:p>
        </p:txBody>
      </p:sp>
      <p:pic>
        <p:nvPicPr>
          <p:cNvPr id="5" name="图片 4">
            <a:extLst>
              <a:ext uri="{FF2B5EF4-FFF2-40B4-BE49-F238E27FC236}">
                <a16:creationId xmlns:a16="http://schemas.microsoft.com/office/drawing/2014/main" id="{ACF13F74-7388-4499-BECE-CBDE57A50F9C}"/>
              </a:ext>
            </a:extLst>
          </p:cNvPr>
          <p:cNvPicPr>
            <a:picLocks noChangeAspect="1"/>
          </p:cNvPicPr>
          <p:nvPr/>
        </p:nvPicPr>
        <p:blipFill>
          <a:blip r:embed="rId2"/>
          <a:stretch>
            <a:fillRect/>
          </a:stretch>
        </p:blipFill>
        <p:spPr>
          <a:xfrm>
            <a:off x="1388285" y="2520499"/>
            <a:ext cx="4428053" cy="3498515"/>
          </a:xfrm>
          <a:prstGeom prst="rect">
            <a:avLst/>
          </a:prstGeom>
        </p:spPr>
      </p:pic>
    </p:spTree>
    <p:extLst>
      <p:ext uri="{BB962C8B-B14F-4D97-AF65-F5344CB8AC3E}">
        <p14:creationId xmlns:p14="http://schemas.microsoft.com/office/powerpoint/2010/main" val="341426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t>用户界面</a:t>
            </a:r>
          </a:p>
        </p:txBody>
      </p:sp>
      <p:pic>
        <p:nvPicPr>
          <p:cNvPr id="4" name="图片 3"/>
          <p:cNvPicPr>
            <a:picLocks noChangeAspect="1"/>
          </p:cNvPicPr>
          <p:nvPr/>
        </p:nvPicPr>
        <p:blipFill>
          <a:blip r:embed="rId2"/>
          <a:stretch>
            <a:fillRect/>
          </a:stretch>
        </p:blipFill>
        <p:spPr>
          <a:xfrm>
            <a:off x="423545" y="1478280"/>
            <a:ext cx="11344275" cy="4446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a:t>收集到的需求信息</a:t>
            </a:r>
          </a:p>
        </p:txBody>
      </p:sp>
      <p:graphicFrame>
        <p:nvGraphicFramePr>
          <p:cNvPr id="4" name="内容占位符 3"/>
          <p:cNvGraphicFramePr>
            <a:graphicFrameLocks noGrp="1"/>
          </p:cNvGraphicFramePr>
          <p:nvPr>
            <p:ph idx="1"/>
          </p:nvPr>
        </p:nvGraphicFramePr>
        <p:xfrm>
          <a:off x="838200" y="1574800"/>
          <a:ext cx="10256520" cy="4925060"/>
        </p:xfrm>
        <a:graphic>
          <a:graphicData uri="http://schemas.openxmlformats.org/drawingml/2006/table">
            <a:tbl>
              <a:tblPr firstRow="1" firstCol="1" bandRow="1">
                <a:tableStyleId>{5C22544A-7EE6-4342-B048-85BDC9FD1C3A}</a:tableStyleId>
              </a:tblPr>
              <a:tblGrid>
                <a:gridCol w="1052195">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972820">
                  <a:extLst>
                    <a:ext uri="{9D8B030D-6E8A-4147-A177-3AD203B41FA5}">
                      <a16:colId xmlns:a16="http://schemas.microsoft.com/office/drawing/2014/main" val="20002"/>
                    </a:ext>
                  </a:extLst>
                </a:gridCol>
                <a:gridCol w="7179945">
                  <a:extLst>
                    <a:ext uri="{9D8B030D-6E8A-4147-A177-3AD203B41FA5}">
                      <a16:colId xmlns:a16="http://schemas.microsoft.com/office/drawing/2014/main" val="20003"/>
                    </a:ext>
                  </a:extLst>
                </a:gridCol>
              </a:tblGrid>
              <a:tr h="609600">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15460">
                <a:tc>
                  <a:txBody>
                    <a:bodyPr/>
                    <a:lstStyle/>
                    <a:p>
                      <a:pPr algn="just"/>
                      <a:r>
                        <a:rPr lang="en-US" sz="2000" kern="100">
                          <a:solidFill>
                            <a:schemeClr val="tx1"/>
                          </a:solidFill>
                          <a:effectLst/>
                          <a:latin typeface="+mn-ea"/>
                          <a:ea typeface="+mn-ea"/>
                        </a:rPr>
                        <a:t>1</a:t>
                      </a:r>
                      <a:endParaRPr lang="zh-CN" sz="2000" kern="10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a:solidFill>
                            <a:schemeClr val="tx1"/>
                          </a:solidFill>
                          <a:effectLst/>
                          <a:latin typeface="+mn-ea"/>
                          <a:ea typeface="+mn-ea"/>
                        </a:rPr>
                        <a:t>市场营销人员或那个最初提出产品设想的人员</a:t>
                      </a:r>
                      <a:endParaRPr lang="zh-CN" sz="2000" kern="10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dirty="0">
                          <a:solidFill>
                            <a:schemeClr val="tx1"/>
                          </a:solidFill>
                          <a:effectLst/>
                          <a:latin typeface="+mn-ea"/>
                          <a:ea typeface="+mn-ea"/>
                        </a:rPr>
                        <a:t>请市场营销人员或那个最初提出产品设想的人员撰写产品说明</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err="1">
                          <a:solidFill>
                            <a:schemeClr val="tx1"/>
                          </a:solidFill>
                          <a:effectLst/>
                          <a:latin typeface="+mn-ea"/>
                          <a:ea typeface="+mn-ea"/>
                        </a:rPr>
                        <a:t>POSSYStem</a:t>
                      </a:r>
                      <a:r>
                        <a:rPr lang="zh-CN" sz="1800" kern="100" dirty="0">
                          <a:solidFill>
                            <a:schemeClr val="tx1"/>
                          </a:solidFill>
                          <a:effectLst/>
                          <a:latin typeface="+mn-ea"/>
                          <a:ea typeface="+mn-ea"/>
                        </a:rPr>
                        <a:t>的产品说明</a:t>
                      </a:r>
                    </a:p>
                    <a:p>
                      <a:pPr algn="just"/>
                      <a:r>
                        <a:rPr lang="en-US" sz="1800" kern="100" dirty="0">
                          <a:solidFill>
                            <a:schemeClr val="tx1"/>
                          </a:solidFill>
                          <a:effectLst/>
                          <a:latin typeface="+mn-ea"/>
                          <a:ea typeface="+mn-ea"/>
                        </a:rPr>
                        <a:t>POS</a:t>
                      </a:r>
                      <a:r>
                        <a:rPr lang="zh-CN" sz="1800" kern="100" dirty="0">
                          <a:solidFill>
                            <a:schemeClr val="tx1"/>
                          </a:solidFill>
                          <a:effectLst/>
                          <a:latin typeface="+mn-ea"/>
                          <a:ea typeface="+mn-ea"/>
                        </a:rPr>
                        <a:t>系统是计算机化应用，用于（部分地）记录销售信息和处理支付过程，零售店通常会用到这种系统。</a:t>
                      </a:r>
                    </a:p>
                    <a:p>
                      <a:pPr algn="just"/>
                      <a:r>
                        <a:rPr lang="zh-CN" sz="1800" kern="100" dirty="0">
                          <a:solidFill>
                            <a:schemeClr val="tx1"/>
                          </a:solidFill>
                          <a:effectLst/>
                          <a:latin typeface="+mn-ea"/>
                          <a:ea typeface="+mn-ea"/>
                        </a:rPr>
                        <a:t>该系统包括计算机、条码扫描仪等硬件，还包括使系统运转的软件。</a:t>
                      </a:r>
                    </a:p>
                    <a:p>
                      <a:pPr algn="just"/>
                      <a:r>
                        <a:rPr lang="zh-CN" sz="1800" kern="100" dirty="0">
                          <a:solidFill>
                            <a:schemeClr val="tx1"/>
                          </a:solidFill>
                          <a:effectLst/>
                          <a:latin typeface="+mn-ea"/>
                          <a:ea typeface="+mn-ea"/>
                        </a:rPr>
                        <a:t>它还要为不同服务的应用程序（比如第三方的税金计算器和库存控制）提供接口。</a:t>
                      </a:r>
                    </a:p>
                    <a:p>
                      <a:pPr algn="just"/>
                      <a:r>
                        <a:rPr lang="zh-CN" sz="1800" kern="100" dirty="0">
                          <a:solidFill>
                            <a:schemeClr val="tx1"/>
                          </a:solidFill>
                          <a:effectLst/>
                          <a:latin typeface="+mn-ea"/>
                          <a:ea typeface="+mn-ea"/>
                        </a:rPr>
                        <a:t>这种系统要求具有一定的容错性，即如果远程服务（如库存系统）暂时中断，系统必须仍然能够获取销售信息并且至少能够处理现金付款（这样业务才不会瘫痪）。</a:t>
                      </a:r>
                    </a:p>
                    <a:p>
                      <a:pPr algn="just"/>
                      <a:r>
                        <a:rPr lang="en-US" sz="1800" kern="100" dirty="0">
                          <a:solidFill>
                            <a:schemeClr val="tx1"/>
                          </a:solidFill>
                          <a:effectLst/>
                          <a:latin typeface="+mn-ea"/>
                          <a:ea typeface="+mn-ea"/>
                        </a:rPr>
                        <a:t>POS</a:t>
                      </a:r>
                      <a:r>
                        <a:rPr lang="zh-CN" sz="1800" kern="100" dirty="0">
                          <a:solidFill>
                            <a:schemeClr val="tx1"/>
                          </a:solidFill>
                          <a:effectLst/>
                          <a:latin typeface="+mn-ea"/>
                          <a:ea typeface="+mn-ea"/>
                        </a:rPr>
                        <a:t>系统必须支持日益增多的各种的客户端和接口。其中包括瘦客户的</a:t>
                      </a:r>
                      <a:r>
                        <a:rPr lang="en-US" sz="1800" kern="100" dirty="0">
                          <a:solidFill>
                            <a:schemeClr val="tx1"/>
                          </a:solidFill>
                          <a:effectLst/>
                          <a:latin typeface="+mn-ea"/>
                          <a:ea typeface="+mn-ea"/>
                        </a:rPr>
                        <a:t>Web</a:t>
                      </a:r>
                      <a:r>
                        <a:rPr lang="zh-CN" sz="1800" kern="100" dirty="0">
                          <a:solidFill>
                            <a:schemeClr val="tx1"/>
                          </a:solidFill>
                          <a:effectLst/>
                          <a:latin typeface="+mn-ea"/>
                          <a:ea typeface="+mn-ea"/>
                        </a:rPr>
                        <a:t>浏览器终端、具有类似</a:t>
                      </a:r>
                      <a:r>
                        <a:rPr lang="en-US" sz="1800" kern="100" dirty="0">
                          <a:solidFill>
                            <a:schemeClr val="tx1"/>
                          </a:solidFill>
                          <a:effectLst/>
                          <a:latin typeface="+mn-ea"/>
                          <a:ea typeface="+mn-ea"/>
                        </a:rPr>
                        <a:t>Java Swing</a:t>
                      </a:r>
                      <a:r>
                        <a:rPr lang="zh-CN" sz="1800" kern="100" dirty="0">
                          <a:solidFill>
                            <a:schemeClr val="tx1"/>
                          </a:solidFill>
                          <a:effectLst/>
                          <a:latin typeface="+mn-ea"/>
                          <a:ea typeface="+mn-ea"/>
                        </a:rPr>
                        <a:t>用户图形界面的个人计算机、触摸屏输入装置等。</a:t>
                      </a:r>
                    </a:p>
                    <a:p>
                      <a:pPr algn="just"/>
                      <a:r>
                        <a:rPr lang="zh-CN" sz="1800" kern="100" dirty="0">
                          <a:solidFill>
                            <a:schemeClr val="tx1"/>
                          </a:solidFill>
                          <a:effectLst/>
                          <a:latin typeface="+mn-ea"/>
                          <a:ea typeface="+mn-ea"/>
                        </a:rPr>
                        <a:t>更进一步，假设我们正都希望在使用系统过程中的某些可预知条件下，执行一组独特的业务逻辑规则，例如在开始新的销售过程或添加一个新的产品时。因而，我们需要一种新的机制来提供这些灵活性和定制能力</a:t>
                      </a:r>
                      <a:r>
                        <a:rPr lang="zh-CN" sz="1800" kern="100" dirty="0">
                          <a:solidFill>
                            <a:srgbClr val="0000CC"/>
                          </a:solidFill>
                          <a:effectLst/>
                          <a:latin typeface="+mn-ea"/>
                          <a:ea typeface="+mn-ea"/>
                        </a:rPr>
                        <a:t>。</a:t>
                      </a:r>
                      <a:endParaRPr lang="zh-CN" sz="1800" kern="100" dirty="0">
                        <a:solidFill>
                          <a:srgbClr val="0000CC"/>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82915118"/>
              </p:ext>
            </p:extLst>
          </p:nvPr>
        </p:nvGraphicFramePr>
        <p:xfrm>
          <a:off x="838200" y="1574800"/>
          <a:ext cx="10256520" cy="4925060"/>
        </p:xfrm>
        <a:graphic>
          <a:graphicData uri="http://schemas.openxmlformats.org/drawingml/2006/table">
            <a:tbl>
              <a:tblPr firstRow="1" firstCol="1" bandRow="1">
                <a:tableStyleId>{5C22544A-7EE6-4342-B048-85BDC9FD1C3A}</a:tableStyleId>
              </a:tblPr>
              <a:tblGrid>
                <a:gridCol w="1052195">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972820">
                  <a:extLst>
                    <a:ext uri="{9D8B030D-6E8A-4147-A177-3AD203B41FA5}">
                      <a16:colId xmlns:a16="http://schemas.microsoft.com/office/drawing/2014/main" val="20002"/>
                    </a:ext>
                  </a:extLst>
                </a:gridCol>
                <a:gridCol w="7179945">
                  <a:extLst>
                    <a:ext uri="{9D8B030D-6E8A-4147-A177-3AD203B41FA5}">
                      <a16:colId xmlns:a16="http://schemas.microsoft.com/office/drawing/2014/main" val="20003"/>
                    </a:ext>
                  </a:extLst>
                </a:gridCol>
              </a:tblGrid>
              <a:tr h="609600">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15460">
                <a:tc>
                  <a:txBody>
                    <a:bodyPr/>
                    <a:lstStyle/>
                    <a:p>
                      <a:pPr algn="just"/>
                      <a:r>
                        <a:rPr lang="en-US" altLang="zh-CN" sz="2000" kern="100">
                          <a:solidFill>
                            <a:schemeClr val="tx1"/>
                          </a:solidFill>
                          <a:effectLst/>
                          <a:latin typeface="+mn-ea"/>
                          <a:ea typeface="+mn-ea"/>
                          <a:cs typeface="Times New Roman" panose="02020603050405020304" pitchFamily="18" charset="0"/>
                        </a:rPr>
                        <a:t>2</a:t>
                      </a: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dirty="0">
                          <a:effectLst/>
                          <a:latin typeface="+mn-ea"/>
                          <a:sym typeface="+mn-ea"/>
                        </a:rPr>
                        <a:t>营业员</a:t>
                      </a:r>
                      <a:r>
                        <a:rPr lang="en-US" sz="2000" kern="100" dirty="0">
                          <a:effectLst/>
                          <a:latin typeface="+mn-ea"/>
                          <a:sym typeface="+mn-ea"/>
                        </a:rPr>
                        <a:t>+</a:t>
                      </a:r>
                      <a:r>
                        <a:rPr lang="zh-CN" sz="2000" kern="100" dirty="0">
                          <a:effectLst/>
                          <a:latin typeface="+mn-ea"/>
                          <a:sym typeface="+mn-ea"/>
                        </a:rPr>
                        <a:t>超市顾客（购物者）</a:t>
                      </a:r>
                      <a:endParaRPr lang="zh-CN" sz="2000" kern="100" dirty="0">
                        <a:effectLst/>
                        <a:latin typeface="+mn-ea"/>
                        <a:ea typeface="+mn-ea"/>
                        <a:cs typeface="Times New Roman" panose="02020603050405020304" pitchFamily="18" charset="0"/>
                        <a:sym typeface="+mn-ea"/>
                      </a:endParaRPr>
                    </a:p>
                    <a:p>
                      <a:pPr algn="just"/>
                      <a:endParaRPr lang="zh-CN" sz="2000" kern="10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dirty="0">
                          <a:effectLst/>
                          <a:latin typeface="+mn-ea"/>
                          <a:sym typeface="+mn-ea"/>
                        </a:rPr>
                        <a:t>角色扮演</a:t>
                      </a:r>
                      <a:r>
                        <a:rPr lang="en-US" sz="2000" kern="100" dirty="0">
                          <a:effectLst/>
                          <a:latin typeface="+mn-ea"/>
                          <a:sym typeface="+mn-ea"/>
                        </a:rPr>
                        <a:t>+</a:t>
                      </a:r>
                      <a:r>
                        <a:rPr lang="zh-CN" sz="2000" kern="100" dirty="0">
                          <a:effectLst/>
                          <a:latin typeface="+mn-ea"/>
                          <a:sym typeface="+mn-ea"/>
                        </a:rPr>
                        <a:t>实地考察</a:t>
                      </a:r>
                      <a:r>
                        <a:rPr lang="en-US" sz="2000" kern="100" dirty="0">
                          <a:effectLst/>
                          <a:latin typeface="+mn-ea"/>
                          <a:sym typeface="+mn-ea"/>
                        </a:rPr>
                        <a:t>/</a:t>
                      </a:r>
                      <a:r>
                        <a:rPr lang="zh-CN" sz="2000" kern="100" dirty="0">
                          <a:effectLst/>
                          <a:latin typeface="+mn-ea"/>
                          <a:sym typeface="+mn-ea"/>
                        </a:rPr>
                        <a:t>体验</a:t>
                      </a:r>
                      <a:endParaRPr lang="zh-CN" sz="2000" kern="100" dirty="0">
                        <a:effectLst/>
                        <a:latin typeface="+mn-ea"/>
                        <a:ea typeface="+mn-ea"/>
                        <a:cs typeface="Times New Roman" panose="02020603050405020304" pitchFamily="18" charset="0"/>
                        <a:sym typeface="+mn-ea"/>
                      </a:endParaRPr>
                    </a:p>
                    <a:p>
                      <a:pPr algn="just"/>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solidFill>
                            <a:schemeClr val="tx1"/>
                          </a:solidFill>
                          <a:effectLst/>
                          <a:latin typeface="+mn-ea"/>
                          <a:sym typeface="+mn-ea"/>
                        </a:rPr>
                        <a:t>用户使用故事</a:t>
                      </a:r>
                      <a:endParaRPr lang="zh-CN" sz="1800" kern="100" dirty="0">
                        <a:solidFill>
                          <a:schemeClr val="tx1"/>
                        </a:solidFill>
                        <a:effectLst/>
                        <a:latin typeface="+mn-ea"/>
                        <a:ea typeface="+mn-ea"/>
                        <a:sym typeface="+mn-ea"/>
                      </a:endParaRPr>
                    </a:p>
                    <a:p>
                      <a:pPr algn="just"/>
                      <a:r>
                        <a:rPr lang="zh-CN" sz="1800" u="sng" kern="100" dirty="0">
                          <a:solidFill>
                            <a:schemeClr val="tx1"/>
                          </a:solidFill>
                          <a:effectLst/>
                          <a:latin typeface="+mn-ea"/>
                          <a:sym typeface="+mn-ea"/>
                        </a:rPr>
                        <a:t>超市购物经历</a:t>
                      </a:r>
                      <a:r>
                        <a:rPr lang="zh-CN" sz="1800" kern="100" dirty="0">
                          <a:solidFill>
                            <a:schemeClr val="tx1"/>
                          </a:solidFill>
                          <a:effectLst/>
                          <a:latin typeface="+mn-ea"/>
                          <a:sym typeface="+mn-ea"/>
                        </a:rPr>
                        <a:t>：</a:t>
                      </a:r>
                      <a:endParaRPr lang="zh-CN" sz="1800" kern="100" dirty="0">
                        <a:solidFill>
                          <a:schemeClr val="tx1"/>
                        </a:solidFill>
                        <a:effectLst/>
                        <a:latin typeface="+mn-ea"/>
                        <a:ea typeface="+mn-ea"/>
                        <a:sym typeface="+mn-ea"/>
                      </a:endParaRPr>
                    </a:p>
                    <a:p>
                      <a:pPr algn="just"/>
                      <a:r>
                        <a:rPr lang="en-US" sz="1800" kern="100" dirty="0">
                          <a:solidFill>
                            <a:schemeClr val="tx1"/>
                          </a:solidFill>
                          <a:effectLst/>
                          <a:latin typeface="+mn-ea"/>
                          <a:sym typeface="+mn-ea"/>
                        </a:rPr>
                        <a:t>A</a:t>
                      </a:r>
                      <a:r>
                        <a:rPr lang="zh-CN" sz="1800" kern="100" dirty="0">
                          <a:solidFill>
                            <a:schemeClr val="tx1"/>
                          </a:solidFill>
                          <a:effectLst/>
                          <a:latin typeface="+mn-ea"/>
                          <a:sym typeface="+mn-ea"/>
                        </a:rPr>
                        <a:t>在红旗超市选购了一些辣条、方便面，然后排队结账。营业员扫描了所购商品，然后询问</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，就这些吗？</a:t>
                      </a:r>
                      <a:r>
                        <a:rPr lang="en-US" sz="1800" kern="100" dirty="0">
                          <a:solidFill>
                            <a:schemeClr val="tx1"/>
                          </a:solidFill>
                          <a:effectLst/>
                          <a:latin typeface="+mn-ea"/>
                          <a:sym typeface="+mn-ea"/>
                        </a:rPr>
                        <a:t>Alice</a:t>
                      </a:r>
                      <a:r>
                        <a:rPr lang="zh-CN" sz="1800" kern="100" dirty="0">
                          <a:solidFill>
                            <a:schemeClr val="tx1"/>
                          </a:solidFill>
                          <a:effectLst/>
                          <a:latin typeface="+mn-ea"/>
                          <a:sym typeface="+mn-ea"/>
                        </a:rPr>
                        <a:t>回答说：“是的”。营业员又问：会员？</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报上会员码。营业员输入，并告知</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需要付款</a:t>
                      </a:r>
                      <a:r>
                        <a:rPr lang="en-US" sz="1800" kern="100" dirty="0">
                          <a:solidFill>
                            <a:schemeClr val="tx1"/>
                          </a:solidFill>
                          <a:effectLst/>
                          <a:latin typeface="+mn-ea"/>
                          <a:sym typeface="+mn-ea"/>
                        </a:rPr>
                        <a:t>10.8</a:t>
                      </a:r>
                      <a:r>
                        <a:rPr lang="zh-CN" sz="1800" kern="100" dirty="0">
                          <a:solidFill>
                            <a:schemeClr val="tx1"/>
                          </a:solidFill>
                          <a:effectLst/>
                          <a:latin typeface="+mn-ea"/>
                          <a:sym typeface="+mn-ea"/>
                        </a:rPr>
                        <a:t>元，并询问她怎么支付</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微信支付了</a:t>
                      </a:r>
                      <a:r>
                        <a:rPr lang="en-US" sz="1800" kern="100" dirty="0">
                          <a:solidFill>
                            <a:schemeClr val="tx1"/>
                          </a:solidFill>
                          <a:effectLst/>
                          <a:latin typeface="+mn-ea"/>
                          <a:sym typeface="+mn-ea"/>
                        </a:rPr>
                        <a:t>10.8</a:t>
                      </a:r>
                      <a:r>
                        <a:rPr lang="zh-CN" sz="1800" kern="100" dirty="0">
                          <a:solidFill>
                            <a:schemeClr val="tx1"/>
                          </a:solidFill>
                          <a:effectLst/>
                          <a:latin typeface="+mn-ea"/>
                          <a:sym typeface="+mn-ea"/>
                        </a:rPr>
                        <a:t>元。营业员将打印的票据及其商品打包给</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a:t>
                      </a:r>
                      <a:r>
                        <a:rPr lang="en-US" sz="1800" kern="100" dirty="0">
                          <a:solidFill>
                            <a:schemeClr val="tx1"/>
                          </a:solidFill>
                          <a:effectLst/>
                          <a:latin typeface="+mn-ea"/>
                          <a:sym typeface="+mn-ea"/>
                        </a:rPr>
                        <a:t>A</a:t>
                      </a:r>
                      <a:r>
                        <a:rPr lang="zh-CN" sz="1800" kern="100" dirty="0">
                          <a:solidFill>
                            <a:schemeClr val="tx1"/>
                          </a:solidFill>
                          <a:effectLst/>
                          <a:latin typeface="+mn-ea"/>
                          <a:sym typeface="+mn-ea"/>
                        </a:rPr>
                        <a:t>离开。</a:t>
                      </a:r>
                      <a:endParaRPr lang="zh-CN" sz="1800" kern="100" dirty="0">
                        <a:solidFill>
                          <a:srgbClr val="0000CC"/>
                        </a:solidFill>
                        <a:effectLst/>
                        <a:latin typeface="+mn-ea"/>
                        <a:ea typeface="+mn-ea"/>
                        <a:sym typeface="+mn-ea"/>
                      </a:endParaRPr>
                    </a:p>
                    <a:p>
                      <a:pPr marL="0" indent="0">
                        <a:buNone/>
                      </a:pPr>
                      <a:endParaRPr lang="zh-CN" altLang="en-US" sz="1800" dirty="0"/>
                    </a:p>
                    <a:p>
                      <a:pPr algn="ctr"/>
                      <a:endParaRPr lang="zh-CN" sz="1800" kern="100" dirty="0">
                        <a:solidFill>
                          <a:srgbClr val="0000CC"/>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标题 2"/>
          <p:cNvSpPr>
            <a:spLocks noGrp="1"/>
          </p:cNvSpPr>
          <p:nvPr>
            <p:ph type="title"/>
          </p:nvPr>
        </p:nvSpPr>
        <p:spPr/>
        <p:txBody>
          <a:bodyPr/>
          <a:lstStyle/>
          <a:p>
            <a:r>
              <a:rPr lang="zh-CN" altLang="en-US" sz="4000" b="1">
                <a:sym typeface="+mn-ea"/>
              </a:rPr>
              <a:t>收集到的需求信息</a:t>
            </a:r>
            <a:endParaRPr lang="zh-CN" altLang="en-US" sz="4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38200" y="1403985"/>
          <a:ext cx="10775950" cy="5269865"/>
        </p:xfrm>
        <a:graphic>
          <a:graphicData uri="http://schemas.openxmlformats.org/drawingml/2006/table">
            <a:tbl>
              <a:tblPr firstRow="1" firstCol="1" bandRow="1">
                <a:tableStyleId>{5C22544A-7EE6-4342-B048-85BDC9FD1C3A}</a:tableStyleId>
              </a:tblPr>
              <a:tblGrid>
                <a:gridCol w="1105535">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7543165">
                  <a:extLst>
                    <a:ext uri="{9D8B030D-6E8A-4147-A177-3AD203B41FA5}">
                      <a16:colId xmlns:a16="http://schemas.microsoft.com/office/drawing/2014/main" val="20003"/>
                    </a:ext>
                  </a:extLst>
                </a:gridCol>
              </a:tblGrid>
              <a:tr h="612775">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57090">
                <a:tc>
                  <a:txBody>
                    <a:bodyPr/>
                    <a:lstStyle/>
                    <a:p>
                      <a:pPr algn="just"/>
                      <a:r>
                        <a:rPr lang="en-US" altLang="zh-CN" sz="2000" kern="100">
                          <a:solidFill>
                            <a:schemeClr val="tx1"/>
                          </a:solidFill>
                          <a:effectLst/>
                          <a:latin typeface="+mn-ea"/>
                          <a:ea typeface="+mn-ea"/>
                          <a:cs typeface="Times New Roman" panose="02020603050405020304" pitchFamily="18" charset="0"/>
                        </a:rPr>
                        <a:t>2</a:t>
                      </a: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dirty="0">
                          <a:effectLst/>
                          <a:latin typeface="+mn-ea"/>
                          <a:sym typeface="+mn-ea"/>
                        </a:rPr>
                        <a:t>营业员</a:t>
                      </a:r>
                      <a:r>
                        <a:rPr lang="en-US" sz="2000" kern="100" dirty="0">
                          <a:effectLst/>
                          <a:latin typeface="+mn-ea"/>
                          <a:sym typeface="+mn-ea"/>
                        </a:rPr>
                        <a:t>+</a:t>
                      </a:r>
                      <a:r>
                        <a:rPr lang="zh-CN" sz="2000" kern="100" dirty="0">
                          <a:effectLst/>
                          <a:latin typeface="+mn-ea"/>
                          <a:sym typeface="+mn-ea"/>
                        </a:rPr>
                        <a:t>超市顾客（购物者）</a:t>
                      </a:r>
                      <a:endParaRPr lang="zh-CN" sz="2000" kern="100" dirty="0">
                        <a:effectLst/>
                        <a:latin typeface="+mn-ea"/>
                        <a:ea typeface="+mn-ea"/>
                        <a:cs typeface="Times New Roman" panose="02020603050405020304" pitchFamily="18" charset="0"/>
                        <a:sym typeface="+mn-ea"/>
                      </a:endParaRPr>
                    </a:p>
                    <a:p>
                      <a:pPr algn="just"/>
                      <a:endParaRPr lang="zh-CN" sz="2000" kern="10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sz="2000" kern="100" dirty="0">
                          <a:effectLst/>
                          <a:latin typeface="+mn-ea"/>
                          <a:sym typeface="+mn-ea"/>
                        </a:rPr>
                        <a:t>角色扮演</a:t>
                      </a:r>
                      <a:r>
                        <a:rPr lang="en-US" sz="2000" kern="100" dirty="0">
                          <a:effectLst/>
                          <a:latin typeface="+mn-ea"/>
                          <a:sym typeface="+mn-ea"/>
                        </a:rPr>
                        <a:t>+</a:t>
                      </a:r>
                      <a:r>
                        <a:rPr lang="zh-CN" sz="2000" kern="100" dirty="0">
                          <a:effectLst/>
                          <a:latin typeface="+mn-ea"/>
                          <a:sym typeface="+mn-ea"/>
                        </a:rPr>
                        <a:t>实地考察</a:t>
                      </a:r>
                      <a:r>
                        <a:rPr lang="en-US" sz="2000" kern="100" dirty="0">
                          <a:effectLst/>
                          <a:latin typeface="+mn-ea"/>
                          <a:sym typeface="+mn-ea"/>
                        </a:rPr>
                        <a:t>/</a:t>
                      </a:r>
                      <a:r>
                        <a:rPr lang="zh-CN" sz="2000" kern="100" dirty="0">
                          <a:effectLst/>
                          <a:latin typeface="+mn-ea"/>
                          <a:sym typeface="+mn-ea"/>
                        </a:rPr>
                        <a:t>体验</a:t>
                      </a:r>
                      <a:endParaRPr lang="zh-CN" sz="2000" kern="100" dirty="0">
                        <a:effectLst/>
                        <a:latin typeface="+mn-ea"/>
                        <a:ea typeface="+mn-ea"/>
                        <a:cs typeface="Times New Roman" panose="02020603050405020304" pitchFamily="18" charset="0"/>
                        <a:sym typeface="+mn-ea"/>
                      </a:endParaRPr>
                    </a:p>
                    <a:p>
                      <a:pPr algn="just"/>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b="0" kern="100" dirty="0">
                          <a:solidFill>
                            <a:schemeClr val="tx1"/>
                          </a:solidFill>
                          <a:effectLst/>
                          <a:latin typeface="+mj-ea"/>
                          <a:ea typeface="+mj-ea"/>
                          <a:cs typeface="+mj-ea"/>
                          <a:sym typeface="+mn-ea"/>
                        </a:rPr>
                        <a:t>用户使用故事</a:t>
                      </a:r>
                    </a:p>
                    <a:p>
                      <a:pPr algn="just"/>
                      <a:r>
                        <a:rPr lang="zh-CN" sz="1600" b="0" kern="100" dirty="0">
                          <a:solidFill>
                            <a:schemeClr val="tx1"/>
                          </a:solidFill>
                          <a:effectLst/>
                          <a:latin typeface="+mn-ea"/>
                          <a:cs typeface="+mn-ea"/>
                          <a:sym typeface="+mn-ea"/>
                        </a:rPr>
                        <a:t>进货规划:</a:t>
                      </a:r>
                    </a:p>
                    <a:p>
                      <a:pPr algn="just"/>
                      <a:r>
                        <a:rPr lang="zh-CN" altLang="en-US" sz="1600" b="0">
                          <a:solidFill>
                            <a:schemeClr val="tx1"/>
                          </a:solidFill>
                          <a:latin typeface="+mn-ea"/>
                          <a:cs typeface="+mn-ea"/>
                          <a:sym typeface="+mn-ea"/>
                        </a:rPr>
                        <a:t>店主需要每天傍晚确定牛奶的订货量，他打算每天都按一定量订货量，他需要确定这个一定量的具体是多少比较合适。找来了过去的日销售数据，然后做了如下统计分析:</a:t>
                      </a:r>
                      <a:endParaRPr sz="1600" b="0" kern="100" dirty="0">
                        <a:solidFill>
                          <a:schemeClr val="tx1"/>
                        </a:solidFill>
                        <a:effectLst/>
                        <a:latin typeface="+mn-ea"/>
                        <a:cs typeface="+mn-ea"/>
                        <a:sym typeface="+mn-ea"/>
                      </a:endParaRPr>
                    </a:p>
                    <a:p>
                      <a:pPr marL="0" indent="0">
                        <a:buNone/>
                      </a:pPr>
                      <a:r>
                        <a:rPr lang="zh-CN" altLang="en-US" sz="1600" b="0">
                          <a:solidFill>
                            <a:schemeClr val="tx1"/>
                          </a:solidFill>
                          <a:latin typeface="+mn-ea"/>
                          <a:cs typeface="+mn-ea"/>
                        </a:rPr>
                        <a:t>（1）确定每天的需求量范围:在30~80瓶之间</a:t>
                      </a:r>
                    </a:p>
                    <a:p>
                      <a:pPr marL="0" indent="0">
                        <a:buNone/>
                      </a:pPr>
                      <a:r>
                        <a:rPr lang="zh-CN" altLang="en-US" sz="1600" b="0">
                          <a:solidFill>
                            <a:schemeClr val="tx1"/>
                          </a:solidFill>
                          <a:latin typeface="+mn-ea"/>
                          <a:cs typeface="+mn-ea"/>
                        </a:rPr>
                        <a:t>（</a:t>
                      </a:r>
                      <a:r>
                        <a:rPr lang="en-US" altLang="zh-CN" sz="1600" b="0">
                          <a:solidFill>
                            <a:schemeClr val="tx1"/>
                          </a:solidFill>
                          <a:latin typeface="+mn-ea"/>
                          <a:cs typeface="+mn-ea"/>
                        </a:rPr>
                        <a:t>2</a:t>
                      </a:r>
                      <a:r>
                        <a:rPr lang="zh-CN" altLang="en-US" sz="1600" b="0">
                          <a:solidFill>
                            <a:schemeClr val="tx1"/>
                          </a:solidFill>
                          <a:latin typeface="+mn-ea"/>
                          <a:cs typeface="+mn-ea"/>
                        </a:rPr>
                        <a:t>）统计了各个需求量的频率:</a:t>
                      </a:r>
                    </a:p>
                    <a:p>
                      <a:pPr marL="0" indent="0">
                        <a:buNone/>
                      </a:pPr>
                      <a:r>
                        <a:rPr lang="zh-CN" sz="1600" b="0" kern="100" dirty="0">
                          <a:solidFill>
                            <a:schemeClr val="tx1"/>
                          </a:solidFill>
                          <a:effectLst/>
                          <a:latin typeface="+mn-ea"/>
                          <a:cs typeface="+mn-ea"/>
                        </a:rPr>
                        <a:t>每日需求量30~40  40~50  50~60  60~70  70~80</a:t>
                      </a:r>
                    </a:p>
                    <a:p>
                      <a:pPr marL="0" indent="0">
                        <a:buNone/>
                      </a:pPr>
                      <a:r>
                        <a:rPr lang="zh-CN" sz="1600" b="0" kern="100" dirty="0">
                          <a:solidFill>
                            <a:schemeClr val="tx1"/>
                          </a:solidFill>
                          <a:effectLst/>
                          <a:latin typeface="+mn-ea"/>
                          <a:cs typeface="+mn-ea"/>
                        </a:rPr>
                        <a:t>频率(%)10  30  20  30  10</a:t>
                      </a:r>
                    </a:p>
                    <a:p>
                      <a:pPr marL="0" indent="0">
                        <a:buNone/>
                      </a:pPr>
                      <a:r>
                        <a:rPr lang="zh-CN" sz="1600" b="0" kern="100" dirty="0">
                          <a:solidFill>
                            <a:schemeClr val="tx1"/>
                          </a:solidFill>
                          <a:effectLst/>
                          <a:latin typeface="+mn-ea"/>
                          <a:cs typeface="+mn-ea"/>
                        </a:rPr>
                        <a:t>2，从统计分析结果，可计算每天的一个近似平均需求量:35 × 10%+45× 30%+55× 20%+65× 20%+ 75 × 10%= 55(瓶)，因此店主决定采用55瓶作为每天订货量。</a:t>
                      </a:r>
                    </a:p>
                    <a:p>
                      <a:pPr marL="0" indent="0">
                        <a:buNone/>
                      </a:pPr>
                      <a:r>
                        <a:rPr lang="zh-CN" sz="1600" b="0" kern="100" dirty="0">
                          <a:solidFill>
                            <a:schemeClr val="tx1"/>
                          </a:solidFill>
                          <a:effectLst/>
                          <a:latin typeface="+mn-ea"/>
                          <a:cs typeface="+mn-ea"/>
                        </a:rPr>
                        <a:t>安排促销活动:</a:t>
                      </a:r>
                    </a:p>
                    <a:p>
                      <a:pPr marL="0" indent="0">
                        <a:buNone/>
                      </a:pPr>
                      <a:r>
                        <a:rPr lang="zh-CN" sz="1600" b="0" kern="100" dirty="0">
                          <a:solidFill>
                            <a:schemeClr val="tx1"/>
                          </a:solidFill>
                          <a:effectLst/>
                          <a:latin typeface="+mn-ea"/>
                          <a:cs typeface="+mn-ea"/>
                        </a:rPr>
                        <a:t>店主在5.1节前夕，打算在5.1-5.3开展促销活动，他如此规划了这件事情:1，每笔销售都随机发放1-3元不等的购物券，购物券使用规则是(20-1) ,(30-2),(40-3)。2，若购物满50则打9折，满100则打8折。3，折扣和购物券可同享，即折扣后若满足购物券使用规则，则再减去购物券金额。店主通过更新一个对话框中现实的决策表来实现促销规则的更新，一旦提交则按此在5.1-5.3期间计算购物所需支付金额，以让利购买者达成促销目的。</a:t>
                      </a: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标题 2"/>
          <p:cNvSpPr>
            <a:spLocks noGrp="1"/>
          </p:cNvSpPr>
          <p:nvPr>
            <p:ph type="title"/>
          </p:nvPr>
        </p:nvSpPr>
        <p:spPr/>
        <p:txBody>
          <a:bodyPr/>
          <a:lstStyle/>
          <a:p>
            <a:r>
              <a:rPr lang="zh-CN" altLang="en-US" sz="4000" b="1">
                <a:sym typeface="+mn-ea"/>
              </a:rPr>
              <a:t>收集到的需求信息</a:t>
            </a:r>
            <a:endParaRPr lang="zh-CN" altLang="en-US" sz="4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a:sym typeface="+mn-ea"/>
              </a:rPr>
              <a:t>收集到的需求信息</a:t>
            </a:r>
            <a:endParaRPr lang="zh-CN" altLang="en-US" sz="4000" b="1"/>
          </a:p>
        </p:txBody>
      </p:sp>
      <p:graphicFrame>
        <p:nvGraphicFramePr>
          <p:cNvPr id="2" name="表格 1"/>
          <p:cNvGraphicFramePr>
            <a:graphicFrameLocks noGrp="1"/>
          </p:cNvGraphicFramePr>
          <p:nvPr/>
        </p:nvGraphicFramePr>
        <p:xfrm>
          <a:off x="84541" y="1454982"/>
          <a:ext cx="11874163" cy="4988166"/>
        </p:xfrm>
        <a:graphic>
          <a:graphicData uri="http://schemas.openxmlformats.org/drawingml/2006/table">
            <a:tbl>
              <a:tblPr firstRow="1" firstCol="1" bandRow="1">
                <a:tableStyleId>{5C22544A-7EE6-4342-B048-85BDC9FD1C3A}</a:tableStyleId>
              </a:tblPr>
              <a:tblGrid>
                <a:gridCol w="1218001">
                  <a:extLst>
                    <a:ext uri="{9D8B030D-6E8A-4147-A177-3AD203B41FA5}">
                      <a16:colId xmlns:a16="http://schemas.microsoft.com/office/drawing/2014/main" val="20000"/>
                    </a:ext>
                  </a:extLst>
                </a:gridCol>
                <a:gridCol w="1218001">
                  <a:extLst>
                    <a:ext uri="{9D8B030D-6E8A-4147-A177-3AD203B41FA5}">
                      <a16:colId xmlns:a16="http://schemas.microsoft.com/office/drawing/2014/main" val="20001"/>
                    </a:ext>
                  </a:extLst>
                </a:gridCol>
                <a:gridCol w="1125692">
                  <a:extLst>
                    <a:ext uri="{9D8B030D-6E8A-4147-A177-3AD203B41FA5}">
                      <a16:colId xmlns:a16="http://schemas.microsoft.com/office/drawing/2014/main" val="20002"/>
                    </a:ext>
                  </a:extLst>
                </a:gridCol>
                <a:gridCol w="8312469">
                  <a:extLst>
                    <a:ext uri="{9D8B030D-6E8A-4147-A177-3AD203B41FA5}">
                      <a16:colId xmlns:a16="http://schemas.microsoft.com/office/drawing/2014/main" val="20003"/>
                    </a:ext>
                  </a:extLst>
                </a:gridCol>
              </a:tblGrid>
              <a:tr h="720966">
                <a:tc>
                  <a:txBody>
                    <a:bodyPr/>
                    <a:lstStyle/>
                    <a:p>
                      <a:pPr algn="ctr"/>
                      <a:r>
                        <a:rPr lang="zh-CN" sz="2000" kern="100" dirty="0">
                          <a:solidFill>
                            <a:schemeClr val="tx1"/>
                          </a:solidFill>
                          <a:effectLst/>
                          <a:latin typeface="+mn-ea"/>
                          <a:ea typeface="+mn-ea"/>
                        </a:rPr>
                        <a:t>序号</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00" dirty="0">
                          <a:solidFill>
                            <a:schemeClr val="tx1"/>
                          </a:solidFill>
                          <a:effectLst/>
                          <a:latin typeface="+mn-ea"/>
                          <a:ea typeface="+mn-ea"/>
                        </a:rPr>
                        <a:t>Stake-holders</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收集手段</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sz="2000" kern="100" dirty="0">
                          <a:solidFill>
                            <a:schemeClr val="tx1"/>
                          </a:solidFill>
                          <a:effectLst/>
                          <a:latin typeface="+mn-ea"/>
                          <a:ea typeface="+mn-ea"/>
                        </a:rPr>
                        <a:t>需求信息</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20966">
                <a:tc rowSpan="2">
                  <a:txBody>
                    <a:bodyPr/>
                    <a:lstStyle/>
                    <a:p>
                      <a:pPr algn="just"/>
                      <a:r>
                        <a:rPr lang="en-US" sz="2000" kern="100" dirty="0">
                          <a:solidFill>
                            <a:schemeClr val="tx1"/>
                          </a:solidFill>
                          <a:effectLst/>
                          <a:latin typeface="+mn-ea"/>
                          <a:ea typeface="+mn-ea"/>
                        </a:rPr>
                        <a:t>3</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市场销售人员</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mn-ea"/>
                          <a:ea typeface="+mn-ea"/>
                        </a:rPr>
                        <a:t>了解其关注点，询问关于软件的市场细分情况以及软件所处的环境</a:t>
                      </a:r>
                      <a:endParaRPr lang="zh-CN"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zh-CN" sz="2000" kern="100" dirty="0">
                          <a:solidFill>
                            <a:schemeClr val="tx1"/>
                          </a:solidFill>
                          <a:effectLst/>
                          <a:latin typeface="+mn-ea"/>
                          <a:ea typeface="+mn-ea"/>
                        </a:rPr>
                        <a:t>其它信息</a:t>
                      </a:r>
                    </a:p>
                    <a:p>
                      <a:pPr algn="just"/>
                      <a:r>
                        <a:rPr lang="zh-CN" sz="2000" u="sng" kern="100" dirty="0">
                          <a:solidFill>
                            <a:schemeClr val="tx1"/>
                          </a:solidFill>
                          <a:effectLst/>
                          <a:latin typeface="+mn-ea"/>
                          <a:ea typeface="+mn-ea"/>
                        </a:rPr>
                        <a:t>软件外围设备</a:t>
                      </a:r>
                      <a:r>
                        <a:rPr lang="zh-CN" sz="2000" kern="100" dirty="0">
                          <a:solidFill>
                            <a:schemeClr val="tx1"/>
                          </a:solidFill>
                          <a:effectLst/>
                          <a:latin typeface="+mn-ea"/>
                          <a:ea typeface="+mn-ea"/>
                        </a:rPr>
                        <a:t>：</a:t>
                      </a:r>
                    </a:p>
                    <a:p>
                      <a:pPr algn="just"/>
                      <a:r>
                        <a:rPr lang="zh-CN" sz="2000" kern="100" dirty="0">
                          <a:solidFill>
                            <a:schemeClr val="tx1"/>
                          </a:solidFill>
                          <a:effectLst/>
                          <a:latin typeface="+mn-ea"/>
                          <a:ea typeface="+mn-ea"/>
                        </a:rPr>
                        <a:t>我们从市场营销人员那里了解到，不同的商店可能会选用不同的外围设备</a:t>
                      </a:r>
                      <a:r>
                        <a:rPr lang="en-US" sz="2000" kern="100" dirty="0">
                          <a:solidFill>
                            <a:schemeClr val="tx1"/>
                          </a:solidFill>
                          <a:effectLst/>
                          <a:latin typeface="+mn-ea"/>
                          <a:ea typeface="+mn-ea"/>
                        </a:rPr>
                        <a:t>(</a:t>
                      </a:r>
                      <a:r>
                        <a:rPr lang="zh-CN" sz="2000" kern="100" dirty="0">
                          <a:solidFill>
                            <a:schemeClr val="tx1"/>
                          </a:solidFill>
                          <a:effectLst/>
                          <a:latin typeface="+mn-ea"/>
                          <a:ea typeface="+mn-ea"/>
                        </a:rPr>
                        <a:t>更多的套餐方案供选择，更多的市场占据</a:t>
                      </a:r>
                      <a:r>
                        <a:rPr lang="en-US" sz="2000" kern="100" dirty="0">
                          <a:solidFill>
                            <a:schemeClr val="tx1"/>
                          </a:solidFill>
                          <a:effectLst/>
                          <a:latin typeface="+mn-ea"/>
                          <a:ea typeface="+mn-ea"/>
                        </a:rPr>
                        <a:t>)</a:t>
                      </a:r>
                      <a:r>
                        <a:rPr lang="zh-CN" sz="2000" kern="100" dirty="0">
                          <a:solidFill>
                            <a:schemeClr val="tx1"/>
                          </a:solidFill>
                          <a:effectLst/>
                          <a:latin typeface="+mn-ea"/>
                          <a:ea typeface="+mn-ea"/>
                        </a:rPr>
                        <a:t>。</a:t>
                      </a:r>
                    </a:p>
                    <a:p>
                      <a:pPr algn="just"/>
                      <a:r>
                        <a:rPr lang="en-US" sz="2000" kern="100" dirty="0">
                          <a:solidFill>
                            <a:schemeClr val="tx1"/>
                          </a:solidFill>
                          <a:effectLst/>
                          <a:latin typeface="+mn-ea"/>
                          <a:ea typeface="+mn-ea"/>
                        </a:rPr>
                        <a:t>POS</a:t>
                      </a:r>
                      <a:r>
                        <a:rPr lang="zh-CN" sz="2000" kern="100" dirty="0">
                          <a:solidFill>
                            <a:schemeClr val="tx1"/>
                          </a:solidFill>
                          <a:effectLst/>
                          <a:latin typeface="+mn-ea"/>
                          <a:ea typeface="+mn-ea"/>
                        </a:rPr>
                        <a:t>应用的市场营销人员希望</a:t>
                      </a:r>
                      <a:r>
                        <a:rPr lang="en-US" sz="2000" kern="100" dirty="0">
                          <a:solidFill>
                            <a:schemeClr val="tx1"/>
                          </a:solidFill>
                          <a:effectLst/>
                          <a:latin typeface="+mn-ea"/>
                          <a:ea typeface="+mn-ea"/>
                        </a:rPr>
                        <a:t>POS</a:t>
                      </a:r>
                      <a:r>
                        <a:rPr lang="zh-CN" sz="2000" kern="100" dirty="0">
                          <a:solidFill>
                            <a:schemeClr val="tx1"/>
                          </a:solidFill>
                          <a:effectLst/>
                          <a:latin typeface="+mn-ea"/>
                          <a:ea typeface="+mn-ea"/>
                        </a:rPr>
                        <a:t>软件能够支持不同的外围设备。</a:t>
                      </a:r>
                      <a:endParaRPr lang="en-US" altLang="zh-CN" sz="2000" kern="100" dirty="0">
                        <a:solidFill>
                          <a:schemeClr val="tx1"/>
                        </a:solidFill>
                        <a:effectLst/>
                        <a:latin typeface="+mn-ea"/>
                        <a:ea typeface="+mn-ea"/>
                      </a:endParaRPr>
                    </a:p>
                    <a:p>
                      <a:pPr algn="just"/>
                      <a:endParaRPr lang="zh-CN" sz="2000" kern="100" dirty="0">
                        <a:solidFill>
                          <a:schemeClr val="tx1"/>
                        </a:solidFill>
                        <a:effectLst/>
                        <a:latin typeface="+mn-ea"/>
                        <a:ea typeface="+mn-ea"/>
                      </a:endParaRPr>
                    </a:p>
                    <a:p>
                      <a:pPr algn="just"/>
                      <a:r>
                        <a:rPr lang="zh-CN" sz="2000" u="sng" kern="100" dirty="0">
                          <a:solidFill>
                            <a:schemeClr val="tx1"/>
                          </a:solidFill>
                          <a:effectLst/>
                          <a:latin typeface="+mn-ea"/>
                          <a:ea typeface="+mn-ea"/>
                        </a:rPr>
                        <a:t>外围设备的工业标准</a:t>
                      </a:r>
                      <a:r>
                        <a:rPr lang="en-US" sz="2000" u="sng" kern="100" dirty="0">
                          <a:solidFill>
                            <a:schemeClr val="tx1"/>
                          </a:solidFill>
                          <a:effectLst/>
                          <a:latin typeface="+mn-ea"/>
                          <a:ea typeface="+mn-ea"/>
                        </a:rPr>
                        <a:t>/</a:t>
                      </a:r>
                      <a:r>
                        <a:rPr lang="zh-CN" sz="2000" u="sng" kern="100" dirty="0">
                          <a:solidFill>
                            <a:schemeClr val="tx1"/>
                          </a:solidFill>
                          <a:effectLst/>
                          <a:latin typeface="+mn-ea"/>
                          <a:ea typeface="+mn-ea"/>
                        </a:rPr>
                        <a:t>行业标准</a:t>
                      </a:r>
                      <a:r>
                        <a:rPr lang="en-US" sz="2000" u="sng" kern="100" dirty="0">
                          <a:solidFill>
                            <a:schemeClr val="tx1"/>
                          </a:solidFill>
                          <a:effectLst/>
                          <a:latin typeface="+mn-ea"/>
                          <a:ea typeface="+mn-ea"/>
                        </a:rPr>
                        <a:t>/</a:t>
                      </a:r>
                      <a:r>
                        <a:rPr lang="zh-CN" sz="2000" u="sng" kern="100" dirty="0">
                          <a:solidFill>
                            <a:schemeClr val="tx1"/>
                          </a:solidFill>
                          <a:effectLst/>
                          <a:latin typeface="+mn-ea"/>
                          <a:ea typeface="+mn-ea"/>
                        </a:rPr>
                        <a:t>企业标准</a:t>
                      </a:r>
                      <a:r>
                        <a:rPr lang="zh-CN" sz="2000" kern="100" dirty="0">
                          <a:solidFill>
                            <a:schemeClr val="tx1"/>
                          </a:solidFill>
                          <a:effectLst/>
                          <a:latin typeface="+mn-ea"/>
                          <a:ea typeface="+mn-ea"/>
                        </a:rPr>
                        <a:t>：</a:t>
                      </a:r>
                    </a:p>
                    <a:p>
                      <a:pPr algn="just"/>
                      <a:r>
                        <a:rPr lang="zh-CN" sz="2000" kern="100" dirty="0">
                          <a:solidFill>
                            <a:schemeClr val="tx1"/>
                          </a:solidFill>
                          <a:effectLst/>
                          <a:latin typeface="+mn-ea"/>
                          <a:ea typeface="+mn-ea"/>
                        </a:rPr>
                        <a:t>因为</a:t>
                      </a:r>
                      <a:r>
                        <a:rPr lang="en-US" sz="2000" kern="100" dirty="0" err="1">
                          <a:solidFill>
                            <a:schemeClr val="tx1"/>
                          </a:solidFill>
                          <a:effectLst/>
                          <a:latin typeface="+mn-ea"/>
                          <a:ea typeface="+mn-ea"/>
                        </a:rPr>
                        <a:t>POSSystem</a:t>
                      </a:r>
                      <a:r>
                        <a:rPr lang="zh-CN" sz="2000" kern="100" dirty="0">
                          <a:solidFill>
                            <a:schemeClr val="tx1"/>
                          </a:solidFill>
                          <a:effectLst/>
                          <a:latin typeface="+mn-ea"/>
                          <a:ea typeface="+mn-ea"/>
                        </a:rPr>
                        <a:t>需要同各种各样的</a:t>
                      </a:r>
                      <a:r>
                        <a:rPr lang="en-US" sz="2000" kern="100" dirty="0">
                          <a:solidFill>
                            <a:schemeClr val="tx1"/>
                          </a:solidFill>
                          <a:effectLst/>
                          <a:latin typeface="+mn-ea"/>
                          <a:ea typeface="+mn-ea"/>
                        </a:rPr>
                        <a:t>POS</a:t>
                      </a:r>
                      <a:r>
                        <a:rPr lang="zh-CN" sz="2000" kern="100" dirty="0">
                          <a:solidFill>
                            <a:schemeClr val="tx1"/>
                          </a:solidFill>
                          <a:effectLst/>
                          <a:latin typeface="+mn-ea"/>
                          <a:ea typeface="+mn-ea"/>
                        </a:rPr>
                        <a:t>设备一起工作，所以我们做了一些调查，看看是否存在工业标准为常见的ＰＯＳ设备定义了标准的面向对象的接口。调查结果表明确实存在：</a:t>
                      </a:r>
                      <a:r>
                        <a:rPr lang="en-US" sz="2000" kern="100" dirty="0" err="1">
                          <a:solidFill>
                            <a:schemeClr val="tx1"/>
                          </a:solidFill>
                          <a:effectLst/>
                          <a:latin typeface="+mn-ea"/>
                          <a:ea typeface="+mn-ea"/>
                        </a:rPr>
                        <a:t>UnifiedPOS</a:t>
                      </a:r>
                      <a:r>
                        <a:rPr lang="en-US" sz="2000" kern="100" dirty="0">
                          <a:solidFill>
                            <a:schemeClr val="tx1"/>
                          </a:solidFill>
                          <a:effectLst/>
                          <a:latin typeface="+mn-ea"/>
                          <a:ea typeface="+mn-ea"/>
                        </a:rPr>
                        <a:t>[</a:t>
                      </a:r>
                      <a:r>
                        <a:rPr lang="zh-CN" sz="2000" kern="100" dirty="0">
                          <a:solidFill>
                            <a:schemeClr val="tx1"/>
                          </a:solidFill>
                          <a:effectLst/>
                          <a:latin typeface="+mn-ea"/>
                          <a:ea typeface="+mn-ea"/>
                        </a:rPr>
                        <a:t>这将决定，你的软件需要遵循这样的标准（因为</a:t>
                      </a:r>
                      <a:r>
                        <a:rPr lang="en-US" sz="2000" kern="100" dirty="0">
                          <a:solidFill>
                            <a:schemeClr val="tx1"/>
                          </a:solidFill>
                          <a:effectLst/>
                          <a:latin typeface="+mn-ea"/>
                          <a:ea typeface="+mn-ea"/>
                        </a:rPr>
                        <a:t>POS</a:t>
                      </a:r>
                      <a:r>
                        <a:rPr lang="zh-CN" sz="2000" kern="100" dirty="0">
                          <a:solidFill>
                            <a:schemeClr val="tx1"/>
                          </a:solidFill>
                          <a:effectLst/>
                          <a:latin typeface="+mn-ea"/>
                          <a:ea typeface="+mn-ea"/>
                        </a:rPr>
                        <a:t>设备的生产商是肯定遵循这个接口标准的），而且将对你的技术方案决策起作用，即你是否使用设备制造商提供的遵循</a:t>
                      </a:r>
                      <a:r>
                        <a:rPr lang="en-US" sz="2000" kern="100" dirty="0" err="1">
                          <a:solidFill>
                            <a:schemeClr val="tx1"/>
                          </a:solidFill>
                          <a:effectLst/>
                          <a:latin typeface="+mn-ea"/>
                          <a:ea typeface="+mn-ea"/>
                        </a:rPr>
                        <a:t>JavaPOS</a:t>
                      </a:r>
                      <a:r>
                        <a:rPr lang="zh-CN" sz="2000" kern="100" dirty="0">
                          <a:solidFill>
                            <a:schemeClr val="tx1"/>
                          </a:solidFill>
                          <a:effectLst/>
                          <a:latin typeface="+mn-ea"/>
                          <a:ea typeface="+mn-ea"/>
                        </a:rPr>
                        <a:t>标准接口的</a:t>
                      </a:r>
                      <a:r>
                        <a:rPr lang="en-US" sz="2000" kern="100" dirty="0">
                          <a:solidFill>
                            <a:schemeClr val="tx1"/>
                          </a:solidFill>
                          <a:effectLst/>
                          <a:latin typeface="+mn-ea"/>
                          <a:ea typeface="+mn-ea"/>
                        </a:rPr>
                        <a:t>Java</a:t>
                      </a:r>
                      <a:r>
                        <a:rPr lang="zh-CN" sz="2000" kern="100" dirty="0">
                          <a:solidFill>
                            <a:schemeClr val="tx1"/>
                          </a:solidFill>
                          <a:effectLst/>
                          <a:latin typeface="+mn-ea"/>
                          <a:ea typeface="+mn-ea"/>
                        </a:rPr>
                        <a:t>软件，还是说你仅使用</a:t>
                      </a:r>
                      <a:r>
                        <a:rPr lang="en-US" sz="2000" kern="100" dirty="0">
                          <a:solidFill>
                            <a:schemeClr val="tx1"/>
                          </a:solidFill>
                          <a:effectLst/>
                          <a:latin typeface="+mn-ea"/>
                          <a:ea typeface="+mn-ea"/>
                        </a:rPr>
                        <a:t>POS</a:t>
                      </a:r>
                      <a:r>
                        <a:rPr lang="zh-CN" sz="2000" kern="100" dirty="0">
                          <a:solidFill>
                            <a:schemeClr val="tx1"/>
                          </a:solidFill>
                          <a:effectLst/>
                          <a:latin typeface="+mn-ea"/>
                          <a:ea typeface="+mn-ea"/>
                        </a:rPr>
                        <a:t>设备而自行开发遵循</a:t>
                      </a:r>
                      <a:r>
                        <a:rPr lang="en-US" sz="2000" kern="100" dirty="0" err="1">
                          <a:solidFill>
                            <a:schemeClr val="tx1"/>
                          </a:solidFill>
                          <a:effectLst/>
                          <a:latin typeface="+mn-ea"/>
                          <a:ea typeface="+mn-ea"/>
                        </a:rPr>
                        <a:t>JavaPOS</a:t>
                      </a:r>
                      <a:r>
                        <a:rPr lang="zh-CN" sz="2000" kern="100" dirty="0">
                          <a:solidFill>
                            <a:schemeClr val="tx1"/>
                          </a:solidFill>
                          <a:effectLst/>
                          <a:latin typeface="+mn-ea"/>
                          <a:ea typeface="+mn-ea"/>
                        </a:rPr>
                        <a:t>标准接口？</a:t>
                      </a:r>
                      <a:r>
                        <a:rPr lang="en-US" sz="2000" kern="100" dirty="0">
                          <a:solidFill>
                            <a:schemeClr val="tx1"/>
                          </a:solidFill>
                          <a:effectLst/>
                          <a:latin typeface="+mn-ea"/>
                          <a:ea typeface="+mn-ea"/>
                        </a:rPr>
                        <a:t>]</a:t>
                      </a:r>
                      <a:endParaRPr lang="en-US" sz="2000" kern="100" dirty="0">
                        <a:solidFill>
                          <a:schemeClr val="tx1"/>
                        </a:solidFill>
                        <a:effectLst/>
                        <a:latin typeface="+mn-ea"/>
                        <a:ea typeface="+mn-ea"/>
                        <a:cs typeface="Times New Roman" panose="02020603050405020304" pitchFamily="18" charset="0"/>
                      </a:endParaRPr>
                    </a:p>
                  </a:txBody>
                  <a:tcPr marL="23265" marR="232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8946">
                <a:tc vMerge="1">
                  <a:txBody>
                    <a:bodyPr/>
                    <a:lstStyle/>
                    <a:p>
                      <a:endParaRPr lang="zh-CN"/>
                    </a:p>
                  </a:txBody>
                  <a:tcPr/>
                </a:tc>
                <a:tc>
                  <a:txBody>
                    <a:bodyPr/>
                    <a:lstStyle/>
                    <a:p>
                      <a:pPr algn="just"/>
                      <a:r>
                        <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工业标准</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调研可使用标准</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7707</TotalTime>
  <Words>2884</Words>
  <Application>Microsoft Office PowerPoint</Application>
  <PresentationFormat>宽屏</PresentationFormat>
  <Paragraphs>273</Paragraphs>
  <Slides>49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等线</vt:lpstr>
      <vt:lpstr>微软雅黑</vt:lpstr>
      <vt:lpstr>Arial</vt:lpstr>
      <vt:lpstr>Calibri</vt:lpstr>
      <vt:lpstr>Office 主题</vt:lpstr>
      <vt:lpstr>POSSystem开发文档</vt:lpstr>
      <vt:lpstr>一、需求收集</vt:lpstr>
      <vt:lpstr>系统陈述</vt:lpstr>
      <vt:lpstr>User story</vt:lpstr>
      <vt:lpstr>用户界面</vt:lpstr>
      <vt:lpstr>收集到的需求信息</vt:lpstr>
      <vt:lpstr>收集到的需求信息</vt:lpstr>
      <vt:lpstr>收集到的需求信息</vt:lpstr>
      <vt:lpstr>收集到的需求信息</vt:lpstr>
      <vt:lpstr>收集到的需求信息</vt:lpstr>
      <vt:lpstr>收集到的需求信息</vt:lpstr>
      <vt:lpstr>二、系统需求分析</vt:lpstr>
      <vt:lpstr>功能性需求</vt:lpstr>
      <vt:lpstr>功能性需求</vt:lpstr>
      <vt:lpstr>功能性需求</vt:lpstr>
      <vt:lpstr>QARs</vt:lpstr>
      <vt:lpstr>Contraints</vt:lpstr>
      <vt:lpstr>三、项目计划</vt:lpstr>
      <vt:lpstr>迭代1</vt:lpstr>
      <vt:lpstr>迭代2</vt:lpstr>
      <vt:lpstr>四、迭代一</vt:lpstr>
      <vt:lpstr>设计方案1</vt:lpstr>
      <vt:lpstr>设计方案1，迭代一用例</vt:lpstr>
      <vt:lpstr>设计方案2</vt:lpstr>
      <vt:lpstr>设计方案2</vt:lpstr>
      <vt:lpstr>设计方案3：领域模型</vt:lpstr>
      <vt:lpstr>设计方案3：应用GRASP</vt:lpstr>
      <vt:lpstr>设计方案3： 应用GRASP</vt:lpstr>
      <vt:lpstr>设计方案3：控制台 程序实现</vt:lpstr>
      <vt:lpstr>设计方案3：控制台 程序实现</vt:lpstr>
      <vt:lpstr>设计方案4：窗口程序实现</vt:lpstr>
      <vt:lpstr>设计方案4：窗口程序实现</vt:lpstr>
      <vt:lpstr>设计方案4：窗口程序实现</vt:lpstr>
      <vt:lpstr>设计方案4：窗口程序实现</vt:lpstr>
      <vt:lpstr>设计方案4：窗口程序实现</vt:lpstr>
      <vt:lpstr>设计方案4：窗口程序实现</vt:lpstr>
      <vt:lpstr>设计方案4：窗口程序实现</vt:lpstr>
      <vt:lpstr>设计方案4：窗口程序实现</vt:lpstr>
      <vt:lpstr>设计方案5：应用状态模式重构</vt:lpstr>
      <vt:lpstr>设计方案5：应用状态模式重构</vt:lpstr>
      <vt:lpstr>五、迭代二</vt:lpstr>
      <vt:lpstr>一：实现销售入库</vt:lpstr>
      <vt:lpstr>一：实现销售入库</vt:lpstr>
      <vt:lpstr>一：实现销售入库</vt:lpstr>
      <vt:lpstr>一：实现销售入库</vt:lpstr>
      <vt:lpstr>单据样式可定制化</vt:lpstr>
      <vt:lpstr>单据样式可定制化</vt:lpstr>
      <vt:lpstr>单据样式可定制化</vt:lpstr>
      <vt:lpstr>单据样式可定制化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POSSystem开发文档</dc:title>
  <dc:creator>razer</dc:creator>
  <cp:lastModifiedBy>W YC</cp:lastModifiedBy>
  <cp:revision>48</cp:revision>
  <dcterms:created xsi:type="dcterms:W3CDTF">2021-03-23T07:53:00Z</dcterms:created>
  <dcterms:modified xsi:type="dcterms:W3CDTF">2021-06-22T12:23:15Z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2052-11.8.6.8811</vt:lpwstr>
  </property>
</Properties>
</file>