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comments/comment1.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2"/>
  </p:notesMasterIdLst>
  <p:sldIdLst>
    <p:sldId id="256" r:id="rId2"/>
    <p:sldId id="258" r:id="rId3"/>
    <p:sldId id="306" r:id="rId4"/>
    <p:sldId id="264" r:id="rId5"/>
    <p:sldId id="307" r:id="rId6"/>
    <p:sldId id="327" r:id="rId7"/>
    <p:sldId id="311" r:id="rId8"/>
    <p:sldId id="337" r:id="rId9"/>
    <p:sldId id="328" r:id="rId10"/>
    <p:sldId id="335" r:id="rId11"/>
    <p:sldId id="336" r:id="rId12"/>
    <p:sldId id="329" r:id="rId13"/>
    <p:sldId id="330" r:id="rId14"/>
    <p:sldId id="331" r:id="rId15"/>
    <p:sldId id="332" r:id="rId16"/>
    <p:sldId id="333" r:id="rId17"/>
    <p:sldId id="339" r:id="rId18"/>
    <p:sldId id="338" r:id="rId19"/>
    <p:sldId id="334" r:id="rId20"/>
    <p:sldId id="285" r:id="rId21"/>
  </p:sldIdLst>
  <p:sldSz cx="12192000" cy="6858000"/>
  <p:notesSz cx="6858000" cy="9144000"/>
  <p:custDataLst>
    <p:tags r:id="rId23"/>
  </p:custDataLst>
  <p:defaultTex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 YC" initials="WY" lastIdx="1" clrIdx="0">
    <p:extLst>
      <p:ext uri="{19B8F6BF-5375-455C-9EA6-DF929625EA0E}">
        <p15:presenceInfo xmlns:p15="http://schemas.microsoft.com/office/powerpoint/2012/main" userId="058c8277fe18233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71CC35"/>
    <a:srgbClr val="60A7FF"/>
    <a:srgbClr val="E95C46"/>
    <a:srgbClr val="F5BB01"/>
    <a:srgbClr val="01AEF0"/>
    <a:srgbClr val="02CF97"/>
    <a:srgbClr val="FFA932"/>
    <a:srgbClr val="FA6F48"/>
    <a:srgbClr val="4A67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98" autoAdjust="0"/>
    <p:restoredTop sz="94660"/>
  </p:normalViewPr>
  <p:slideViewPr>
    <p:cSldViewPr>
      <p:cViewPr varScale="1">
        <p:scale>
          <a:sx n="86" d="100"/>
          <a:sy n="86" d="100"/>
        </p:scale>
        <p:origin x="509" y="7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0-30T15:11:19.704"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0590C-F09A-40D4-A51E-4D9FA65A32B5}" type="datetimeFigureOut">
              <a:rPr lang="zh-CN" altLang="en-US" smtClean="0"/>
              <a:t>2020/10/30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8C461-B7E8-4F0A-A9EB-8DD6535F10EA}" type="slidenum">
              <a:rPr lang="zh-CN" altLang="en-US" smtClean="0"/>
              <a:t>‹#›</a:t>
            </a:fld>
            <a:endParaRPr lang="zh-CN" altLang="en-US"/>
          </a:p>
        </p:txBody>
      </p:sp>
    </p:spTree>
    <p:extLst>
      <p:ext uri="{BB962C8B-B14F-4D97-AF65-F5344CB8AC3E}">
        <p14:creationId xmlns:p14="http://schemas.microsoft.com/office/powerpoint/2010/main" val="3702250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A28C461-B7E8-4F0A-A9EB-8DD6535F10EA}" type="slidenum">
              <a:rPr lang="zh-CN" altLang="en-US" smtClean="0"/>
              <a:t>20</a:t>
            </a:fld>
            <a:endParaRPr lang="zh-CN" altLang="en-US"/>
          </a:p>
        </p:txBody>
      </p:sp>
    </p:spTree>
    <p:extLst>
      <p:ext uri="{BB962C8B-B14F-4D97-AF65-F5344CB8AC3E}">
        <p14:creationId xmlns:p14="http://schemas.microsoft.com/office/powerpoint/2010/main" val="6116075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2"/>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0808915"/>
      </p:ext>
    </p:extLst>
  </p:cSld>
  <p:clrMapOvr>
    <a:masterClrMapping/>
  </p:clrMapOvr>
  <p:transition spd="slow" advClick="0" advTm="500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2" name="图片 2"/>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2144712"/>
      </p:ext>
    </p:extLst>
  </p:cSld>
  <p:clrMapOvr>
    <a:masterClrMapping/>
  </p:clrMapOvr>
  <p:transition spd="slow" advClick="0" advTm="500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 name="图片 2"/>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9262632"/>
      </p:ext>
    </p:extLst>
  </p:cSld>
  <p:clrMapOvr>
    <a:masterClrMapping/>
  </p:clrMapOvr>
  <p:transition spd="slow" advClick="0" advTm="500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0" y="0"/>
            <a:ext cx="0" cy="0"/>
          </a:xfrm>
        </p:spPr>
        <p:txBody>
          <a:bodyPr/>
          <a:lstStyle>
            <a:lvl1pPr eaLnBrk="1" fontAlgn="auto" hangingPunct="1">
              <a:spcBef>
                <a:spcPts val="0"/>
              </a:spcBef>
              <a:spcAft>
                <a:spcPts val="0"/>
              </a:spcAft>
              <a:defRPr>
                <a:latin typeface="+mn-lt"/>
                <a:ea typeface="+mn-ea"/>
              </a:defRPr>
            </a:lvl1pPr>
          </a:lstStyle>
          <a:p>
            <a:pPr>
              <a:defRPr/>
            </a:pPr>
            <a:fld id="{00D06D1F-58FB-4A74-9DDE-026FE48C4D68}" type="datetimeFigureOut">
              <a:rPr lang="zh-CN" altLang="en-US"/>
              <a:pPr>
                <a:defRPr/>
              </a:pPr>
              <a:t>2020/10/30</a:t>
            </a:fld>
            <a:endParaRPr lang="zh-CN" altLang="en-US"/>
          </a:p>
        </p:txBody>
      </p:sp>
      <p:sp>
        <p:nvSpPr>
          <p:cNvPr id="3" name="Footer Placeholder 2"/>
          <p:cNvSpPr>
            <a:spLocks noGrp="1"/>
          </p:cNvSpPr>
          <p:nvPr>
            <p:ph type="ftr" sz="quarter" idx="11"/>
          </p:nvPr>
        </p:nvSpPr>
        <p:spPr>
          <a:xfrm>
            <a:off x="0" y="0"/>
            <a:ext cx="0" cy="0"/>
          </a:xfr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4" name="Slide Number Placeholder 3"/>
          <p:cNvSpPr>
            <a:spLocks noGrp="1"/>
          </p:cNvSpPr>
          <p:nvPr>
            <p:ph type="sldNum" sz="quarter" idx="12"/>
          </p:nvPr>
        </p:nvSpPr>
        <p:spPr>
          <a:xfrm>
            <a:off x="0" y="0"/>
            <a:ext cx="0" cy="0"/>
          </a:xfrm>
        </p:spPr>
        <p:txBody>
          <a:bodyPr/>
          <a:lstStyle>
            <a:lvl1pPr eaLnBrk="1" fontAlgn="auto" hangingPunct="1">
              <a:spcBef>
                <a:spcPts val="0"/>
              </a:spcBef>
              <a:spcAft>
                <a:spcPts val="0"/>
              </a:spcAft>
              <a:defRPr>
                <a:latin typeface="+mn-lt"/>
                <a:ea typeface="+mn-ea"/>
              </a:defRPr>
            </a:lvl1pPr>
          </a:lstStyle>
          <a:p>
            <a:pPr>
              <a:defRPr/>
            </a:pPr>
            <a:fld id="{E7094ABD-936D-4236-B52E-E313AE8F8D5B}" type="slidenum">
              <a:rPr lang="zh-CN" altLang="en-US"/>
              <a:pPr>
                <a:defRPr/>
              </a:pPr>
              <a:t>‹#›</a:t>
            </a:fld>
            <a:endParaRPr lang="zh-CN" altLang="en-US"/>
          </a:p>
        </p:txBody>
      </p:sp>
    </p:spTree>
    <p:extLst>
      <p:ext uri="{BB962C8B-B14F-4D97-AF65-F5344CB8AC3E}">
        <p14:creationId xmlns:p14="http://schemas.microsoft.com/office/powerpoint/2010/main" val="2279761652"/>
      </p:ext>
    </p:extLst>
  </p:cSld>
  <p:clrMapOvr>
    <a:masterClrMapping/>
  </p:clrMapOvr>
  <p:transition spd="slow" advClick="0" advTm="500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4" name="矩形 3"/>
          <p:cNvSpPr/>
          <p:nvPr userDrawn="1"/>
        </p:nvSpPr>
        <p:spPr>
          <a:xfrm>
            <a:off x="10848528" y="6381328"/>
            <a:ext cx="775136" cy="230832"/>
          </a:xfrm>
          <a:prstGeom prst="rect">
            <a:avLst/>
          </a:prstGeom>
        </p:spPr>
        <p:txBody>
          <a:bodyPr wrap="square">
            <a:spAutoFit/>
          </a:bodyPr>
          <a:lstStyle/>
          <a:p>
            <a:pPr eaLnBrk="1" fontAlgn="auto" hangingPunct="1">
              <a:spcBef>
                <a:spcPts val="0"/>
              </a:spcBef>
              <a:spcAft>
                <a:spcPts val="0"/>
              </a:spcAft>
            </a:pPr>
            <a:r>
              <a:rPr lang="en-US" altLang="zh-CN" sz="100" dirty="0">
                <a:solidFill>
                  <a:prstClr val="black"/>
                </a:solidFill>
                <a:latin typeface="Calibri"/>
                <a:ea typeface="宋体"/>
              </a:rPr>
              <a:t>PPT</a:t>
            </a:r>
            <a:r>
              <a:rPr lang="zh-CN" altLang="en-US" sz="100" dirty="0">
                <a:solidFill>
                  <a:prstClr val="black"/>
                </a:solidFill>
                <a:latin typeface="Calibri"/>
                <a:ea typeface="宋体"/>
              </a:rPr>
              <a:t>模板下载：</a:t>
            </a:r>
            <a:r>
              <a:rPr lang="en-US" altLang="zh-CN" sz="100" dirty="0">
                <a:solidFill>
                  <a:prstClr val="black"/>
                </a:solidFill>
                <a:latin typeface="Calibri"/>
                <a:ea typeface="宋体"/>
              </a:rPr>
              <a:t>www.1ppt.com/moban/          </a:t>
            </a:r>
            <a:r>
              <a:rPr lang="zh-CN" altLang="en-US" sz="100" dirty="0">
                <a:solidFill>
                  <a:prstClr val="black"/>
                </a:solidFill>
                <a:latin typeface="Calibri"/>
                <a:ea typeface="宋体"/>
              </a:rPr>
              <a:t>行业</a:t>
            </a:r>
            <a:r>
              <a:rPr lang="en-US" altLang="zh-CN" sz="100" dirty="0">
                <a:solidFill>
                  <a:prstClr val="black"/>
                </a:solidFill>
                <a:latin typeface="Calibri"/>
                <a:ea typeface="宋体"/>
              </a:rPr>
              <a:t>PPT</a:t>
            </a:r>
            <a:r>
              <a:rPr lang="zh-CN" altLang="en-US" sz="100" dirty="0">
                <a:solidFill>
                  <a:prstClr val="black"/>
                </a:solidFill>
                <a:latin typeface="Calibri"/>
                <a:ea typeface="宋体"/>
              </a:rPr>
              <a:t>模板：</a:t>
            </a:r>
            <a:r>
              <a:rPr lang="en-US" altLang="zh-CN" sz="100" dirty="0">
                <a:solidFill>
                  <a:prstClr val="black"/>
                </a:solidFill>
                <a:latin typeface="Calibri"/>
                <a:ea typeface="宋体"/>
              </a:rPr>
              <a:t>www.1ppt.com/hangye/ </a:t>
            </a:r>
          </a:p>
          <a:p>
            <a:pPr eaLnBrk="1" fontAlgn="auto" hangingPunct="1">
              <a:spcBef>
                <a:spcPts val="0"/>
              </a:spcBef>
              <a:spcAft>
                <a:spcPts val="0"/>
              </a:spcAft>
            </a:pPr>
            <a:r>
              <a:rPr lang="zh-CN" altLang="en-US" sz="100" dirty="0">
                <a:solidFill>
                  <a:prstClr val="black"/>
                </a:solidFill>
                <a:latin typeface="Calibri"/>
                <a:ea typeface="宋体"/>
              </a:rPr>
              <a:t>节日</a:t>
            </a:r>
            <a:r>
              <a:rPr lang="en-US" altLang="zh-CN" sz="100" dirty="0">
                <a:solidFill>
                  <a:prstClr val="black"/>
                </a:solidFill>
                <a:latin typeface="Calibri"/>
                <a:ea typeface="宋体"/>
              </a:rPr>
              <a:t>PPT</a:t>
            </a:r>
            <a:r>
              <a:rPr lang="zh-CN" altLang="en-US" sz="100" dirty="0">
                <a:solidFill>
                  <a:prstClr val="black"/>
                </a:solidFill>
                <a:latin typeface="Calibri"/>
                <a:ea typeface="宋体"/>
              </a:rPr>
              <a:t>模板：</a:t>
            </a:r>
            <a:r>
              <a:rPr lang="en-US" altLang="zh-CN" sz="100" dirty="0">
                <a:solidFill>
                  <a:prstClr val="black"/>
                </a:solidFill>
                <a:latin typeface="Calibri"/>
                <a:ea typeface="宋体"/>
              </a:rPr>
              <a:t>www.1ppt.com/jieri/          PPT</a:t>
            </a:r>
            <a:r>
              <a:rPr lang="zh-CN" altLang="en-US" sz="100" dirty="0">
                <a:solidFill>
                  <a:prstClr val="black"/>
                </a:solidFill>
                <a:latin typeface="Calibri"/>
                <a:ea typeface="宋体"/>
              </a:rPr>
              <a:t>素材：</a:t>
            </a:r>
            <a:r>
              <a:rPr lang="en-US" altLang="zh-CN" sz="100" dirty="0">
                <a:solidFill>
                  <a:prstClr val="black"/>
                </a:solidFill>
                <a:latin typeface="Calibri"/>
                <a:ea typeface="宋体"/>
              </a:rPr>
              <a:t>www.1ppt.com/sucai/</a:t>
            </a:r>
          </a:p>
          <a:p>
            <a:pPr eaLnBrk="1" fontAlgn="auto" hangingPunct="1">
              <a:spcBef>
                <a:spcPts val="0"/>
              </a:spcBef>
              <a:spcAft>
                <a:spcPts val="0"/>
              </a:spcAft>
            </a:pPr>
            <a:r>
              <a:rPr lang="en-US" altLang="zh-CN" sz="100" dirty="0">
                <a:solidFill>
                  <a:prstClr val="black"/>
                </a:solidFill>
                <a:latin typeface="Calibri"/>
                <a:ea typeface="宋体"/>
              </a:rPr>
              <a:t>PPT</a:t>
            </a:r>
            <a:r>
              <a:rPr lang="zh-CN" altLang="en-US" sz="100" dirty="0">
                <a:solidFill>
                  <a:prstClr val="black"/>
                </a:solidFill>
                <a:latin typeface="Calibri"/>
                <a:ea typeface="宋体"/>
              </a:rPr>
              <a:t>背景图片：</a:t>
            </a:r>
            <a:r>
              <a:rPr lang="en-US" altLang="zh-CN" sz="100" dirty="0">
                <a:solidFill>
                  <a:prstClr val="black"/>
                </a:solidFill>
                <a:latin typeface="Calibri"/>
                <a:ea typeface="宋体"/>
              </a:rPr>
              <a:t>www.1ppt.com/beijing/        PPT</a:t>
            </a:r>
            <a:r>
              <a:rPr lang="zh-CN" altLang="en-US" sz="100" dirty="0">
                <a:solidFill>
                  <a:prstClr val="black"/>
                </a:solidFill>
                <a:latin typeface="Calibri"/>
                <a:ea typeface="宋体"/>
              </a:rPr>
              <a:t>图表：</a:t>
            </a:r>
            <a:r>
              <a:rPr lang="en-US" altLang="zh-CN" sz="100" dirty="0">
                <a:solidFill>
                  <a:prstClr val="black"/>
                </a:solidFill>
                <a:latin typeface="Calibri"/>
                <a:ea typeface="宋体"/>
              </a:rPr>
              <a:t>www.1ppt.com/tubiao/      </a:t>
            </a:r>
          </a:p>
          <a:p>
            <a:pPr eaLnBrk="1" fontAlgn="auto" hangingPunct="1">
              <a:spcBef>
                <a:spcPts val="0"/>
              </a:spcBef>
              <a:spcAft>
                <a:spcPts val="0"/>
              </a:spcAft>
            </a:pPr>
            <a:r>
              <a:rPr lang="zh-CN" altLang="en-US" sz="100" dirty="0">
                <a:solidFill>
                  <a:prstClr val="black"/>
                </a:solidFill>
                <a:latin typeface="Calibri"/>
                <a:ea typeface="宋体"/>
              </a:rPr>
              <a:t>精美</a:t>
            </a:r>
            <a:r>
              <a:rPr lang="en-US" altLang="zh-CN" sz="100" dirty="0">
                <a:solidFill>
                  <a:prstClr val="black"/>
                </a:solidFill>
                <a:latin typeface="Calibri"/>
                <a:ea typeface="宋体"/>
              </a:rPr>
              <a:t>PPT</a:t>
            </a:r>
            <a:r>
              <a:rPr lang="zh-CN" altLang="en-US" sz="100" dirty="0">
                <a:solidFill>
                  <a:prstClr val="black"/>
                </a:solidFill>
                <a:latin typeface="Calibri"/>
                <a:ea typeface="宋体"/>
              </a:rPr>
              <a:t>下载：</a:t>
            </a:r>
            <a:r>
              <a:rPr lang="en-US" altLang="zh-CN" sz="100" dirty="0">
                <a:solidFill>
                  <a:prstClr val="black"/>
                </a:solidFill>
                <a:latin typeface="Calibri"/>
                <a:ea typeface="宋体"/>
              </a:rPr>
              <a:t>www.1ppt.com/xiazai/         PPT</a:t>
            </a:r>
            <a:r>
              <a:rPr lang="zh-CN" altLang="en-US" sz="100" dirty="0">
                <a:solidFill>
                  <a:prstClr val="black"/>
                </a:solidFill>
                <a:latin typeface="Calibri"/>
                <a:ea typeface="宋体"/>
              </a:rPr>
              <a:t>教程： </a:t>
            </a:r>
            <a:r>
              <a:rPr lang="en-US" altLang="zh-CN" sz="100" dirty="0">
                <a:solidFill>
                  <a:prstClr val="black"/>
                </a:solidFill>
                <a:latin typeface="Calibri"/>
                <a:ea typeface="宋体"/>
              </a:rPr>
              <a:t>www.1ppt.com/powerpoint/      </a:t>
            </a:r>
          </a:p>
          <a:p>
            <a:pPr eaLnBrk="1" fontAlgn="auto" hangingPunct="1">
              <a:spcBef>
                <a:spcPts val="0"/>
              </a:spcBef>
              <a:spcAft>
                <a:spcPts val="0"/>
              </a:spcAft>
            </a:pPr>
            <a:r>
              <a:rPr lang="en-US" altLang="zh-CN" sz="100" dirty="0">
                <a:solidFill>
                  <a:prstClr val="black"/>
                </a:solidFill>
                <a:latin typeface="Calibri"/>
                <a:ea typeface="宋体"/>
              </a:rPr>
              <a:t>PPT</a:t>
            </a:r>
            <a:r>
              <a:rPr lang="zh-CN" altLang="en-US" sz="100" dirty="0">
                <a:solidFill>
                  <a:prstClr val="black"/>
                </a:solidFill>
                <a:latin typeface="Calibri"/>
                <a:ea typeface="宋体"/>
              </a:rPr>
              <a:t>课件：</a:t>
            </a:r>
            <a:r>
              <a:rPr lang="en-US" altLang="zh-CN" sz="100" dirty="0">
                <a:solidFill>
                  <a:prstClr val="black"/>
                </a:solidFill>
                <a:latin typeface="Calibri"/>
                <a:ea typeface="宋体"/>
              </a:rPr>
              <a:t>www.1ppt.com/kejian/             </a:t>
            </a:r>
            <a:r>
              <a:rPr lang="zh-CN" altLang="en-US" sz="100" dirty="0">
                <a:solidFill>
                  <a:prstClr val="black"/>
                </a:solidFill>
                <a:latin typeface="Calibri"/>
                <a:ea typeface="宋体"/>
              </a:rPr>
              <a:t>字体下载：</a:t>
            </a:r>
            <a:r>
              <a:rPr lang="en-US" altLang="zh-CN" sz="100" dirty="0">
                <a:solidFill>
                  <a:prstClr val="black"/>
                </a:solidFill>
                <a:latin typeface="Calibri"/>
                <a:ea typeface="宋体"/>
              </a:rPr>
              <a:t>www.1ppt.com/ziti/</a:t>
            </a:r>
          </a:p>
          <a:p>
            <a:pPr eaLnBrk="1" fontAlgn="auto" hangingPunct="1">
              <a:spcBef>
                <a:spcPts val="0"/>
              </a:spcBef>
              <a:spcAft>
                <a:spcPts val="0"/>
              </a:spcAft>
            </a:pPr>
            <a:r>
              <a:rPr lang="zh-CN" altLang="en-US" sz="100" dirty="0">
                <a:solidFill>
                  <a:prstClr val="black"/>
                </a:solidFill>
                <a:latin typeface="Calibri"/>
                <a:ea typeface="宋体"/>
              </a:rPr>
              <a:t>工作总结</a:t>
            </a:r>
            <a:r>
              <a:rPr lang="en-US" altLang="zh-CN" sz="100" dirty="0">
                <a:solidFill>
                  <a:prstClr val="black"/>
                </a:solidFill>
                <a:latin typeface="Calibri"/>
                <a:ea typeface="宋体"/>
              </a:rPr>
              <a:t>PPT</a:t>
            </a:r>
            <a:r>
              <a:rPr lang="zh-CN" altLang="en-US" sz="100" dirty="0">
                <a:solidFill>
                  <a:prstClr val="black"/>
                </a:solidFill>
                <a:latin typeface="Calibri"/>
                <a:ea typeface="宋体"/>
              </a:rPr>
              <a:t>：</a:t>
            </a:r>
            <a:r>
              <a:rPr lang="en-US" altLang="zh-CN" sz="100" dirty="0">
                <a:solidFill>
                  <a:prstClr val="black"/>
                </a:solidFill>
                <a:latin typeface="Calibri"/>
                <a:ea typeface="宋体"/>
              </a:rPr>
              <a:t>www.1ppt.com/xiazai/zongjie/ </a:t>
            </a:r>
            <a:r>
              <a:rPr lang="zh-CN" altLang="en-US" sz="100" dirty="0">
                <a:solidFill>
                  <a:prstClr val="black"/>
                </a:solidFill>
                <a:latin typeface="Calibri"/>
                <a:ea typeface="宋体"/>
              </a:rPr>
              <a:t>工作计划：</a:t>
            </a:r>
            <a:r>
              <a:rPr lang="en-US" altLang="zh-CN" sz="100" dirty="0">
                <a:solidFill>
                  <a:prstClr val="black"/>
                </a:solidFill>
                <a:latin typeface="Calibri"/>
                <a:ea typeface="宋体"/>
              </a:rPr>
              <a:t>www.1ppt.com/xiazai/jihua/</a:t>
            </a:r>
          </a:p>
          <a:p>
            <a:pPr eaLnBrk="1" fontAlgn="auto" hangingPunct="1">
              <a:spcBef>
                <a:spcPts val="0"/>
              </a:spcBef>
              <a:spcAft>
                <a:spcPts val="0"/>
              </a:spcAft>
            </a:pPr>
            <a:r>
              <a:rPr lang="zh-CN" altLang="en-US" sz="100" dirty="0">
                <a:solidFill>
                  <a:prstClr val="black"/>
                </a:solidFill>
                <a:latin typeface="Calibri"/>
                <a:ea typeface="宋体"/>
              </a:rPr>
              <a:t>商务</a:t>
            </a:r>
            <a:r>
              <a:rPr lang="en-US" altLang="zh-CN" sz="100" dirty="0">
                <a:solidFill>
                  <a:prstClr val="black"/>
                </a:solidFill>
                <a:latin typeface="Calibri"/>
                <a:ea typeface="宋体"/>
              </a:rPr>
              <a:t>PPT</a:t>
            </a:r>
            <a:r>
              <a:rPr lang="zh-CN" altLang="en-US" sz="100" dirty="0">
                <a:solidFill>
                  <a:prstClr val="black"/>
                </a:solidFill>
                <a:latin typeface="Calibri"/>
                <a:ea typeface="宋体"/>
              </a:rPr>
              <a:t>模板：</a:t>
            </a:r>
            <a:r>
              <a:rPr lang="en-US" altLang="zh-CN" sz="100" dirty="0">
                <a:solidFill>
                  <a:prstClr val="black"/>
                </a:solidFill>
                <a:latin typeface="Calibri"/>
                <a:ea typeface="宋体"/>
              </a:rPr>
              <a:t>www.1ppt.com/moban/shangwu/  </a:t>
            </a:r>
            <a:r>
              <a:rPr lang="zh-CN" altLang="en-US" sz="100" dirty="0">
                <a:solidFill>
                  <a:prstClr val="black"/>
                </a:solidFill>
                <a:latin typeface="Calibri"/>
                <a:ea typeface="宋体"/>
              </a:rPr>
              <a:t>个人简历</a:t>
            </a:r>
            <a:r>
              <a:rPr lang="en-US" altLang="zh-CN" sz="100" dirty="0">
                <a:solidFill>
                  <a:prstClr val="black"/>
                </a:solidFill>
                <a:latin typeface="Calibri"/>
                <a:ea typeface="宋体"/>
              </a:rPr>
              <a:t>PPT</a:t>
            </a:r>
            <a:r>
              <a:rPr lang="zh-CN" altLang="en-US" sz="100" dirty="0">
                <a:solidFill>
                  <a:prstClr val="black"/>
                </a:solidFill>
                <a:latin typeface="Calibri"/>
                <a:ea typeface="宋体"/>
              </a:rPr>
              <a:t>：</a:t>
            </a:r>
            <a:r>
              <a:rPr lang="en-US" altLang="zh-CN" sz="100" dirty="0">
                <a:solidFill>
                  <a:prstClr val="black"/>
                </a:solidFill>
                <a:latin typeface="Calibri"/>
                <a:ea typeface="宋体"/>
              </a:rPr>
              <a:t>www.1ppt.com/xiazai/jianli/  </a:t>
            </a:r>
          </a:p>
          <a:p>
            <a:pPr eaLnBrk="1" fontAlgn="auto" hangingPunct="1">
              <a:spcBef>
                <a:spcPts val="0"/>
              </a:spcBef>
              <a:spcAft>
                <a:spcPts val="0"/>
              </a:spcAft>
            </a:pPr>
            <a:r>
              <a:rPr lang="zh-CN" altLang="en-US" sz="100" dirty="0">
                <a:solidFill>
                  <a:prstClr val="black"/>
                </a:solidFill>
                <a:latin typeface="Calibri"/>
                <a:ea typeface="宋体"/>
              </a:rPr>
              <a:t>毕业答辩</a:t>
            </a:r>
            <a:r>
              <a:rPr lang="en-US" altLang="zh-CN" sz="100" dirty="0">
                <a:solidFill>
                  <a:prstClr val="black"/>
                </a:solidFill>
                <a:latin typeface="Calibri"/>
                <a:ea typeface="宋体"/>
              </a:rPr>
              <a:t>PPT</a:t>
            </a:r>
            <a:r>
              <a:rPr lang="zh-CN" altLang="en-US" sz="100" dirty="0">
                <a:solidFill>
                  <a:prstClr val="black"/>
                </a:solidFill>
                <a:latin typeface="Calibri"/>
                <a:ea typeface="宋体"/>
              </a:rPr>
              <a:t>：</a:t>
            </a:r>
            <a:r>
              <a:rPr lang="en-US" altLang="zh-CN" sz="100" dirty="0">
                <a:solidFill>
                  <a:prstClr val="black"/>
                </a:solidFill>
                <a:latin typeface="Calibri"/>
                <a:ea typeface="宋体"/>
              </a:rPr>
              <a:t>www.1ppt.com/xiazai/dabian/  </a:t>
            </a:r>
            <a:r>
              <a:rPr lang="zh-CN" altLang="en-US" sz="100" dirty="0">
                <a:solidFill>
                  <a:prstClr val="black"/>
                </a:solidFill>
                <a:latin typeface="Calibri"/>
                <a:ea typeface="宋体"/>
              </a:rPr>
              <a:t>工作汇报</a:t>
            </a:r>
            <a:r>
              <a:rPr lang="en-US" altLang="zh-CN" sz="100" dirty="0">
                <a:solidFill>
                  <a:prstClr val="black"/>
                </a:solidFill>
                <a:latin typeface="Calibri"/>
                <a:ea typeface="宋体"/>
              </a:rPr>
              <a:t>PPT</a:t>
            </a:r>
            <a:r>
              <a:rPr lang="zh-CN" altLang="en-US" sz="100" dirty="0">
                <a:solidFill>
                  <a:prstClr val="black"/>
                </a:solidFill>
                <a:latin typeface="Calibri"/>
                <a:ea typeface="宋体"/>
              </a:rPr>
              <a:t>：</a:t>
            </a:r>
            <a:r>
              <a:rPr lang="en-US" altLang="zh-CN" sz="100" dirty="0">
                <a:solidFill>
                  <a:prstClr val="black"/>
                </a:solidFill>
                <a:latin typeface="Calibri"/>
                <a:ea typeface="宋体"/>
              </a:rPr>
              <a:t>www.1ppt.com/xiazai/huibao/    </a:t>
            </a:r>
          </a:p>
          <a:p>
            <a:pPr eaLnBrk="1" fontAlgn="auto" hangingPunct="1">
              <a:spcBef>
                <a:spcPts val="0"/>
              </a:spcBef>
              <a:spcAft>
                <a:spcPts val="0"/>
              </a:spcAft>
            </a:pPr>
            <a:r>
              <a:rPr lang="en-US" altLang="zh-CN" sz="100" dirty="0">
                <a:solidFill>
                  <a:prstClr val="black"/>
                </a:solidFill>
                <a:latin typeface="Calibri"/>
                <a:ea typeface="宋体"/>
              </a:rPr>
              <a:t> </a:t>
            </a:r>
          </a:p>
        </p:txBody>
      </p:sp>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261702711"/>
      </p:ext>
    </p:extLst>
  </p:cSld>
  <p:clrMapOvr>
    <a:masterClrMapping/>
  </p:clrMapOvr>
  <p:transition spd="slow" advClick="0" advTm="5000">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图片 6"/>
          <p:cNvPicPr>
            <a:picLocks noChangeAspect="1"/>
          </p:cNvPicPr>
          <p:nvPr userDrawn="1"/>
        </p:nvPicPr>
        <p:blipFill>
          <a:blip r:embed="rId7">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Lst>
  <p:transition spd="slow" advClick="0" advTm="5000">
    <p:push dir="u"/>
  </p:transition>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16"/>
          <p:cNvPicPr>
            <a:picLocks noChangeAspect="1"/>
          </p:cNvPicPr>
          <p:nvPr/>
        </p:nvPicPr>
        <p:blipFill rotWithShape="1">
          <a:blip r:embed="rId2" cstate="screen">
            <a:clrChange>
              <a:clrFrom>
                <a:srgbClr val="000000">
                  <a:alpha val="0"/>
                </a:srgbClr>
              </a:clrFrom>
              <a:clrTo>
                <a:srgbClr val="000000">
                  <a:alpha val="0"/>
                </a:srgbClr>
              </a:clrTo>
            </a:clrChange>
            <a:extLst>
              <a:ext uri="{28A0092B-C50C-407E-A947-70E740481C1C}">
                <a14:useLocalDpi xmlns:a14="http://schemas.microsoft.com/office/drawing/2010/main"/>
              </a:ext>
            </a:extLst>
          </a:blip>
          <a:srcRect l="6178" t="8361" r="5166"/>
          <a:stretch/>
        </p:blipFill>
        <p:spPr bwMode="auto">
          <a:xfrm>
            <a:off x="2855639" y="188640"/>
            <a:ext cx="6192689" cy="4729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文本框 17"/>
          <p:cNvSpPr txBox="1">
            <a:spLocks noChangeArrowheads="1"/>
          </p:cNvSpPr>
          <p:nvPr/>
        </p:nvSpPr>
        <p:spPr bwMode="auto">
          <a:xfrm>
            <a:off x="4764088" y="2492375"/>
            <a:ext cx="2303462"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dist" eaLnBrk="1" hangingPunct="1"/>
            <a:r>
              <a:rPr lang="en-US" altLang="zh-CN" sz="8800" dirty="0">
                <a:solidFill>
                  <a:schemeClr val="bg1"/>
                </a:solidFill>
                <a:latin typeface="Agency FB" panose="020B0503020202020204" pitchFamily="34" charset="0"/>
                <a:ea typeface="+mn-ea"/>
                <a:cs typeface="+mn-ea"/>
                <a:sym typeface="+mn-lt"/>
              </a:rPr>
              <a:t>2020</a:t>
            </a:r>
            <a:endParaRPr lang="zh-CN" altLang="en-US" sz="8800" dirty="0">
              <a:solidFill>
                <a:schemeClr val="bg1"/>
              </a:solidFill>
              <a:latin typeface="Agency FB" panose="020B0503020202020204" pitchFamily="34" charset="0"/>
              <a:ea typeface="+mn-ea"/>
              <a:cs typeface="+mn-ea"/>
              <a:sym typeface="+mn-lt"/>
            </a:endParaRPr>
          </a:p>
        </p:txBody>
      </p:sp>
      <p:sp>
        <p:nvSpPr>
          <p:cNvPr id="6148" name="文本框 20"/>
          <p:cNvSpPr txBox="1">
            <a:spLocks noChangeArrowheads="1"/>
          </p:cNvSpPr>
          <p:nvPr/>
        </p:nvSpPr>
        <p:spPr bwMode="auto">
          <a:xfrm>
            <a:off x="2639616" y="4365104"/>
            <a:ext cx="691276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zh-CN" altLang="en-US" sz="4800" dirty="0">
                <a:solidFill>
                  <a:schemeClr val="bg1"/>
                </a:solidFill>
                <a:latin typeface="+mn-lt"/>
                <a:ea typeface="+mn-ea"/>
                <a:cs typeface="+mn-ea"/>
                <a:sym typeface="+mn-lt"/>
              </a:rPr>
              <a:t>大学生创新创业大赛答辩</a:t>
            </a:r>
          </a:p>
        </p:txBody>
      </p:sp>
      <p:sp>
        <p:nvSpPr>
          <p:cNvPr id="5" name="十字形 4"/>
          <p:cNvSpPr/>
          <p:nvPr/>
        </p:nvSpPr>
        <p:spPr>
          <a:xfrm>
            <a:off x="11205845" y="1104632"/>
            <a:ext cx="368935" cy="368935"/>
          </a:xfrm>
          <a:prstGeom prst="plus">
            <a:avLst>
              <a:gd name="adj" fmla="val 3613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12"/>
          <p:cNvSpPr txBox="1"/>
          <p:nvPr/>
        </p:nvSpPr>
        <p:spPr>
          <a:xfrm>
            <a:off x="11160125" y="1974582"/>
            <a:ext cx="459740" cy="2462530"/>
          </a:xfrm>
          <a:prstGeom prst="rect">
            <a:avLst/>
          </a:prstGeom>
          <a:noFill/>
        </p:spPr>
        <p:txBody>
          <a:bodyPr vert="eaVert" wrap="square" rtlCol="0">
            <a:spAutoFit/>
          </a:bodyPr>
          <a:lstStyle/>
          <a:p>
            <a:pPr algn="dist"/>
            <a:r>
              <a:rPr lang="en-US" altLang="zh-CN" dirty="0">
                <a:solidFill>
                  <a:schemeClr val="bg1"/>
                </a:solidFill>
                <a:effectLst/>
                <a:latin typeface="字魂58号-创中黑" panose="00000500000000000000" pitchFamily="2" charset="-122"/>
                <a:ea typeface="字魂58号-创中黑" panose="00000500000000000000" pitchFamily="2" charset="-122"/>
              </a:rPr>
              <a:t>BUNISESS PLAN</a:t>
            </a:r>
          </a:p>
        </p:txBody>
      </p:sp>
      <p:sp>
        <p:nvSpPr>
          <p:cNvPr id="8" name="TextBox 7"/>
          <p:cNvSpPr txBox="1"/>
          <p:nvPr/>
        </p:nvSpPr>
        <p:spPr>
          <a:xfrm>
            <a:off x="3074980" y="5373216"/>
            <a:ext cx="6368988" cy="461665"/>
          </a:xfrm>
          <a:prstGeom prst="rect">
            <a:avLst/>
          </a:prstGeom>
          <a:noFill/>
        </p:spPr>
        <p:txBody>
          <a:bodyPr wrap="none" rtlCol="0">
            <a:spAutoFit/>
          </a:bodyPr>
          <a:lstStyle/>
          <a:p>
            <a:pPr eaLnBrk="1" fontAlgn="auto" hangingPunct="1">
              <a:spcBef>
                <a:spcPts val="0"/>
              </a:spcBef>
              <a:spcAft>
                <a:spcPts val="0"/>
              </a:spcAft>
            </a:pPr>
            <a:r>
              <a:rPr lang="zh-CN" altLang="en-US" sz="2400" dirty="0">
                <a:solidFill>
                  <a:schemeClr val="bg1"/>
                </a:solidFill>
                <a:latin typeface="微软雅黑" panose="020B0503020204020204" pitchFamily="34" charset="-122"/>
                <a:ea typeface="微软雅黑" panose="020B0503020204020204" pitchFamily="34" charset="-122"/>
              </a:rPr>
              <a:t>组员：贺汝珺，王元辰，汪晨，丁宇晨，曹烨</a:t>
            </a:r>
          </a:p>
        </p:txBody>
      </p:sp>
    </p:spTree>
  </p:cSld>
  <p:clrMapOvr>
    <a:masterClrMapping/>
  </p:clrMapOvr>
  <mc:AlternateContent xmlns:mc="http://schemas.openxmlformats.org/markup-compatibility/2006" xmlns:p14="http://schemas.microsoft.com/office/powerpoint/2010/main">
    <mc:Choice Requires="p14">
      <p:transition spd="slow" p14:dur="1200" advClick="0" advTm="5000">
        <p:dissolve/>
      </p:transition>
    </mc:Choice>
    <mc:Fallback xmlns="">
      <p:transition spd="slow" advClick="0" advTm="500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6146"/>
                                        </p:tgtEl>
                                      </p:cBhvr>
                                    </p:animEffect>
                                    <p:animScale>
                                      <p:cBhvr>
                                        <p:cTn id="7" dur="250" autoRev="1" fill="hold"/>
                                        <p:tgtEl>
                                          <p:spTgt spid="6146"/>
                                        </p:tgtEl>
                                      </p:cBhvr>
                                      <p:by x="105000" y="105000"/>
                                    </p:animScale>
                                  </p:childTnLst>
                                </p:cTn>
                              </p:par>
                            </p:childTnLst>
                          </p:cTn>
                        </p:par>
                        <p:par>
                          <p:cTn id="8" fill="hold">
                            <p:stCondLst>
                              <p:cond delay="500"/>
                            </p:stCondLst>
                            <p:childTnLst>
                              <p:par>
                                <p:cTn id="9" presetID="56" presetClass="entr" presetSubtype="0" fill="hold" grpId="0" nodeType="afterEffect">
                                  <p:stCondLst>
                                    <p:cond delay="0"/>
                                  </p:stCondLst>
                                  <p:iterate type="lt">
                                    <p:tmPct val="10000"/>
                                  </p:iterate>
                                  <p:childTnLst>
                                    <p:set>
                                      <p:cBhvr>
                                        <p:cTn id="10" dur="1" fill="hold">
                                          <p:stCondLst>
                                            <p:cond delay="0"/>
                                          </p:stCondLst>
                                        </p:cTn>
                                        <p:tgtEl>
                                          <p:spTgt spid="6147"/>
                                        </p:tgtEl>
                                        <p:attrNameLst>
                                          <p:attrName>style.visibility</p:attrName>
                                        </p:attrNameLst>
                                      </p:cBhvr>
                                      <p:to>
                                        <p:strVal val="visible"/>
                                      </p:to>
                                    </p:set>
                                    <p:anim by="(-#ppt_w*2)" calcmode="lin" valueType="num">
                                      <p:cBhvr rctx="PPT">
                                        <p:cTn id="11" dur="250" autoRev="1" fill="hold">
                                          <p:stCondLst>
                                            <p:cond delay="0"/>
                                          </p:stCondLst>
                                        </p:cTn>
                                        <p:tgtEl>
                                          <p:spTgt spid="6147"/>
                                        </p:tgtEl>
                                        <p:attrNameLst>
                                          <p:attrName>ppt_w</p:attrName>
                                        </p:attrNameLst>
                                      </p:cBhvr>
                                    </p:anim>
                                    <p:anim by="(#ppt_w*0.50)" calcmode="lin" valueType="num">
                                      <p:cBhvr>
                                        <p:cTn id="12" dur="250" decel="50000" autoRev="1" fill="hold">
                                          <p:stCondLst>
                                            <p:cond delay="0"/>
                                          </p:stCondLst>
                                        </p:cTn>
                                        <p:tgtEl>
                                          <p:spTgt spid="6147"/>
                                        </p:tgtEl>
                                        <p:attrNameLst>
                                          <p:attrName>ppt_x</p:attrName>
                                        </p:attrNameLst>
                                      </p:cBhvr>
                                    </p:anim>
                                    <p:anim from="(-#ppt_h/2)" to="(#ppt_y)" calcmode="lin" valueType="num">
                                      <p:cBhvr>
                                        <p:cTn id="13" dur="500" fill="hold">
                                          <p:stCondLst>
                                            <p:cond delay="0"/>
                                          </p:stCondLst>
                                        </p:cTn>
                                        <p:tgtEl>
                                          <p:spTgt spid="6147"/>
                                        </p:tgtEl>
                                        <p:attrNameLst>
                                          <p:attrName>ppt_y</p:attrName>
                                        </p:attrNameLst>
                                      </p:cBhvr>
                                    </p:anim>
                                    <p:animRot by="21600000">
                                      <p:cBhvr>
                                        <p:cTn id="14" dur="500" fill="hold">
                                          <p:stCondLst>
                                            <p:cond delay="0"/>
                                          </p:stCondLst>
                                        </p:cTn>
                                        <p:tgtEl>
                                          <p:spTgt spid="6147"/>
                                        </p:tgtEl>
                                        <p:attrNameLst>
                                          <p:attrName>r</p:attrName>
                                        </p:attrNameLst>
                                      </p:cBhvr>
                                    </p:animRot>
                                  </p:childTnLst>
                                </p:cTn>
                              </p:par>
                              <p:par>
                                <p:cTn id="15" presetID="9" presetClass="entr" presetSubtype="0" fill="hold" grpId="0" nodeType="withEffect">
                                  <p:stCondLst>
                                    <p:cond delay="0"/>
                                  </p:stCondLst>
                                  <p:iterate type="wd">
                                    <p:tmPct val="10000"/>
                                  </p:iterate>
                                  <p:childTnLst>
                                    <p:set>
                                      <p:cBhvr>
                                        <p:cTn id="16" dur="1" fill="hold">
                                          <p:stCondLst>
                                            <p:cond delay="0"/>
                                          </p:stCondLst>
                                        </p:cTn>
                                        <p:tgtEl>
                                          <p:spTgt spid="6148"/>
                                        </p:tgtEl>
                                        <p:attrNameLst>
                                          <p:attrName>style.visibility</p:attrName>
                                        </p:attrNameLst>
                                      </p:cBhvr>
                                      <p:to>
                                        <p:strVal val="visible"/>
                                      </p:to>
                                    </p:set>
                                    <p:animEffect transition="in" filter="dissolve">
                                      <p:cBhvr>
                                        <p:cTn id="17" dur="500"/>
                                        <p:tgtEl>
                                          <p:spTgt spid="6148"/>
                                        </p:tgtEl>
                                      </p:cBhvr>
                                    </p:animEffect>
                                  </p:childTnLst>
                                </p:cTn>
                              </p:par>
                            </p:childTnLst>
                          </p:cTn>
                        </p:par>
                        <p:par>
                          <p:cTn id="18" fill="hold">
                            <p:stCondLst>
                              <p:cond delay="1200"/>
                            </p:stCondLst>
                            <p:childTnLst>
                              <p:par>
                                <p:cTn id="19" presetID="2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p:bldP spid="6148"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0D028A0-8BBE-4497-AAAC-D99360720D7D}"/>
              </a:ext>
            </a:extLst>
          </p:cNvPr>
          <p:cNvSpPr txBox="1"/>
          <p:nvPr/>
        </p:nvSpPr>
        <p:spPr>
          <a:xfrm>
            <a:off x="551384" y="332656"/>
            <a:ext cx="3960440" cy="523220"/>
          </a:xfrm>
          <a:prstGeom prst="rect">
            <a:avLst/>
          </a:prstGeom>
          <a:noFill/>
        </p:spPr>
        <p:txBody>
          <a:bodyPr wrap="square" rtlCol="0">
            <a:spAutoFit/>
          </a:bodyPr>
          <a:lstStyle/>
          <a:p>
            <a:r>
              <a:rPr lang="zh-CN" altLang="en-US" sz="2800" dirty="0">
                <a:solidFill>
                  <a:schemeClr val="bg1"/>
                </a:solidFill>
              </a:rPr>
              <a:t>作品形式</a:t>
            </a:r>
          </a:p>
        </p:txBody>
      </p:sp>
      <p:sp>
        <p:nvSpPr>
          <p:cNvPr id="4" name="文本框 3">
            <a:extLst>
              <a:ext uri="{FF2B5EF4-FFF2-40B4-BE49-F238E27FC236}">
                <a16:creationId xmlns:a16="http://schemas.microsoft.com/office/drawing/2014/main" id="{9D89D5DE-9515-45D8-AC16-5269B4F54123}"/>
              </a:ext>
            </a:extLst>
          </p:cNvPr>
          <p:cNvSpPr txBox="1"/>
          <p:nvPr/>
        </p:nvSpPr>
        <p:spPr>
          <a:xfrm>
            <a:off x="911424" y="1412776"/>
            <a:ext cx="6912768" cy="923330"/>
          </a:xfrm>
          <a:prstGeom prst="rect">
            <a:avLst/>
          </a:prstGeom>
          <a:noFill/>
        </p:spPr>
        <p:txBody>
          <a:bodyPr wrap="square" rtlCol="0">
            <a:spAutoFit/>
          </a:bodyPr>
          <a:lstStyle/>
          <a:p>
            <a:r>
              <a:rPr lang="zh-CN" altLang="en-US" sz="1800" dirty="0">
                <a:solidFill>
                  <a:schemeClr val="bg1"/>
                </a:solidFill>
              </a:rPr>
              <a:t>经过小组成员的分析编码，一年来我们共创作了</a:t>
            </a:r>
            <a:r>
              <a:rPr lang="en-US" altLang="zh-CN" sz="1800" dirty="0">
                <a:solidFill>
                  <a:schemeClr val="bg1"/>
                </a:solidFill>
              </a:rPr>
              <a:t>100+</a:t>
            </a:r>
            <a:r>
              <a:rPr lang="zh-CN" altLang="en-US" sz="1800" dirty="0">
                <a:solidFill>
                  <a:schemeClr val="bg1"/>
                </a:solidFill>
              </a:rPr>
              <a:t>副作品，以图片的形式作为结果。结果展示部分将从我们的作品集中节选几幅以展示我们的成果</a:t>
            </a:r>
            <a:endParaRPr lang="zh-CN" altLang="en-US" dirty="0"/>
          </a:p>
        </p:txBody>
      </p:sp>
    </p:spTree>
    <p:extLst>
      <p:ext uri="{BB962C8B-B14F-4D97-AF65-F5344CB8AC3E}">
        <p14:creationId xmlns:p14="http://schemas.microsoft.com/office/powerpoint/2010/main" val="472063161"/>
      </p:ext>
    </p:extLst>
  </p:cSld>
  <p:clrMapOvr>
    <a:masterClrMapping/>
  </p:clrMapOvr>
  <p:transition spd="slow" advClick="0" advTm="5000">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0D028A0-8BBE-4497-AAAC-D99360720D7D}"/>
              </a:ext>
            </a:extLst>
          </p:cNvPr>
          <p:cNvSpPr txBox="1"/>
          <p:nvPr/>
        </p:nvSpPr>
        <p:spPr>
          <a:xfrm>
            <a:off x="551384" y="332656"/>
            <a:ext cx="3960440" cy="523220"/>
          </a:xfrm>
          <a:prstGeom prst="rect">
            <a:avLst/>
          </a:prstGeom>
          <a:noFill/>
        </p:spPr>
        <p:txBody>
          <a:bodyPr wrap="square" rtlCol="0">
            <a:spAutoFit/>
          </a:bodyPr>
          <a:lstStyle/>
          <a:p>
            <a:r>
              <a:rPr lang="zh-CN" altLang="en-US" sz="2800" dirty="0">
                <a:solidFill>
                  <a:schemeClr val="bg1"/>
                </a:solidFill>
              </a:rPr>
              <a:t>心得体会</a:t>
            </a:r>
          </a:p>
        </p:txBody>
      </p:sp>
      <p:sp>
        <p:nvSpPr>
          <p:cNvPr id="4" name="文本框 3">
            <a:extLst>
              <a:ext uri="{FF2B5EF4-FFF2-40B4-BE49-F238E27FC236}">
                <a16:creationId xmlns:a16="http://schemas.microsoft.com/office/drawing/2014/main" id="{9D89D5DE-9515-45D8-AC16-5269B4F54123}"/>
              </a:ext>
            </a:extLst>
          </p:cNvPr>
          <p:cNvSpPr txBox="1"/>
          <p:nvPr/>
        </p:nvSpPr>
        <p:spPr>
          <a:xfrm>
            <a:off x="1055440" y="1196752"/>
            <a:ext cx="9145016" cy="2677656"/>
          </a:xfrm>
          <a:prstGeom prst="rect">
            <a:avLst/>
          </a:prstGeom>
          <a:noFill/>
        </p:spPr>
        <p:txBody>
          <a:bodyPr wrap="square" rtlCol="0">
            <a:spAutoFit/>
          </a:bodyPr>
          <a:lstStyle/>
          <a:p>
            <a:r>
              <a:rPr lang="en-US" altLang="zh-CN" dirty="0">
                <a:solidFill>
                  <a:schemeClr val="bg1"/>
                </a:solidFill>
              </a:rPr>
              <a:t>	</a:t>
            </a:r>
            <a:r>
              <a:rPr lang="zh-CN" altLang="en-US" sz="2800" dirty="0">
                <a:solidFill>
                  <a:schemeClr val="bg1"/>
                </a:solidFill>
              </a:rPr>
              <a:t>计算艺术生成的作品不仅仅是代码的艺术，更多的是人、计算机、代码、图像等多方面艺术的结合，是新的艺术体现，小组成员通过共同努力所产出的大量优秀的作品，是具有创造力和创新意识的属于我们的艺术作品，也必将成为计算艺术发展上面的新的探索和大学生在此方向上面的进一步发展和进步，也是一次创新的很好尝试。</a:t>
            </a:r>
          </a:p>
        </p:txBody>
      </p:sp>
    </p:spTree>
    <p:extLst>
      <p:ext uri="{BB962C8B-B14F-4D97-AF65-F5344CB8AC3E}">
        <p14:creationId xmlns:p14="http://schemas.microsoft.com/office/powerpoint/2010/main" val="1616637724"/>
      </p:ext>
    </p:extLst>
  </p:cSld>
  <p:clrMapOvr>
    <a:masterClrMapping/>
  </p:clrMapOvr>
  <p:transition spd="slow" advClick="0" advTm="5000">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16050" y="2133600"/>
            <a:ext cx="3155950" cy="2330450"/>
            <a:chOff x="1416050" y="2133600"/>
            <a:chExt cx="3155950" cy="2330450"/>
          </a:xfrm>
        </p:grpSpPr>
        <p:pic>
          <p:nvPicPr>
            <p:cNvPr id="8194" name="图片 1"/>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1416050" y="2133600"/>
              <a:ext cx="3155950" cy="233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文本框 2"/>
            <p:cNvSpPr txBox="1">
              <a:spLocks noChangeArrowheads="1"/>
            </p:cNvSpPr>
            <p:nvPr/>
          </p:nvSpPr>
          <p:spPr bwMode="auto">
            <a:xfrm>
              <a:off x="2423592" y="3081338"/>
              <a:ext cx="115212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sz="5400" dirty="0">
                  <a:solidFill>
                    <a:prstClr val="white"/>
                  </a:solidFill>
                  <a:latin typeface="Agency FB" panose="020B0503020202020204" pitchFamily="34" charset="0"/>
                  <a:ea typeface="+mn-ea"/>
                  <a:cs typeface="+mn-ea"/>
                  <a:sym typeface="+mn-lt"/>
                </a:rPr>
                <a:t>04</a:t>
              </a:r>
              <a:endParaRPr lang="zh-CN" altLang="en-US" sz="5400" dirty="0">
                <a:solidFill>
                  <a:prstClr val="white"/>
                </a:solidFill>
                <a:latin typeface="Agency FB" panose="020B0503020202020204" pitchFamily="34" charset="0"/>
                <a:ea typeface="+mn-ea"/>
                <a:cs typeface="+mn-ea"/>
                <a:sym typeface="+mn-lt"/>
              </a:endParaRPr>
            </a:p>
          </p:txBody>
        </p:sp>
      </p:grpSp>
      <p:sp>
        <p:nvSpPr>
          <p:cNvPr id="17" name="文本框 7"/>
          <p:cNvSpPr txBox="1"/>
          <p:nvPr/>
        </p:nvSpPr>
        <p:spPr>
          <a:xfrm>
            <a:off x="1706796" y="4440238"/>
            <a:ext cx="2585720" cy="707886"/>
          </a:xfrm>
          <a:prstGeom prst="rect">
            <a:avLst/>
          </a:prstGeom>
          <a:noFill/>
        </p:spPr>
        <p:txBody>
          <a:bodyPr wrap="square" rtlCol="0">
            <a:spAutoFit/>
          </a:bodyPr>
          <a:lstStyle/>
          <a:p>
            <a:pPr algn="dist"/>
            <a:r>
              <a:rPr lang="zh-CN" altLang="en-US" sz="4000" b="1" dirty="0">
                <a:solidFill>
                  <a:schemeClr val="bg1"/>
                </a:solidFill>
                <a:effectLst>
                  <a:outerShdw blurRad="38100" dist="38100" dir="2700000" algn="tl">
                    <a:srgbClr val="000000">
                      <a:alpha val="43137"/>
                    </a:srgbClr>
                  </a:outerShdw>
                </a:effectLst>
                <a:latin typeface="+mn-lt"/>
                <a:ea typeface="+mn-ea"/>
                <a:cs typeface="+mn-ea"/>
                <a:sym typeface="+mn-lt"/>
              </a:rPr>
              <a:t>结果展示</a:t>
            </a:r>
          </a:p>
        </p:txBody>
      </p:sp>
      <p:pic>
        <p:nvPicPr>
          <p:cNvPr id="23" name="图片 2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149894" y="1490345"/>
            <a:ext cx="5232947" cy="3249295"/>
          </a:xfrm>
          <a:prstGeom prst="rect">
            <a:avLst/>
          </a:prstGeom>
        </p:spPr>
      </p:pic>
      <p:sp>
        <p:nvSpPr>
          <p:cNvPr id="24" name="十字形 23"/>
          <p:cNvSpPr/>
          <p:nvPr/>
        </p:nvSpPr>
        <p:spPr>
          <a:xfrm>
            <a:off x="11205845" y="1407160"/>
            <a:ext cx="368935" cy="368935"/>
          </a:xfrm>
          <a:prstGeom prst="plus">
            <a:avLst>
              <a:gd name="adj" fmla="val 36138"/>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25" name="文本框 12"/>
          <p:cNvSpPr txBox="1"/>
          <p:nvPr/>
        </p:nvSpPr>
        <p:spPr>
          <a:xfrm>
            <a:off x="11158200" y="2277110"/>
            <a:ext cx="461665" cy="2462530"/>
          </a:xfrm>
          <a:prstGeom prst="rect">
            <a:avLst/>
          </a:prstGeom>
          <a:noFill/>
        </p:spPr>
        <p:txBody>
          <a:bodyPr vert="eaVert" wrap="square" rtlCol="0">
            <a:spAutoFit/>
          </a:bodyPr>
          <a:lstStyle/>
          <a:p>
            <a:pPr algn="dist" eaLnBrk="1" fontAlgn="auto" hangingPunct="1">
              <a:spcBef>
                <a:spcPts val="0"/>
              </a:spcBef>
              <a:spcAft>
                <a:spcPts val="0"/>
              </a:spcAft>
            </a:pPr>
            <a:r>
              <a:rPr lang="en-US" altLang="zh-CN" dirty="0">
                <a:solidFill>
                  <a:prstClr val="white"/>
                </a:solidFill>
                <a:latin typeface="+mn-lt"/>
                <a:ea typeface="+mn-ea"/>
                <a:cs typeface="+mn-ea"/>
                <a:sym typeface="+mn-lt"/>
              </a:rPr>
              <a:t>BUNISESS PLAN</a:t>
            </a:r>
          </a:p>
        </p:txBody>
      </p:sp>
      <p:sp>
        <p:nvSpPr>
          <p:cNvPr id="26" name="文本框 11"/>
          <p:cNvSpPr txBox="1"/>
          <p:nvPr/>
        </p:nvSpPr>
        <p:spPr>
          <a:xfrm>
            <a:off x="5688965" y="5120005"/>
            <a:ext cx="4696460" cy="375552"/>
          </a:xfrm>
          <a:prstGeom prst="rect">
            <a:avLst/>
          </a:prstGeom>
          <a:noFill/>
        </p:spPr>
        <p:txBody>
          <a:bodyPr wrap="square" rtlCol="0">
            <a:spAutoFit/>
          </a:bodyPr>
          <a:lstStyle/>
          <a:p>
            <a:pPr eaLnBrk="1" fontAlgn="auto" hangingPunct="1">
              <a:lnSpc>
                <a:spcPct val="150000"/>
              </a:lnSpc>
              <a:spcBef>
                <a:spcPts val="0"/>
              </a:spcBef>
              <a:spcAft>
                <a:spcPts val="0"/>
              </a:spcAft>
            </a:pPr>
            <a:r>
              <a:rPr lang="en-US" altLang="zh-CN" sz="1400" dirty="0">
                <a:solidFill>
                  <a:prstClr val="white"/>
                </a:solidFill>
                <a:latin typeface="+mn-lt"/>
                <a:ea typeface="+mn-ea"/>
                <a:cs typeface="+mn-ea"/>
                <a:sym typeface="+mn-lt"/>
              </a:rPr>
              <a:t> </a:t>
            </a:r>
          </a:p>
        </p:txBody>
      </p:sp>
    </p:spTree>
    <p:extLst>
      <p:ext uri="{BB962C8B-B14F-4D97-AF65-F5344CB8AC3E}">
        <p14:creationId xmlns:p14="http://schemas.microsoft.com/office/powerpoint/2010/main" val="1288425856"/>
      </p:ext>
    </p:extLst>
  </p:cSld>
  <p:clrMapOvr>
    <a:masterClrMapping/>
  </p:clrMapOvr>
  <p:transition spd="slow" advClick="0" advTm="5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500"/>
                                        <p:tgtEl>
                                          <p:spTgt spid="2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left)">
                                      <p:cBhvr>
                                        <p:cTn id="1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5" grpId="0"/>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B95F297-24E3-4C65-A9F5-E1DC16CB3410}"/>
              </a:ext>
            </a:extLst>
          </p:cNvPr>
          <p:cNvSpPr txBox="1"/>
          <p:nvPr/>
        </p:nvSpPr>
        <p:spPr>
          <a:xfrm>
            <a:off x="695400" y="476672"/>
            <a:ext cx="6552728" cy="707886"/>
          </a:xfrm>
          <a:prstGeom prst="rect">
            <a:avLst/>
          </a:prstGeom>
          <a:noFill/>
        </p:spPr>
        <p:txBody>
          <a:bodyPr wrap="square" rtlCol="0">
            <a:spAutoFit/>
          </a:bodyPr>
          <a:lstStyle/>
          <a:p>
            <a:r>
              <a:rPr lang="zh-CN" altLang="en-US" sz="4000" dirty="0">
                <a:solidFill>
                  <a:schemeClr val="bg1"/>
                </a:solidFill>
              </a:rPr>
              <a:t>小组结果展示</a:t>
            </a:r>
          </a:p>
        </p:txBody>
      </p:sp>
      <p:sp>
        <p:nvSpPr>
          <p:cNvPr id="3" name="文本框 2">
            <a:extLst>
              <a:ext uri="{FF2B5EF4-FFF2-40B4-BE49-F238E27FC236}">
                <a16:creationId xmlns:a16="http://schemas.microsoft.com/office/drawing/2014/main" id="{E8580362-EA80-40C5-BFDC-708C60F54384}"/>
              </a:ext>
            </a:extLst>
          </p:cNvPr>
          <p:cNvSpPr txBox="1"/>
          <p:nvPr/>
        </p:nvSpPr>
        <p:spPr>
          <a:xfrm>
            <a:off x="911424" y="1412776"/>
            <a:ext cx="9181020" cy="523220"/>
          </a:xfrm>
          <a:prstGeom prst="rect">
            <a:avLst/>
          </a:prstGeom>
          <a:noFill/>
        </p:spPr>
        <p:txBody>
          <a:bodyPr wrap="square" rtlCol="0">
            <a:spAutoFit/>
          </a:bodyPr>
          <a:lstStyle/>
          <a:p>
            <a:r>
              <a:rPr lang="zh-CN" altLang="en-US" sz="2800" dirty="0">
                <a:solidFill>
                  <a:schemeClr val="bg1"/>
                </a:solidFill>
              </a:rPr>
              <a:t>以下从我们的作品集中节选几幅以展示我们的成果</a:t>
            </a:r>
          </a:p>
        </p:txBody>
      </p:sp>
    </p:spTree>
    <p:extLst>
      <p:ext uri="{BB962C8B-B14F-4D97-AF65-F5344CB8AC3E}">
        <p14:creationId xmlns:p14="http://schemas.microsoft.com/office/powerpoint/2010/main" val="87450684"/>
      </p:ext>
    </p:extLst>
  </p:cSld>
  <p:clrMapOvr>
    <a:masterClrMapping/>
  </p:clrMapOvr>
  <p:transition spd="slow" advClick="0" advTm="5000">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7D35922-6475-4617-9B23-26C0ED7440B3}"/>
              </a:ext>
            </a:extLst>
          </p:cNvPr>
          <p:cNvPicPr>
            <a:picLocks noChangeAspect="1"/>
          </p:cNvPicPr>
          <p:nvPr/>
        </p:nvPicPr>
        <p:blipFill>
          <a:blip r:embed="rId2"/>
          <a:stretch>
            <a:fillRect/>
          </a:stretch>
        </p:blipFill>
        <p:spPr>
          <a:xfrm>
            <a:off x="623392" y="404664"/>
            <a:ext cx="5037257" cy="3383573"/>
          </a:xfrm>
          <a:prstGeom prst="rect">
            <a:avLst/>
          </a:prstGeom>
        </p:spPr>
      </p:pic>
      <p:pic>
        <p:nvPicPr>
          <p:cNvPr id="3" name="图片 2">
            <a:extLst>
              <a:ext uri="{FF2B5EF4-FFF2-40B4-BE49-F238E27FC236}">
                <a16:creationId xmlns:a16="http://schemas.microsoft.com/office/drawing/2014/main" id="{58B59736-86CD-4A04-B99A-9E1112B440B3}"/>
              </a:ext>
            </a:extLst>
          </p:cNvPr>
          <p:cNvPicPr>
            <a:picLocks noChangeAspect="1"/>
          </p:cNvPicPr>
          <p:nvPr/>
        </p:nvPicPr>
        <p:blipFill>
          <a:blip r:embed="rId3"/>
          <a:stretch>
            <a:fillRect/>
          </a:stretch>
        </p:blipFill>
        <p:spPr>
          <a:xfrm>
            <a:off x="6888088" y="260648"/>
            <a:ext cx="4320480" cy="2643723"/>
          </a:xfrm>
          <a:prstGeom prst="rect">
            <a:avLst/>
          </a:prstGeom>
        </p:spPr>
      </p:pic>
      <p:pic>
        <p:nvPicPr>
          <p:cNvPr id="4" name="图片 3">
            <a:extLst>
              <a:ext uri="{FF2B5EF4-FFF2-40B4-BE49-F238E27FC236}">
                <a16:creationId xmlns:a16="http://schemas.microsoft.com/office/drawing/2014/main" id="{7D06619A-4311-44F1-9390-D14AC50ABA20}"/>
              </a:ext>
            </a:extLst>
          </p:cNvPr>
          <p:cNvPicPr>
            <a:picLocks noChangeAspect="1"/>
          </p:cNvPicPr>
          <p:nvPr/>
        </p:nvPicPr>
        <p:blipFill>
          <a:blip r:embed="rId4"/>
          <a:stretch>
            <a:fillRect/>
          </a:stretch>
        </p:blipFill>
        <p:spPr>
          <a:xfrm>
            <a:off x="6505705" y="3140968"/>
            <a:ext cx="5334462" cy="3574090"/>
          </a:xfrm>
          <a:prstGeom prst="rect">
            <a:avLst/>
          </a:prstGeom>
        </p:spPr>
      </p:pic>
    </p:spTree>
    <p:extLst>
      <p:ext uri="{BB962C8B-B14F-4D97-AF65-F5344CB8AC3E}">
        <p14:creationId xmlns:p14="http://schemas.microsoft.com/office/powerpoint/2010/main" val="3665480902"/>
      </p:ext>
    </p:extLst>
  </p:cSld>
  <p:clrMapOvr>
    <a:masterClrMapping/>
  </p:clrMapOvr>
  <p:transition spd="slow" advClick="0" advTm="5000">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EC325E8-C62A-4BB9-A021-C15DAB958E05}"/>
              </a:ext>
            </a:extLst>
          </p:cNvPr>
          <p:cNvPicPr>
            <a:picLocks noChangeAspect="1"/>
          </p:cNvPicPr>
          <p:nvPr/>
        </p:nvPicPr>
        <p:blipFill>
          <a:blip r:embed="rId2"/>
          <a:stretch>
            <a:fillRect/>
          </a:stretch>
        </p:blipFill>
        <p:spPr>
          <a:xfrm>
            <a:off x="0" y="0"/>
            <a:ext cx="4796166" cy="6858000"/>
          </a:xfrm>
          <a:prstGeom prst="rect">
            <a:avLst/>
          </a:prstGeom>
        </p:spPr>
      </p:pic>
      <p:pic>
        <p:nvPicPr>
          <p:cNvPr id="4" name="图片 3">
            <a:extLst>
              <a:ext uri="{FF2B5EF4-FFF2-40B4-BE49-F238E27FC236}">
                <a16:creationId xmlns:a16="http://schemas.microsoft.com/office/drawing/2014/main" id="{51D1B370-5120-44CD-9DF3-D3182E463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9604" y="19795"/>
            <a:ext cx="7112396" cy="4741598"/>
          </a:xfrm>
          <a:prstGeom prst="rect">
            <a:avLst/>
          </a:prstGeom>
        </p:spPr>
      </p:pic>
    </p:spTree>
    <p:extLst>
      <p:ext uri="{BB962C8B-B14F-4D97-AF65-F5344CB8AC3E}">
        <p14:creationId xmlns:p14="http://schemas.microsoft.com/office/powerpoint/2010/main" val="1266081372"/>
      </p:ext>
    </p:extLst>
  </p:cSld>
  <p:clrMapOvr>
    <a:masterClrMapping/>
  </p:clrMapOvr>
  <p:transition spd="slow" advClick="0" advTm="5000">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DFF1EA2-F56E-4BA8-84F8-C4681082C0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02" y="188640"/>
            <a:ext cx="4762500" cy="4762500"/>
          </a:xfrm>
          <a:prstGeom prst="rect">
            <a:avLst/>
          </a:prstGeom>
        </p:spPr>
      </p:pic>
      <p:pic>
        <p:nvPicPr>
          <p:cNvPr id="5" name="图片 4">
            <a:extLst>
              <a:ext uri="{FF2B5EF4-FFF2-40B4-BE49-F238E27FC236}">
                <a16:creationId xmlns:a16="http://schemas.microsoft.com/office/drawing/2014/main" id="{25915209-F57E-4386-BA8C-FE8BF54915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1904" y="462980"/>
            <a:ext cx="6732240" cy="4488160"/>
          </a:xfrm>
          <a:prstGeom prst="rect">
            <a:avLst/>
          </a:prstGeom>
        </p:spPr>
      </p:pic>
    </p:spTree>
    <p:extLst>
      <p:ext uri="{BB962C8B-B14F-4D97-AF65-F5344CB8AC3E}">
        <p14:creationId xmlns:p14="http://schemas.microsoft.com/office/powerpoint/2010/main" val="2646410956"/>
      </p:ext>
    </p:extLst>
  </p:cSld>
  <p:clrMapOvr>
    <a:masterClrMapping/>
  </p:clrMapOvr>
  <p:transition spd="slow" advClick="0" advTm="5000">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D40B81F-0EF4-4CF2-B694-C52890CF8184}"/>
              </a:ext>
            </a:extLst>
          </p:cNvPr>
          <p:cNvPicPr/>
          <p:nvPr/>
        </p:nvPicPr>
        <p:blipFill>
          <a:blip r:embed="rId2"/>
          <a:stretch>
            <a:fillRect/>
          </a:stretch>
        </p:blipFill>
        <p:spPr>
          <a:xfrm>
            <a:off x="263352" y="260648"/>
            <a:ext cx="5269230" cy="1990725"/>
          </a:xfrm>
          <a:prstGeom prst="rect">
            <a:avLst/>
          </a:prstGeom>
          <a:noFill/>
          <a:ln>
            <a:noFill/>
          </a:ln>
        </p:spPr>
      </p:pic>
      <p:pic>
        <p:nvPicPr>
          <p:cNvPr id="3" name="图片 2">
            <a:extLst>
              <a:ext uri="{FF2B5EF4-FFF2-40B4-BE49-F238E27FC236}">
                <a16:creationId xmlns:a16="http://schemas.microsoft.com/office/drawing/2014/main" id="{4C255F39-B450-4D7D-B6AB-DEE1EEDACF38}"/>
              </a:ext>
            </a:extLst>
          </p:cNvPr>
          <p:cNvPicPr/>
          <p:nvPr/>
        </p:nvPicPr>
        <p:blipFill>
          <a:blip r:embed="rId3"/>
          <a:stretch>
            <a:fillRect/>
          </a:stretch>
        </p:blipFill>
        <p:spPr>
          <a:xfrm>
            <a:off x="6312024" y="476672"/>
            <a:ext cx="3753569" cy="3395563"/>
          </a:xfrm>
          <a:prstGeom prst="rect">
            <a:avLst/>
          </a:prstGeom>
          <a:noFill/>
          <a:ln>
            <a:noFill/>
          </a:ln>
        </p:spPr>
      </p:pic>
      <p:pic>
        <p:nvPicPr>
          <p:cNvPr id="4" name="图片 3">
            <a:extLst>
              <a:ext uri="{FF2B5EF4-FFF2-40B4-BE49-F238E27FC236}">
                <a16:creationId xmlns:a16="http://schemas.microsoft.com/office/drawing/2014/main" id="{D31C0D4C-8217-4465-8108-50838138A004}"/>
              </a:ext>
            </a:extLst>
          </p:cNvPr>
          <p:cNvPicPr/>
          <p:nvPr/>
        </p:nvPicPr>
        <p:blipFill>
          <a:blip r:embed="rId4"/>
          <a:stretch>
            <a:fillRect/>
          </a:stretch>
        </p:blipFill>
        <p:spPr>
          <a:xfrm>
            <a:off x="623392" y="2492896"/>
            <a:ext cx="4392488" cy="4113580"/>
          </a:xfrm>
          <a:prstGeom prst="rect">
            <a:avLst/>
          </a:prstGeom>
          <a:noFill/>
          <a:ln>
            <a:noFill/>
          </a:ln>
        </p:spPr>
      </p:pic>
    </p:spTree>
    <p:extLst>
      <p:ext uri="{BB962C8B-B14F-4D97-AF65-F5344CB8AC3E}">
        <p14:creationId xmlns:p14="http://schemas.microsoft.com/office/powerpoint/2010/main" val="2149137276"/>
      </p:ext>
    </p:extLst>
  </p:cSld>
  <p:clrMapOvr>
    <a:masterClrMapping/>
  </p:clrMapOvr>
  <p:transition spd="slow" advClick="0" advTm="5000">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6DE8C69-9AFF-44F7-ABAB-5EE8BA34FA28}"/>
              </a:ext>
            </a:extLst>
          </p:cNvPr>
          <p:cNvPicPr/>
          <p:nvPr/>
        </p:nvPicPr>
        <p:blipFill>
          <a:blip r:embed="rId2"/>
          <a:stretch>
            <a:fillRect/>
          </a:stretch>
        </p:blipFill>
        <p:spPr>
          <a:xfrm>
            <a:off x="335360" y="332656"/>
            <a:ext cx="4670499" cy="3672408"/>
          </a:xfrm>
          <a:prstGeom prst="rect">
            <a:avLst/>
          </a:prstGeom>
          <a:noFill/>
          <a:ln>
            <a:noFill/>
          </a:ln>
        </p:spPr>
      </p:pic>
      <p:pic>
        <p:nvPicPr>
          <p:cNvPr id="3" name="图片 2">
            <a:extLst>
              <a:ext uri="{FF2B5EF4-FFF2-40B4-BE49-F238E27FC236}">
                <a16:creationId xmlns:a16="http://schemas.microsoft.com/office/drawing/2014/main" id="{630D9218-D2AF-4CDB-B013-FB089B5307F6}"/>
              </a:ext>
            </a:extLst>
          </p:cNvPr>
          <p:cNvPicPr/>
          <p:nvPr/>
        </p:nvPicPr>
        <p:blipFill>
          <a:blip r:embed="rId3"/>
          <a:stretch>
            <a:fillRect/>
          </a:stretch>
        </p:blipFill>
        <p:spPr>
          <a:xfrm>
            <a:off x="6060503" y="2564904"/>
            <a:ext cx="5256584" cy="3981946"/>
          </a:xfrm>
          <a:prstGeom prst="rect">
            <a:avLst/>
          </a:prstGeom>
          <a:noFill/>
          <a:ln>
            <a:noFill/>
          </a:ln>
        </p:spPr>
      </p:pic>
    </p:spTree>
    <p:extLst>
      <p:ext uri="{BB962C8B-B14F-4D97-AF65-F5344CB8AC3E}">
        <p14:creationId xmlns:p14="http://schemas.microsoft.com/office/powerpoint/2010/main" val="1407272953"/>
      </p:ext>
    </p:extLst>
  </p:cSld>
  <p:clrMapOvr>
    <a:masterClrMapping/>
  </p:clrMapOvr>
  <p:transition spd="slow" advClick="0" advTm="5000">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0A8ED46-9413-4D8A-B6A8-FCDAD175B444}"/>
              </a:ext>
            </a:extLst>
          </p:cNvPr>
          <p:cNvSpPr txBox="1"/>
          <p:nvPr/>
        </p:nvSpPr>
        <p:spPr>
          <a:xfrm>
            <a:off x="519" y="323364"/>
            <a:ext cx="7320136" cy="584775"/>
          </a:xfrm>
          <a:prstGeom prst="rect">
            <a:avLst/>
          </a:prstGeom>
          <a:noFill/>
        </p:spPr>
        <p:txBody>
          <a:bodyPr wrap="square" rtlCol="0">
            <a:spAutoFit/>
          </a:bodyPr>
          <a:lstStyle/>
          <a:p>
            <a:r>
              <a:rPr lang="zh-CN" altLang="en-US" sz="3200" dirty="0">
                <a:solidFill>
                  <a:schemeClr val="bg1"/>
                </a:solidFill>
              </a:rPr>
              <a:t>部分代码展示</a:t>
            </a:r>
          </a:p>
        </p:txBody>
      </p:sp>
      <p:sp>
        <p:nvSpPr>
          <p:cNvPr id="3" name="文本框 2">
            <a:extLst>
              <a:ext uri="{FF2B5EF4-FFF2-40B4-BE49-F238E27FC236}">
                <a16:creationId xmlns:a16="http://schemas.microsoft.com/office/drawing/2014/main" id="{2EC2592F-F896-44BC-A235-E5CE396E730C}"/>
              </a:ext>
            </a:extLst>
          </p:cNvPr>
          <p:cNvSpPr txBox="1"/>
          <p:nvPr/>
        </p:nvSpPr>
        <p:spPr>
          <a:xfrm>
            <a:off x="9993" y="908139"/>
            <a:ext cx="6336704" cy="5786199"/>
          </a:xfrm>
          <a:prstGeom prst="rect">
            <a:avLst/>
          </a:prstGeom>
          <a:noFill/>
        </p:spPr>
        <p:txBody>
          <a:bodyPr wrap="square" rtlCol="0">
            <a:spAutoFit/>
          </a:bodyPr>
          <a:lstStyle/>
          <a:p>
            <a:r>
              <a:rPr lang="en-US" altLang="zh-CN" dirty="0">
                <a:solidFill>
                  <a:schemeClr val="bg1"/>
                </a:solidFill>
              </a:rPr>
              <a:t>size(</a:t>
            </a:r>
            <a:r>
              <a:rPr lang="en-US" altLang="zh-CN" sz="1100" dirty="0">
                <a:solidFill>
                  <a:schemeClr val="bg1"/>
                </a:solidFill>
              </a:rPr>
              <a:t>800, 800);  //</a:t>
            </a:r>
            <a:r>
              <a:rPr lang="zh-CN" altLang="en-US" sz="1100" dirty="0">
                <a:solidFill>
                  <a:schemeClr val="bg1"/>
                </a:solidFill>
              </a:rPr>
              <a:t>画布尺寸</a:t>
            </a:r>
          </a:p>
          <a:p>
            <a:r>
              <a:rPr lang="en-US" altLang="zh-CN" sz="1100" dirty="0">
                <a:solidFill>
                  <a:schemeClr val="bg1"/>
                </a:solidFill>
              </a:rPr>
              <a:t>background(0);  //</a:t>
            </a:r>
            <a:r>
              <a:rPr lang="zh-CN" altLang="en-US" sz="1100" dirty="0">
                <a:solidFill>
                  <a:schemeClr val="bg1"/>
                </a:solidFill>
              </a:rPr>
              <a:t>背景色</a:t>
            </a:r>
          </a:p>
          <a:p>
            <a:endParaRPr lang="zh-CN" altLang="en-US" sz="1100" dirty="0">
              <a:solidFill>
                <a:schemeClr val="bg1"/>
              </a:solidFill>
            </a:endParaRPr>
          </a:p>
          <a:p>
            <a:r>
              <a:rPr lang="en-US" altLang="zh-CN" sz="1100" dirty="0">
                <a:solidFill>
                  <a:schemeClr val="bg1"/>
                </a:solidFill>
              </a:rPr>
              <a:t>//</a:t>
            </a:r>
            <a:r>
              <a:rPr lang="zh-CN" altLang="en-US" sz="1100" dirty="0">
                <a:solidFill>
                  <a:schemeClr val="bg1"/>
                </a:solidFill>
              </a:rPr>
              <a:t>相关参数的设定</a:t>
            </a:r>
          </a:p>
          <a:p>
            <a:r>
              <a:rPr lang="en-US" altLang="zh-CN" sz="1100" dirty="0">
                <a:solidFill>
                  <a:schemeClr val="bg1"/>
                </a:solidFill>
              </a:rPr>
              <a:t>//double a = 0.50, b = 2.00, c = 0.00;</a:t>
            </a:r>
          </a:p>
          <a:p>
            <a:r>
              <a:rPr lang="en-US" altLang="zh-CN" sz="1100" dirty="0">
                <a:solidFill>
                  <a:schemeClr val="bg1"/>
                </a:solidFill>
              </a:rPr>
              <a:t>//int mag=60;</a:t>
            </a:r>
          </a:p>
          <a:p>
            <a:r>
              <a:rPr lang="en-US" altLang="zh-CN" sz="1100" dirty="0">
                <a:solidFill>
                  <a:schemeClr val="bg1"/>
                </a:solidFill>
              </a:rPr>
              <a:t>//double a = 0.4, b = 1, c = 0; </a:t>
            </a:r>
          </a:p>
          <a:p>
            <a:r>
              <a:rPr lang="en-US" altLang="zh-CN" sz="1100" dirty="0">
                <a:solidFill>
                  <a:schemeClr val="bg1"/>
                </a:solidFill>
              </a:rPr>
              <a:t>//int mag=100;</a:t>
            </a:r>
          </a:p>
          <a:p>
            <a:r>
              <a:rPr lang="en-US" altLang="zh-CN" sz="1100" dirty="0">
                <a:solidFill>
                  <a:schemeClr val="bg1"/>
                </a:solidFill>
              </a:rPr>
              <a:t>//double a = 1, b = 4, c = 60;</a:t>
            </a:r>
          </a:p>
          <a:p>
            <a:r>
              <a:rPr lang="en-US" altLang="zh-CN" sz="1100" dirty="0">
                <a:solidFill>
                  <a:schemeClr val="bg1"/>
                </a:solidFill>
              </a:rPr>
              <a:t>//int mag=1;</a:t>
            </a:r>
          </a:p>
          <a:p>
            <a:r>
              <a:rPr lang="en-US" altLang="zh-CN" sz="1100" dirty="0">
                <a:solidFill>
                  <a:schemeClr val="bg1"/>
                </a:solidFill>
              </a:rPr>
              <a:t>//double a = -1, b = -2, c = -3;</a:t>
            </a:r>
          </a:p>
          <a:p>
            <a:r>
              <a:rPr lang="en-US" altLang="zh-CN" sz="1100" dirty="0">
                <a:solidFill>
                  <a:schemeClr val="bg1"/>
                </a:solidFill>
              </a:rPr>
              <a:t>//int mag=5;</a:t>
            </a:r>
          </a:p>
          <a:p>
            <a:r>
              <a:rPr lang="en-US" altLang="zh-CN" sz="1100" dirty="0">
                <a:solidFill>
                  <a:schemeClr val="bg1"/>
                </a:solidFill>
              </a:rPr>
              <a:t>double a = 0.4, b = 1, c = 0;</a:t>
            </a:r>
          </a:p>
          <a:p>
            <a:r>
              <a:rPr lang="en-US" altLang="zh-CN" sz="1100" dirty="0">
                <a:solidFill>
                  <a:schemeClr val="bg1"/>
                </a:solidFill>
              </a:rPr>
              <a:t>int mag=100;</a:t>
            </a:r>
          </a:p>
          <a:p>
            <a:endParaRPr lang="en-US" altLang="zh-CN" sz="1100" dirty="0">
              <a:solidFill>
                <a:schemeClr val="bg1"/>
              </a:solidFill>
            </a:endParaRPr>
          </a:p>
          <a:p>
            <a:r>
              <a:rPr lang="en-US" altLang="zh-CN" sz="1100" dirty="0">
                <a:solidFill>
                  <a:schemeClr val="bg1"/>
                </a:solidFill>
              </a:rPr>
              <a:t>double x1=0, y1=0, temp;  //</a:t>
            </a:r>
            <a:r>
              <a:rPr lang="zh-CN" altLang="en-US" sz="1100" dirty="0">
                <a:solidFill>
                  <a:schemeClr val="bg1"/>
                </a:solidFill>
              </a:rPr>
              <a:t>涉及变量</a:t>
            </a:r>
          </a:p>
          <a:p>
            <a:endParaRPr lang="zh-CN" altLang="en-US" sz="1100" dirty="0">
              <a:solidFill>
                <a:schemeClr val="bg1"/>
              </a:solidFill>
            </a:endParaRPr>
          </a:p>
          <a:p>
            <a:r>
              <a:rPr lang="en-US" altLang="zh-CN" sz="1100" dirty="0">
                <a:solidFill>
                  <a:schemeClr val="bg1"/>
                </a:solidFill>
              </a:rPr>
              <a:t>for (int </a:t>
            </a:r>
            <a:r>
              <a:rPr lang="en-US" altLang="zh-CN" sz="1100" dirty="0" err="1">
                <a:solidFill>
                  <a:schemeClr val="bg1"/>
                </a:solidFill>
              </a:rPr>
              <a:t>i</a:t>
            </a:r>
            <a:r>
              <a:rPr lang="en-US" altLang="zh-CN" sz="1100" dirty="0">
                <a:solidFill>
                  <a:schemeClr val="bg1"/>
                </a:solidFill>
              </a:rPr>
              <a:t> = 0; </a:t>
            </a:r>
            <a:r>
              <a:rPr lang="en-US" altLang="zh-CN" sz="1100" dirty="0" err="1">
                <a:solidFill>
                  <a:schemeClr val="bg1"/>
                </a:solidFill>
              </a:rPr>
              <a:t>i</a:t>
            </a:r>
            <a:r>
              <a:rPr lang="en-US" altLang="zh-CN" sz="1100" dirty="0">
                <a:solidFill>
                  <a:schemeClr val="bg1"/>
                </a:solidFill>
              </a:rPr>
              <a:t> &lt; 2550000; </a:t>
            </a:r>
            <a:r>
              <a:rPr lang="en-US" altLang="zh-CN" sz="1100" dirty="0" err="1">
                <a:solidFill>
                  <a:schemeClr val="bg1"/>
                </a:solidFill>
              </a:rPr>
              <a:t>i</a:t>
            </a:r>
            <a:r>
              <a:rPr lang="en-US" altLang="zh-CN" sz="1100" dirty="0">
                <a:solidFill>
                  <a:schemeClr val="bg1"/>
                </a:solidFill>
              </a:rPr>
              <a:t>++) {</a:t>
            </a:r>
          </a:p>
          <a:p>
            <a:r>
              <a:rPr lang="en-US" altLang="zh-CN" sz="1100" dirty="0">
                <a:solidFill>
                  <a:schemeClr val="bg1"/>
                </a:solidFill>
              </a:rPr>
              <a:t>  //</a:t>
            </a:r>
            <a:r>
              <a:rPr lang="zh-CN" altLang="en-US" sz="1100" dirty="0">
                <a:solidFill>
                  <a:schemeClr val="bg1"/>
                </a:solidFill>
              </a:rPr>
              <a:t>壁纸公式：</a:t>
            </a:r>
          </a:p>
          <a:p>
            <a:r>
              <a:rPr lang="zh-CN" altLang="en-US" sz="1100" dirty="0">
                <a:solidFill>
                  <a:schemeClr val="bg1"/>
                </a:solidFill>
              </a:rPr>
              <a:t>  </a:t>
            </a:r>
            <a:r>
              <a:rPr lang="en-US" altLang="zh-CN" sz="1100" dirty="0">
                <a:solidFill>
                  <a:schemeClr val="bg1"/>
                </a:solidFill>
              </a:rPr>
              <a:t>//xn+1 = </a:t>
            </a:r>
            <a:r>
              <a:rPr lang="en-US" altLang="zh-CN" sz="1100" dirty="0" err="1">
                <a:solidFill>
                  <a:schemeClr val="bg1"/>
                </a:solidFill>
              </a:rPr>
              <a:t>yn</a:t>
            </a:r>
            <a:r>
              <a:rPr lang="en-US" altLang="zh-CN" sz="1100" dirty="0">
                <a:solidFill>
                  <a:schemeClr val="bg1"/>
                </a:solidFill>
              </a:rPr>
              <a:t> - sign(</a:t>
            </a:r>
            <a:r>
              <a:rPr lang="en-US" altLang="zh-CN" sz="1100" dirty="0" err="1">
                <a:solidFill>
                  <a:schemeClr val="bg1"/>
                </a:solidFill>
              </a:rPr>
              <a:t>xn</a:t>
            </a:r>
            <a:r>
              <a:rPr lang="en-US" altLang="zh-CN" sz="1100" dirty="0">
                <a:solidFill>
                  <a:schemeClr val="bg1"/>
                </a:solidFill>
              </a:rPr>
              <a:t>) | b </a:t>
            </a:r>
            <a:r>
              <a:rPr lang="en-US" altLang="zh-CN" sz="1100" dirty="0" err="1">
                <a:solidFill>
                  <a:schemeClr val="bg1"/>
                </a:solidFill>
              </a:rPr>
              <a:t>xn</a:t>
            </a:r>
            <a:r>
              <a:rPr lang="en-US" altLang="zh-CN" sz="1100" dirty="0">
                <a:solidFill>
                  <a:schemeClr val="bg1"/>
                </a:solidFill>
              </a:rPr>
              <a:t> - c |1/2 </a:t>
            </a:r>
          </a:p>
          <a:p>
            <a:r>
              <a:rPr lang="en-US" altLang="zh-CN" sz="1100" dirty="0">
                <a:solidFill>
                  <a:schemeClr val="bg1"/>
                </a:solidFill>
              </a:rPr>
              <a:t>  //yn+1 = a - </a:t>
            </a:r>
            <a:r>
              <a:rPr lang="en-US" altLang="zh-CN" sz="1100" dirty="0" err="1">
                <a:solidFill>
                  <a:schemeClr val="bg1"/>
                </a:solidFill>
              </a:rPr>
              <a:t>xn</a:t>
            </a:r>
            <a:r>
              <a:rPr lang="en-US" altLang="zh-CN" sz="1100" dirty="0">
                <a:solidFill>
                  <a:schemeClr val="bg1"/>
                </a:solidFill>
              </a:rPr>
              <a:t> </a:t>
            </a:r>
          </a:p>
          <a:p>
            <a:r>
              <a:rPr lang="en-US" altLang="zh-CN" sz="1100" dirty="0">
                <a:solidFill>
                  <a:schemeClr val="bg1"/>
                </a:solidFill>
              </a:rPr>
              <a:t>  temp = x1;</a:t>
            </a:r>
          </a:p>
          <a:p>
            <a:r>
              <a:rPr lang="en-US" altLang="zh-CN" sz="1100" dirty="0">
                <a:solidFill>
                  <a:schemeClr val="bg1"/>
                </a:solidFill>
              </a:rPr>
              <a:t>  x1 = y1 - </a:t>
            </a:r>
            <a:r>
              <a:rPr lang="en-US" altLang="zh-CN" sz="1100" dirty="0" err="1">
                <a:solidFill>
                  <a:schemeClr val="bg1"/>
                </a:solidFill>
              </a:rPr>
              <a:t>Math.signum</a:t>
            </a:r>
            <a:r>
              <a:rPr lang="en-US" altLang="zh-CN" sz="1100" dirty="0">
                <a:solidFill>
                  <a:schemeClr val="bg1"/>
                </a:solidFill>
              </a:rPr>
              <a:t>(a * x1) * </a:t>
            </a:r>
            <a:r>
              <a:rPr lang="en-US" altLang="zh-CN" sz="1100" dirty="0" err="1">
                <a:solidFill>
                  <a:schemeClr val="bg1"/>
                </a:solidFill>
              </a:rPr>
              <a:t>Math.sqrt</a:t>
            </a:r>
            <a:r>
              <a:rPr lang="en-US" altLang="zh-CN" sz="1100" dirty="0">
                <a:solidFill>
                  <a:schemeClr val="bg1"/>
                </a:solidFill>
              </a:rPr>
              <a:t>(</a:t>
            </a:r>
            <a:r>
              <a:rPr lang="en-US" altLang="zh-CN" sz="1100" dirty="0" err="1">
                <a:solidFill>
                  <a:schemeClr val="bg1"/>
                </a:solidFill>
              </a:rPr>
              <a:t>Math.abs</a:t>
            </a:r>
            <a:r>
              <a:rPr lang="en-US" altLang="zh-CN" sz="1100" dirty="0">
                <a:solidFill>
                  <a:schemeClr val="bg1"/>
                </a:solidFill>
              </a:rPr>
              <a:t>(b * x1 - c));</a:t>
            </a:r>
          </a:p>
          <a:p>
            <a:r>
              <a:rPr lang="en-US" altLang="zh-CN" sz="1100" dirty="0">
                <a:solidFill>
                  <a:schemeClr val="bg1"/>
                </a:solidFill>
              </a:rPr>
              <a:t>  y1 = a - temp;</a:t>
            </a:r>
          </a:p>
          <a:p>
            <a:endParaRPr lang="en-US" altLang="zh-CN" sz="1100" dirty="0">
              <a:solidFill>
                <a:schemeClr val="bg1"/>
              </a:solidFill>
            </a:endParaRPr>
          </a:p>
          <a:p>
            <a:r>
              <a:rPr lang="en-US" altLang="zh-CN" sz="1100" dirty="0">
                <a:solidFill>
                  <a:schemeClr val="bg1"/>
                </a:solidFill>
              </a:rPr>
              <a:t>  //</a:t>
            </a:r>
            <a:r>
              <a:rPr lang="zh-CN" altLang="en-US" sz="1100" dirty="0">
                <a:solidFill>
                  <a:schemeClr val="bg1"/>
                </a:solidFill>
              </a:rPr>
              <a:t>放大</a:t>
            </a:r>
            <a:r>
              <a:rPr lang="en-US" altLang="zh-CN" sz="1100" dirty="0">
                <a:solidFill>
                  <a:schemeClr val="bg1"/>
                </a:solidFill>
              </a:rPr>
              <a:t>+</a:t>
            </a:r>
            <a:r>
              <a:rPr lang="zh-CN" altLang="en-US" sz="1100" dirty="0">
                <a:solidFill>
                  <a:schemeClr val="bg1"/>
                </a:solidFill>
              </a:rPr>
              <a:t>平移</a:t>
            </a:r>
          </a:p>
          <a:p>
            <a:r>
              <a:rPr lang="zh-CN" altLang="en-US" sz="1100" dirty="0">
                <a:solidFill>
                  <a:schemeClr val="bg1"/>
                </a:solidFill>
              </a:rPr>
              <a:t>  </a:t>
            </a:r>
            <a:r>
              <a:rPr lang="en-US" altLang="zh-CN" sz="1100" dirty="0">
                <a:solidFill>
                  <a:schemeClr val="bg1"/>
                </a:solidFill>
              </a:rPr>
              <a:t>int m = (int) (x1 * mag + width/2);</a:t>
            </a:r>
          </a:p>
          <a:p>
            <a:r>
              <a:rPr lang="en-US" altLang="zh-CN" sz="1100" dirty="0">
                <a:solidFill>
                  <a:schemeClr val="bg1"/>
                </a:solidFill>
              </a:rPr>
              <a:t>  int n = (int) (y1 * mag + height/2);</a:t>
            </a:r>
          </a:p>
          <a:p>
            <a:r>
              <a:rPr lang="en-US" altLang="zh-CN" sz="1100" dirty="0">
                <a:solidFill>
                  <a:schemeClr val="bg1"/>
                </a:solidFill>
              </a:rPr>
              <a:t>  //</a:t>
            </a:r>
            <a:r>
              <a:rPr lang="zh-CN" altLang="en-US" sz="1100" dirty="0">
                <a:solidFill>
                  <a:schemeClr val="bg1"/>
                </a:solidFill>
              </a:rPr>
              <a:t>笔触颜色设置</a:t>
            </a:r>
          </a:p>
          <a:p>
            <a:r>
              <a:rPr lang="zh-CN" altLang="en-US" sz="1100" dirty="0">
                <a:solidFill>
                  <a:schemeClr val="bg1"/>
                </a:solidFill>
              </a:rPr>
              <a:t>  </a:t>
            </a:r>
            <a:r>
              <a:rPr lang="en-US" altLang="zh-CN" sz="1100" dirty="0">
                <a:solidFill>
                  <a:schemeClr val="bg1"/>
                </a:solidFill>
              </a:rPr>
              <a:t>stroke(</a:t>
            </a:r>
            <a:r>
              <a:rPr lang="en-US" altLang="zh-CN" sz="1100" dirty="0" err="1">
                <a:solidFill>
                  <a:schemeClr val="bg1"/>
                </a:solidFill>
              </a:rPr>
              <a:t>i</a:t>
            </a:r>
            <a:r>
              <a:rPr lang="en-US" altLang="zh-CN" sz="1100" dirty="0">
                <a:solidFill>
                  <a:schemeClr val="bg1"/>
                </a:solidFill>
              </a:rPr>
              <a:t>/10000, </a:t>
            </a:r>
            <a:r>
              <a:rPr lang="en-US" altLang="zh-CN" sz="1100" dirty="0" err="1">
                <a:solidFill>
                  <a:schemeClr val="bg1"/>
                </a:solidFill>
              </a:rPr>
              <a:t>i</a:t>
            </a:r>
            <a:r>
              <a:rPr lang="en-US" altLang="zh-CN" sz="1100" dirty="0">
                <a:solidFill>
                  <a:schemeClr val="bg1"/>
                </a:solidFill>
              </a:rPr>
              <a:t>/10000, 255);</a:t>
            </a:r>
          </a:p>
          <a:p>
            <a:r>
              <a:rPr lang="en-US" altLang="zh-CN" sz="1100" dirty="0">
                <a:solidFill>
                  <a:schemeClr val="bg1"/>
                </a:solidFill>
              </a:rPr>
              <a:t>  //stroke(255-i/10000,255-i/10000, 0); </a:t>
            </a:r>
          </a:p>
          <a:p>
            <a:r>
              <a:rPr lang="en-US" altLang="zh-CN" sz="1100" dirty="0">
                <a:solidFill>
                  <a:schemeClr val="bg1"/>
                </a:solidFill>
              </a:rPr>
              <a:t>  point(m, n);</a:t>
            </a:r>
          </a:p>
          <a:p>
            <a:r>
              <a:rPr lang="en-US" altLang="zh-CN" sz="1100" dirty="0">
                <a:solidFill>
                  <a:schemeClr val="bg1"/>
                </a:solidFill>
              </a:rPr>
              <a:t>}</a:t>
            </a:r>
            <a:endParaRPr lang="zh-CN" altLang="en-US" sz="1100" dirty="0">
              <a:solidFill>
                <a:schemeClr val="bg1"/>
              </a:solidFill>
            </a:endParaRPr>
          </a:p>
        </p:txBody>
      </p:sp>
      <p:pic>
        <p:nvPicPr>
          <p:cNvPr id="4" name="图片 3">
            <a:extLst>
              <a:ext uri="{FF2B5EF4-FFF2-40B4-BE49-F238E27FC236}">
                <a16:creationId xmlns:a16="http://schemas.microsoft.com/office/drawing/2014/main" id="{11A0F66B-4C34-4BFC-9EA1-70D591EC3527}"/>
              </a:ext>
            </a:extLst>
          </p:cNvPr>
          <p:cNvPicPr>
            <a:picLocks noChangeAspect="1"/>
          </p:cNvPicPr>
          <p:nvPr/>
        </p:nvPicPr>
        <p:blipFill>
          <a:blip r:embed="rId2"/>
          <a:stretch>
            <a:fillRect/>
          </a:stretch>
        </p:blipFill>
        <p:spPr>
          <a:xfrm>
            <a:off x="5591944" y="908139"/>
            <a:ext cx="5067739" cy="5029636"/>
          </a:xfrm>
          <a:prstGeom prst="rect">
            <a:avLst/>
          </a:prstGeom>
        </p:spPr>
      </p:pic>
    </p:spTree>
    <p:extLst>
      <p:ext uri="{BB962C8B-B14F-4D97-AF65-F5344CB8AC3E}">
        <p14:creationId xmlns:p14="http://schemas.microsoft.com/office/powerpoint/2010/main" val="3307615636"/>
      </p:ext>
    </p:extLst>
  </p:cSld>
  <p:clrMapOvr>
    <a:masterClrMapping/>
  </p:clrMapOvr>
  <p:transition spd="slow" advClick="0" advTm="5000">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p:cNvSpPr/>
          <p:nvPr/>
        </p:nvSpPr>
        <p:spPr>
          <a:xfrm>
            <a:off x="866140" y="1149350"/>
            <a:ext cx="906780" cy="4558665"/>
          </a:xfrm>
          <a:prstGeom prst="rect">
            <a:avLst/>
          </a:prstGeom>
          <a:solidFill>
            <a:srgbClr val="F2722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mn-lt"/>
              <a:ea typeface="+mn-ea"/>
              <a:cs typeface="+mn-ea"/>
              <a:sym typeface="+mn-lt"/>
            </a:endParaRPr>
          </a:p>
        </p:txBody>
      </p:sp>
      <p:pic>
        <p:nvPicPr>
          <p:cNvPr id="54" name="图片 5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357630" y="2061700"/>
            <a:ext cx="3953510" cy="2734599"/>
          </a:xfrm>
          <a:prstGeom prst="rect">
            <a:avLst/>
          </a:prstGeom>
        </p:spPr>
      </p:pic>
      <p:sp>
        <p:nvSpPr>
          <p:cNvPr id="55" name="矩形 54"/>
          <p:cNvSpPr/>
          <p:nvPr/>
        </p:nvSpPr>
        <p:spPr>
          <a:xfrm>
            <a:off x="6094730" y="2059940"/>
            <a:ext cx="2475865" cy="1285875"/>
          </a:xfrm>
          <a:prstGeom prst="rect">
            <a:avLst/>
          </a:prstGeom>
          <a:noFill/>
          <a:ln w="28575" cap="flat" cmpd="sng" algn="ctr">
            <a:solidFill>
              <a:srgbClr val="F27224"/>
            </a:solidFill>
            <a:prstDash val="solid"/>
            <a:miter lim="800000"/>
          </a:ln>
          <a:effectLst/>
          <a:extLst>
            <a:ext uri="{909E8E84-426E-40DD-AFC4-6F175D3DCCD1}">
              <a14:hiddenFill xmlns:a14="http://schemas.microsoft.com/office/drawing/2010/main">
                <a:solidFill>
                  <a:srgbClr val="F27224"/>
                </a:solidFill>
              </a14:hiddenFill>
            </a:ext>
          </a:ex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56" name="矩形 55"/>
          <p:cNvSpPr/>
          <p:nvPr/>
        </p:nvSpPr>
        <p:spPr>
          <a:xfrm>
            <a:off x="8726170" y="2059940"/>
            <a:ext cx="2475865" cy="1285875"/>
          </a:xfrm>
          <a:prstGeom prst="rect">
            <a:avLst/>
          </a:prstGeom>
          <a:noFill/>
          <a:ln w="28575" cap="flat" cmpd="sng" algn="ctr">
            <a:solidFill>
              <a:srgbClr val="F27224"/>
            </a:solidFill>
            <a:prstDash val="solid"/>
            <a:miter lim="800000"/>
          </a:ln>
          <a:effectLst/>
          <a:extLst>
            <a:ext uri="{909E8E84-426E-40DD-AFC4-6F175D3DCCD1}">
              <a14:hiddenFill xmlns:a14="http://schemas.microsoft.com/office/drawing/2010/main">
                <a:solidFill>
                  <a:srgbClr val="F27224"/>
                </a:solidFill>
              </a14:hiddenFill>
            </a:ext>
          </a:ex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57" name="矩形 56"/>
          <p:cNvSpPr/>
          <p:nvPr/>
        </p:nvSpPr>
        <p:spPr>
          <a:xfrm>
            <a:off x="6094095" y="3512185"/>
            <a:ext cx="2475865" cy="1285875"/>
          </a:xfrm>
          <a:prstGeom prst="rect">
            <a:avLst/>
          </a:prstGeom>
          <a:noFill/>
          <a:ln w="28575" cap="flat" cmpd="sng" algn="ctr">
            <a:solidFill>
              <a:srgbClr val="F27224"/>
            </a:solidFill>
            <a:prstDash val="solid"/>
            <a:miter lim="800000"/>
          </a:ln>
          <a:effectLst/>
          <a:extLst>
            <a:ext uri="{909E8E84-426E-40DD-AFC4-6F175D3DCCD1}">
              <a14:hiddenFill xmlns:a14="http://schemas.microsoft.com/office/drawing/2010/main">
                <a:solidFill>
                  <a:srgbClr val="F27224"/>
                </a:solidFill>
              </a14:hiddenFill>
            </a:ext>
          </a:ex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58" name="矩形 57"/>
          <p:cNvSpPr/>
          <p:nvPr/>
        </p:nvSpPr>
        <p:spPr>
          <a:xfrm>
            <a:off x="8725535" y="3512185"/>
            <a:ext cx="2475865" cy="1285875"/>
          </a:xfrm>
          <a:prstGeom prst="rect">
            <a:avLst/>
          </a:prstGeom>
          <a:noFill/>
          <a:ln w="28575" cap="flat" cmpd="sng" algn="ctr">
            <a:solidFill>
              <a:srgbClr val="F27224"/>
            </a:solidFill>
            <a:prstDash val="solid"/>
            <a:miter lim="800000"/>
          </a:ln>
          <a:effectLst/>
          <a:extLst>
            <a:ext uri="{909E8E84-426E-40DD-AFC4-6F175D3DCCD1}">
              <a14:hiddenFill xmlns:a14="http://schemas.microsoft.com/office/drawing/2010/main">
                <a:solidFill>
                  <a:srgbClr val="F27224"/>
                </a:solidFill>
              </a14:hiddenFill>
            </a:ext>
          </a:ex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59" name="文本框 12"/>
          <p:cNvSpPr txBox="1"/>
          <p:nvPr/>
        </p:nvSpPr>
        <p:spPr>
          <a:xfrm>
            <a:off x="1772920" y="3014345"/>
            <a:ext cx="3122930" cy="1569660"/>
          </a:xfrm>
          <a:prstGeom prst="rect">
            <a:avLst/>
          </a:prstGeom>
          <a:noFill/>
        </p:spPr>
        <p:txBody>
          <a:bodyPr wrap="square" rtlCol="0">
            <a:spAutoFit/>
          </a:bodyPr>
          <a:lstStyle/>
          <a:p>
            <a:pPr algn="dist" eaLnBrk="1" fontAlgn="auto" hangingPunct="1">
              <a:spcBef>
                <a:spcPts val="0"/>
              </a:spcBef>
              <a:spcAft>
                <a:spcPts val="0"/>
              </a:spcAft>
            </a:pPr>
            <a:r>
              <a:rPr lang="en-US" altLang="zh-CN" sz="4800" b="1" dirty="0">
                <a:solidFill>
                  <a:prstClr val="white"/>
                </a:solidFill>
                <a:effectLst>
                  <a:outerShdw blurRad="38100" dist="38100" dir="2700000" algn="tl">
                    <a:srgbClr val="000000">
                      <a:alpha val="43137"/>
                    </a:srgbClr>
                  </a:outerShdw>
                </a:effectLst>
                <a:latin typeface="+mn-lt"/>
                <a:ea typeface="+mn-ea"/>
                <a:cs typeface="+mn-ea"/>
                <a:sym typeface="+mn-lt"/>
              </a:rPr>
              <a:t>CONTENT</a:t>
            </a:r>
          </a:p>
        </p:txBody>
      </p:sp>
      <p:sp>
        <p:nvSpPr>
          <p:cNvPr id="60" name="文本框 13"/>
          <p:cNvSpPr txBox="1"/>
          <p:nvPr/>
        </p:nvSpPr>
        <p:spPr>
          <a:xfrm>
            <a:off x="6266180" y="2411095"/>
            <a:ext cx="2131695" cy="584775"/>
          </a:xfrm>
          <a:prstGeom prst="rect">
            <a:avLst/>
          </a:prstGeom>
          <a:noFill/>
        </p:spPr>
        <p:txBody>
          <a:bodyPr wrap="square" rtlCol="0">
            <a:spAutoFit/>
          </a:bodyPr>
          <a:lstStyle/>
          <a:p>
            <a:pPr algn="ctr" eaLnBrk="1" fontAlgn="auto" hangingPunct="1">
              <a:spcBef>
                <a:spcPts val="0"/>
              </a:spcBef>
              <a:spcAft>
                <a:spcPts val="0"/>
              </a:spcAft>
            </a:pPr>
            <a:r>
              <a:rPr lang="zh-CN" altLang="en-US" sz="3200" dirty="0">
                <a:solidFill>
                  <a:prstClr val="white"/>
                </a:solidFill>
                <a:latin typeface="+mn-lt"/>
                <a:ea typeface="+mn-ea"/>
                <a:cs typeface="+mn-ea"/>
                <a:sym typeface="+mn-lt"/>
              </a:rPr>
              <a:t>项目灵感</a:t>
            </a:r>
          </a:p>
        </p:txBody>
      </p:sp>
      <p:sp>
        <p:nvSpPr>
          <p:cNvPr id="62" name="文本框 15"/>
          <p:cNvSpPr txBox="1"/>
          <p:nvPr/>
        </p:nvSpPr>
        <p:spPr>
          <a:xfrm>
            <a:off x="6266180" y="3844290"/>
            <a:ext cx="2131695" cy="1077218"/>
          </a:xfrm>
          <a:prstGeom prst="rect">
            <a:avLst/>
          </a:prstGeom>
          <a:noFill/>
        </p:spPr>
        <p:txBody>
          <a:bodyPr wrap="square" rtlCol="0">
            <a:spAutoFit/>
          </a:bodyPr>
          <a:lstStyle/>
          <a:p>
            <a:pPr algn="ctr" eaLnBrk="1" fontAlgn="auto" hangingPunct="1">
              <a:spcBef>
                <a:spcPts val="0"/>
              </a:spcBef>
              <a:spcAft>
                <a:spcPts val="0"/>
              </a:spcAft>
            </a:pPr>
            <a:r>
              <a:rPr lang="zh-CN" altLang="en-US" sz="3200" dirty="0">
                <a:solidFill>
                  <a:prstClr val="white"/>
                </a:solidFill>
                <a:latin typeface="+mn-lt"/>
                <a:ea typeface="+mn-ea"/>
                <a:cs typeface="+mn-ea"/>
                <a:sym typeface="+mn-lt"/>
              </a:rPr>
              <a:t>结果总结</a:t>
            </a:r>
            <a:endParaRPr lang="en-US" altLang="zh-CN" sz="3200" dirty="0">
              <a:solidFill>
                <a:prstClr val="white"/>
              </a:solidFill>
              <a:latin typeface="+mn-lt"/>
              <a:ea typeface="+mn-ea"/>
              <a:cs typeface="+mn-ea"/>
              <a:sym typeface="+mn-lt"/>
            </a:endParaRPr>
          </a:p>
          <a:p>
            <a:pPr algn="ctr" eaLnBrk="1" fontAlgn="auto" hangingPunct="1">
              <a:spcBef>
                <a:spcPts val="0"/>
              </a:spcBef>
              <a:spcAft>
                <a:spcPts val="0"/>
              </a:spcAft>
            </a:pPr>
            <a:endParaRPr lang="zh-CN" altLang="en-US" sz="3200" dirty="0">
              <a:solidFill>
                <a:prstClr val="white"/>
              </a:solidFill>
              <a:latin typeface="+mn-lt"/>
              <a:ea typeface="+mn-ea"/>
              <a:cs typeface="+mn-ea"/>
              <a:sym typeface="+mn-lt"/>
            </a:endParaRPr>
          </a:p>
        </p:txBody>
      </p:sp>
      <p:sp>
        <p:nvSpPr>
          <p:cNvPr id="63" name="文本框 16"/>
          <p:cNvSpPr txBox="1"/>
          <p:nvPr/>
        </p:nvSpPr>
        <p:spPr>
          <a:xfrm>
            <a:off x="8898255" y="3844290"/>
            <a:ext cx="2131695" cy="584775"/>
          </a:xfrm>
          <a:prstGeom prst="rect">
            <a:avLst/>
          </a:prstGeom>
          <a:noFill/>
        </p:spPr>
        <p:txBody>
          <a:bodyPr wrap="square" rtlCol="0">
            <a:spAutoFit/>
          </a:bodyPr>
          <a:lstStyle/>
          <a:p>
            <a:pPr algn="ctr" eaLnBrk="1" fontAlgn="auto" hangingPunct="1">
              <a:spcBef>
                <a:spcPts val="0"/>
              </a:spcBef>
              <a:spcAft>
                <a:spcPts val="0"/>
              </a:spcAft>
            </a:pPr>
            <a:r>
              <a:rPr lang="zh-CN" altLang="en-US" sz="3200" dirty="0">
                <a:solidFill>
                  <a:prstClr val="white"/>
                </a:solidFill>
                <a:latin typeface="+mn-lt"/>
                <a:ea typeface="+mn-ea"/>
                <a:cs typeface="+mn-ea"/>
                <a:sym typeface="+mn-lt"/>
              </a:rPr>
              <a:t>结果展示</a:t>
            </a:r>
          </a:p>
        </p:txBody>
      </p:sp>
      <p:sp>
        <p:nvSpPr>
          <p:cNvPr id="2" name="文本框 1">
            <a:extLst>
              <a:ext uri="{FF2B5EF4-FFF2-40B4-BE49-F238E27FC236}">
                <a16:creationId xmlns:a16="http://schemas.microsoft.com/office/drawing/2014/main" id="{E71102F4-05CD-4660-B290-02E96427AFCA}"/>
              </a:ext>
            </a:extLst>
          </p:cNvPr>
          <p:cNvSpPr txBox="1"/>
          <p:nvPr/>
        </p:nvSpPr>
        <p:spPr>
          <a:xfrm>
            <a:off x="8899238" y="2411095"/>
            <a:ext cx="2131695" cy="584775"/>
          </a:xfrm>
          <a:prstGeom prst="rect">
            <a:avLst/>
          </a:prstGeom>
          <a:noFill/>
        </p:spPr>
        <p:txBody>
          <a:bodyPr wrap="square" rtlCol="0">
            <a:spAutoFit/>
          </a:bodyPr>
          <a:lstStyle/>
          <a:p>
            <a:r>
              <a:rPr lang="zh-CN" altLang="en-US" sz="3200" dirty="0">
                <a:solidFill>
                  <a:schemeClr val="bg1"/>
                </a:solidFill>
              </a:rPr>
              <a:t>项目介绍</a:t>
            </a:r>
          </a:p>
        </p:txBody>
      </p:sp>
    </p:spTree>
    <p:custDataLst>
      <p:tags r:id="rId1"/>
    </p:custDataLst>
  </p:cSld>
  <p:clrMapOvr>
    <a:masterClrMapping/>
  </p:clrMapOvr>
  <p:transition spd="slow" advClick="0" advTm="5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down)">
                                      <p:cBhvr>
                                        <p:cTn id="7" dur="500"/>
                                        <p:tgtEl>
                                          <p:spTgt spid="5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left)">
                                      <p:cBhvr>
                                        <p:cTn id="11" dur="500"/>
                                        <p:tgtEl>
                                          <p:spTgt spid="5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wipe(left)">
                                      <p:cBhvr>
                                        <p:cTn id="15" dur="500"/>
                                        <p:tgtEl>
                                          <p:spTgt spid="6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wipe(left)">
                                      <p:cBhvr>
                                        <p:cTn id="19" dur="500"/>
                                        <p:tgtEl>
                                          <p:spTgt spid="6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3"/>
                                        </p:tgtEl>
                                        <p:attrNameLst>
                                          <p:attrName>style.visibility</p:attrName>
                                        </p:attrNameLst>
                                      </p:cBhvr>
                                      <p:to>
                                        <p:strVal val="visible"/>
                                      </p:to>
                                    </p:set>
                                    <p:animEffect transition="in" filter="wipe(left)">
                                      <p:cBhvr>
                                        <p:cTn id="23"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ldLvl="0" animBg="1"/>
      <p:bldP spid="59" grpId="0"/>
      <p:bldP spid="60" grpId="0"/>
      <p:bldP spid="62" grpId="0"/>
      <p:bldP spid="6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855639" y="188640"/>
            <a:ext cx="6192689" cy="4729435"/>
            <a:chOff x="2855639" y="188640"/>
            <a:chExt cx="6192689" cy="4729435"/>
          </a:xfrm>
        </p:grpSpPr>
        <p:pic>
          <p:nvPicPr>
            <p:cNvPr id="6146" name="图片 16"/>
            <p:cNvPicPr>
              <a:picLocks noChangeAspect="1"/>
            </p:cNvPicPr>
            <p:nvPr/>
          </p:nvPicPr>
          <p:blipFill rotWithShape="1">
            <a:blip r:embed="rId3" cstate="screen">
              <a:clrChange>
                <a:clrFrom>
                  <a:srgbClr val="000000">
                    <a:alpha val="0"/>
                  </a:srgbClr>
                </a:clrFrom>
                <a:clrTo>
                  <a:srgbClr val="000000">
                    <a:alpha val="0"/>
                  </a:srgbClr>
                </a:clrTo>
              </a:clrChange>
              <a:extLst>
                <a:ext uri="{28A0092B-C50C-407E-A947-70E740481C1C}">
                  <a14:useLocalDpi xmlns:a14="http://schemas.microsoft.com/office/drawing/2010/main"/>
                </a:ext>
              </a:extLst>
            </a:blip>
            <a:srcRect l="6178" t="8361" r="5166"/>
            <a:stretch/>
          </p:blipFill>
          <p:spPr bwMode="auto">
            <a:xfrm>
              <a:off x="2855639" y="188640"/>
              <a:ext cx="6192689" cy="4729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文本框 17"/>
            <p:cNvSpPr txBox="1">
              <a:spLocks noChangeArrowheads="1"/>
            </p:cNvSpPr>
            <p:nvPr/>
          </p:nvSpPr>
          <p:spPr bwMode="auto">
            <a:xfrm>
              <a:off x="4764088" y="2492375"/>
              <a:ext cx="2303462"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dist" eaLnBrk="1" hangingPunct="1"/>
              <a:r>
                <a:rPr lang="en-US" altLang="zh-CN" sz="8800" dirty="0">
                  <a:solidFill>
                    <a:schemeClr val="bg1"/>
                  </a:solidFill>
                  <a:latin typeface="Agency FB" panose="020B0503020202020204" pitchFamily="34" charset="0"/>
                  <a:ea typeface="+mn-ea"/>
                  <a:cs typeface="+mn-ea"/>
                  <a:sym typeface="+mn-lt"/>
                </a:rPr>
                <a:t>2030</a:t>
              </a:r>
              <a:endParaRPr lang="zh-CN" altLang="en-US" sz="8800" dirty="0">
                <a:solidFill>
                  <a:schemeClr val="bg1"/>
                </a:solidFill>
                <a:latin typeface="Agency FB" panose="020B0503020202020204" pitchFamily="34" charset="0"/>
                <a:ea typeface="+mn-ea"/>
                <a:cs typeface="+mn-ea"/>
                <a:sym typeface="+mn-lt"/>
              </a:endParaRPr>
            </a:p>
          </p:txBody>
        </p:sp>
      </p:grpSp>
      <p:sp>
        <p:nvSpPr>
          <p:cNvPr id="6148" name="文本框 20"/>
          <p:cNvSpPr txBox="1">
            <a:spLocks noChangeArrowheads="1"/>
          </p:cNvSpPr>
          <p:nvPr/>
        </p:nvSpPr>
        <p:spPr bwMode="auto">
          <a:xfrm>
            <a:off x="3305225" y="4502943"/>
            <a:ext cx="57244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zh-CN" altLang="en-US" sz="4800" dirty="0">
                <a:solidFill>
                  <a:schemeClr val="bg1"/>
                </a:solidFill>
                <a:latin typeface="+mn-lt"/>
                <a:ea typeface="+mn-ea"/>
                <a:cs typeface="+mn-ea"/>
                <a:sym typeface="+mn-lt"/>
              </a:rPr>
              <a:t>感谢观看！</a:t>
            </a:r>
          </a:p>
        </p:txBody>
      </p:sp>
    </p:spTree>
    <p:extLst>
      <p:ext uri="{BB962C8B-B14F-4D97-AF65-F5344CB8AC3E}">
        <p14:creationId xmlns:p14="http://schemas.microsoft.com/office/powerpoint/2010/main" val="2000150324"/>
      </p:ext>
    </p:extLst>
  </p:cSld>
  <p:clrMapOvr>
    <a:masterClrMapping/>
  </p:clrMapOvr>
  <p:transition spd="slow" advClick="0" advTm="5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iterate type="wd">
                                    <p:tmPct val="10000"/>
                                  </p:iterate>
                                  <p:childTnLst>
                                    <p:set>
                                      <p:cBhvr>
                                        <p:cTn id="6" dur="1" fill="hold">
                                          <p:stCondLst>
                                            <p:cond delay="0"/>
                                          </p:stCondLst>
                                        </p:cTn>
                                        <p:tgtEl>
                                          <p:spTgt spid="6148"/>
                                        </p:tgtEl>
                                        <p:attrNameLst>
                                          <p:attrName>style.visibility</p:attrName>
                                        </p:attrNameLst>
                                      </p:cBhvr>
                                      <p:to>
                                        <p:strVal val="visible"/>
                                      </p:to>
                                    </p:set>
                                    <p:animEffect transition="in" filter="dissolve">
                                      <p:cBhvr>
                                        <p:cTn id="7" dur="500"/>
                                        <p:tgtEl>
                                          <p:spTgt spid="6148"/>
                                        </p:tgtEl>
                                      </p:cBhvr>
                                    </p:animEffect>
                                  </p:childTnLst>
                                </p:cTn>
                              </p:par>
                              <p:par>
                                <p:cTn id="8" presetID="6" presetClass="emph" presetSubtype="0" fill="hold" nodeType="withEffect">
                                  <p:stCondLst>
                                    <p:cond delay="0"/>
                                  </p:stCondLst>
                                  <p:childTnLst>
                                    <p:animScale>
                                      <p:cBhvr>
                                        <p:cTn id="9" dur="5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16050" y="2133600"/>
            <a:ext cx="3155950" cy="2330450"/>
            <a:chOff x="1416050" y="2133600"/>
            <a:chExt cx="3155950" cy="2330450"/>
          </a:xfrm>
        </p:grpSpPr>
        <p:pic>
          <p:nvPicPr>
            <p:cNvPr id="8194" name="图片 1"/>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1416050" y="2133600"/>
              <a:ext cx="3155950" cy="233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文本框 2"/>
            <p:cNvSpPr txBox="1">
              <a:spLocks noChangeArrowheads="1"/>
            </p:cNvSpPr>
            <p:nvPr/>
          </p:nvSpPr>
          <p:spPr bwMode="auto">
            <a:xfrm>
              <a:off x="2423592" y="3081338"/>
              <a:ext cx="115212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sz="5400" dirty="0">
                  <a:solidFill>
                    <a:prstClr val="white"/>
                  </a:solidFill>
                  <a:latin typeface="+mn-lt"/>
                  <a:ea typeface="+mn-ea"/>
                  <a:cs typeface="+mn-ea"/>
                  <a:sym typeface="+mn-lt"/>
                </a:rPr>
                <a:t>01</a:t>
              </a:r>
              <a:endParaRPr lang="zh-CN" altLang="en-US" sz="5400" dirty="0">
                <a:solidFill>
                  <a:prstClr val="white"/>
                </a:solidFill>
                <a:latin typeface="+mn-lt"/>
                <a:ea typeface="+mn-ea"/>
                <a:cs typeface="+mn-ea"/>
                <a:sym typeface="+mn-lt"/>
              </a:endParaRPr>
            </a:p>
          </p:txBody>
        </p:sp>
      </p:grpSp>
      <p:pic>
        <p:nvPicPr>
          <p:cNvPr id="12" name="图片 1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150211" y="1654393"/>
            <a:ext cx="5232947" cy="3249295"/>
          </a:xfrm>
          <a:prstGeom prst="rect">
            <a:avLst/>
          </a:prstGeom>
        </p:spPr>
      </p:pic>
      <p:sp>
        <p:nvSpPr>
          <p:cNvPr id="13" name="十字形 12"/>
          <p:cNvSpPr/>
          <p:nvPr/>
        </p:nvSpPr>
        <p:spPr>
          <a:xfrm>
            <a:off x="11205845" y="1571208"/>
            <a:ext cx="368935" cy="368935"/>
          </a:xfrm>
          <a:prstGeom prst="plus">
            <a:avLst>
              <a:gd name="adj" fmla="val 36138"/>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14" name="文本框 12"/>
          <p:cNvSpPr txBox="1"/>
          <p:nvPr/>
        </p:nvSpPr>
        <p:spPr>
          <a:xfrm>
            <a:off x="11158200" y="2441158"/>
            <a:ext cx="461665" cy="2462530"/>
          </a:xfrm>
          <a:prstGeom prst="rect">
            <a:avLst/>
          </a:prstGeom>
          <a:noFill/>
        </p:spPr>
        <p:txBody>
          <a:bodyPr vert="eaVert" wrap="square" rtlCol="0">
            <a:spAutoFit/>
          </a:bodyPr>
          <a:lstStyle/>
          <a:p>
            <a:pPr algn="dist" eaLnBrk="1" fontAlgn="auto" hangingPunct="1">
              <a:spcBef>
                <a:spcPts val="0"/>
              </a:spcBef>
              <a:spcAft>
                <a:spcPts val="0"/>
              </a:spcAft>
            </a:pPr>
            <a:r>
              <a:rPr lang="en-US" altLang="zh-CN" dirty="0">
                <a:solidFill>
                  <a:prstClr val="white"/>
                </a:solidFill>
                <a:latin typeface="+mn-lt"/>
                <a:ea typeface="+mn-ea"/>
                <a:cs typeface="+mn-ea"/>
                <a:sym typeface="+mn-lt"/>
              </a:rPr>
              <a:t>BUNISESS PLAN</a:t>
            </a:r>
          </a:p>
        </p:txBody>
      </p:sp>
      <p:sp>
        <p:nvSpPr>
          <p:cNvPr id="17" name="文本框 7"/>
          <p:cNvSpPr txBox="1"/>
          <p:nvPr/>
        </p:nvSpPr>
        <p:spPr>
          <a:xfrm>
            <a:off x="1706796" y="4440238"/>
            <a:ext cx="2585720" cy="707886"/>
          </a:xfrm>
          <a:prstGeom prst="rect">
            <a:avLst/>
          </a:prstGeom>
          <a:noFill/>
        </p:spPr>
        <p:txBody>
          <a:bodyPr wrap="square" rtlCol="0">
            <a:spAutoFit/>
          </a:bodyPr>
          <a:lstStyle/>
          <a:p>
            <a:pPr algn="dist" eaLnBrk="1" fontAlgn="auto" hangingPunct="1">
              <a:spcBef>
                <a:spcPts val="0"/>
              </a:spcBef>
              <a:spcAft>
                <a:spcPts val="0"/>
              </a:spcAft>
            </a:pPr>
            <a:r>
              <a:rPr lang="zh-CN" altLang="en-US" sz="4000" b="1" dirty="0">
                <a:solidFill>
                  <a:prstClr val="white"/>
                </a:solidFill>
                <a:effectLst>
                  <a:outerShdw blurRad="38100" dist="38100" dir="2700000" algn="tl">
                    <a:srgbClr val="000000">
                      <a:alpha val="43137"/>
                    </a:srgbClr>
                  </a:outerShdw>
                </a:effectLst>
                <a:latin typeface="+mn-lt"/>
                <a:ea typeface="+mn-ea"/>
                <a:cs typeface="+mn-ea"/>
                <a:sym typeface="+mn-lt"/>
              </a:rPr>
              <a:t>项目灵感</a:t>
            </a:r>
          </a:p>
        </p:txBody>
      </p:sp>
    </p:spTree>
    <p:extLst>
      <p:ext uri="{BB962C8B-B14F-4D97-AF65-F5344CB8AC3E}">
        <p14:creationId xmlns:p14="http://schemas.microsoft.com/office/powerpoint/2010/main" val="3077423269"/>
      </p:ext>
    </p:extLst>
  </p:cSld>
  <p:clrMapOvr>
    <a:masterClrMapping/>
  </p:clrMapOvr>
  <p:transition spd="slow" advClick="0" advTm="5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矩形 98"/>
          <p:cNvSpPr/>
          <p:nvPr/>
        </p:nvSpPr>
        <p:spPr>
          <a:xfrm>
            <a:off x="6337300" y="-36195"/>
            <a:ext cx="4927600" cy="736600"/>
          </a:xfrm>
          <a:prstGeom prst="rect">
            <a:avLst/>
          </a:prstGeom>
          <a:solidFill>
            <a:srgbClr val="F2722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100" name="文本框 1"/>
          <p:cNvSpPr txBox="1"/>
          <p:nvPr/>
        </p:nvSpPr>
        <p:spPr>
          <a:xfrm>
            <a:off x="7693660" y="1761490"/>
            <a:ext cx="2646878" cy="584775"/>
          </a:xfrm>
          <a:prstGeom prst="rect">
            <a:avLst/>
          </a:prstGeom>
          <a:noFill/>
        </p:spPr>
        <p:txBody>
          <a:bodyPr wrap="none" rtlCol="0">
            <a:spAutoFit/>
          </a:bodyPr>
          <a:lstStyle/>
          <a:p>
            <a:pPr eaLnBrk="1" fontAlgn="auto" hangingPunct="1">
              <a:spcBef>
                <a:spcPts val="0"/>
              </a:spcBef>
              <a:spcAft>
                <a:spcPts val="0"/>
              </a:spcAft>
            </a:pPr>
            <a:r>
              <a:rPr lang="zh-CN" altLang="en-US" sz="3200" dirty="0">
                <a:solidFill>
                  <a:prstClr val="white"/>
                </a:solidFill>
                <a:latin typeface="+mn-lt"/>
                <a:ea typeface="+mn-ea"/>
                <a:cs typeface="+mn-ea"/>
                <a:sym typeface="+mn-lt"/>
              </a:rPr>
              <a:t>艺术与计算机</a:t>
            </a:r>
          </a:p>
        </p:txBody>
      </p:sp>
      <p:sp>
        <p:nvSpPr>
          <p:cNvPr id="101" name="文本框 2"/>
          <p:cNvSpPr txBox="1"/>
          <p:nvPr/>
        </p:nvSpPr>
        <p:spPr>
          <a:xfrm>
            <a:off x="6455410" y="2345055"/>
            <a:ext cx="4809490" cy="2813271"/>
          </a:xfrm>
          <a:prstGeom prst="rect">
            <a:avLst/>
          </a:prstGeom>
          <a:noFill/>
        </p:spPr>
        <p:txBody>
          <a:bodyPr wrap="square" rtlCol="0">
            <a:spAutoFit/>
          </a:bodyPr>
          <a:lstStyle/>
          <a:p>
            <a:pPr algn="ctr" eaLnBrk="1" fontAlgn="auto" hangingPunct="1">
              <a:lnSpc>
                <a:spcPct val="150000"/>
              </a:lnSpc>
              <a:spcBef>
                <a:spcPts val="0"/>
              </a:spcBef>
              <a:spcAft>
                <a:spcPts val="0"/>
              </a:spcAft>
            </a:pPr>
            <a:r>
              <a:rPr lang="zh-CN" altLang="en-US" sz="2000" dirty="0">
                <a:solidFill>
                  <a:schemeClr val="bg1"/>
                </a:solidFill>
              </a:rPr>
              <a:t>计算艺术是将计算机和艺术两大领域结合起来，通过代码的控 制指令赋予计算机自主性，设定一定的规则来完成一些艺术作品例 如抽象化，艺术画的完成，让计算机可以“自由发挥”，从而可以 得到美丽的，独特的，吸引人的艺术结果。</a:t>
            </a:r>
            <a:r>
              <a:rPr lang="en-US" altLang="zh-CN" sz="2000" dirty="0">
                <a:solidFill>
                  <a:schemeClr val="bg1"/>
                </a:solidFill>
                <a:latin typeface="+mn-lt"/>
                <a:ea typeface="+mn-ea"/>
                <a:cs typeface="+mn-ea"/>
                <a:sym typeface="+mn-lt"/>
              </a:rPr>
              <a:t>.  </a:t>
            </a:r>
          </a:p>
        </p:txBody>
      </p:sp>
      <p:pic>
        <p:nvPicPr>
          <p:cNvPr id="103" name="图片 10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123950" y="702229"/>
            <a:ext cx="3862705" cy="5391946"/>
          </a:xfrm>
          <a:prstGeom prst="rect">
            <a:avLst/>
          </a:prstGeom>
        </p:spPr>
      </p:pic>
    </p:spTree>
  </p:cSld>
  <p:clrMapOvr>
    <a:masterClrMapping/>
  </p:clrMapOvr>
  <p:transition spd="slow" advClick="0" advTm="5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wipe(down)">
                                      <p:cBhvr>
                                        <p:cTn id="7" dur="500"/>
                                        <p:tgtEl>
                                          <p:spTgt spid="10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0"/>
                                        </p:tgtEl>
                                        <p:attrNameLst>
                                          <p:attrName>style.visibility</p:attrName>
                                        </p:attrNameLst>
                                      </p:cBhvr>
                                      <p:to>
                                        <p:strVal val="visible"/>
                                      </p:to>
                                    </p:set>
                                    <p:anim calcmode="lin" valueType="num">
                                      <p:cBhvr additive="base">
                                        <p:cTn id="12" dur="500"/>
                                        <p:tgtEl>
                                          <p:spTgt spid="100"/>
                                        </p:tgtEl>
                                        <p:attrNameLst>
                                          <p:attrName>ppt_y</p:attrName>
                                        </p:attrNameLst>
                                      </p:cBhvr>
                                      <p:tavLst>
                                        <p:tav tm="0">
                                          <p:val>
                                            <p:strVal val="#ppt_y+#ppt_h*1.125000"/>
                                          </p:val>
                                        </p:tav>
                                        <p:tav tm="100000">
                                          <p:val>
                                            <p:strVal val="#ppt_y"/>
                                          </p:val>
                                        </p:tav>
                                      </p:tavLst>
                                    </p:anim>
                                    <p:animEffect transition="in" filter="wipe(up)">
                                      <p:cBhvr>
                                        <p:cTn id="13" dur="500"/>
                                        <p:tgtEl>
                                          <p:spTgt spid="100"/>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101"/>
                                        </p:tgtEl>
                                        <p:attrNameLst>
                                          <p:attrName>style.visibility</p:attrName>
                                        </p:attrNameLst>
                                      </p:cBhvr>
                                      <p:to>
                                        <p:strVal val="visible"/>
                                      </p:to>
                                    </p:set>
                                    <p:anim calcmode="lin" valueType="num">
                                      <p:cBhvr additive="base">
                                        <p:cTn id="16" dur="500"/>
                                        <p:tgtEl>
                                          <p:spTgt spid="101"/>
                                        </p:tgtEl>
                                        <p:attrNameLst>
                                          <p:attrName>ppt_y</p:attrName>
                                        </p:attrNameLst>
                                      </p:cBhvr>
                                      <p:tavLst>
                                        <p:tav tm="0">
                                          <p:val>
                                            <p:strVal val="#ppt_y+#ppt_h*1.125000"/>
                                          </p:val>
                                        </p:tav>
                                        <p:tav tm="100000">
                                          <p:val>
                                            <p:strVal val="#ppt_y"/>
                                          </p:val>
                                        </p:tav>
                                      </p:tavLst>
                                    </p:anim>
                                    <p:animEffect transition="in" filter="wipe(up)">
                                      <p:cBhvr>
                                        <p:cTn id="17"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63245" y="490855"/>
            <a:ext cx="736600" cy="736600"/>
          </a:xfrm>
          <a:prstGeom prst="rect">
            <a:avLst/>
          </a:prstGeom>
          <a:solidFill>
            <a:srgbClr val="F2722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8" name="文本框 1"/>
          <p:cNvSpPr txBox="1"/>
          <p:nvPr/>
        </p:nvSpPr>
        <p:spPr>
          <a:xfrm>
            <a:off x="1541581" y="1220886"/>
            <a:ext cx="1826141" cy="584775"/>
          </a:xfrm>
          <a:prstGeom prst="rect">
            <a:avLst/>
          </a:prstGeom>
          <a:noFill/>
        </p:spPr>
        <p:txBody>
          <a:bodyPr wrap="none" rtlCol="0">
            <a:spAutoFit/>
          </a:bodyPr>
          <a:lstStyle/>
          <a:p>
            <a:pPr eaLnBrk="1" fontAlgn="auto" hangingPunct="1">
              <a:spcBef>
                <a:spcPts val="0"/>
              </a:spcBef>
              <a:spcAft>
                <a:spcPts val="0"/>
              </a:spcAft>
            </a:pPr>
            <a:r>
              <a:rPr lang="zh-CN" altLang="en-US" sz="3200" dirty="0">
                <a:solidFill>
                  <a:prstClr val="white"/>
                </a:solidFill>
                <a:latin typeface="+mn-lt"/>
                <a:ea typeface="+mn-ea"/>
                <a:cs typeface="+mn-ea"/>
                <a:sym typeface="+mn-lt"/>
              </a:rPr>
              <a:t>使用软件</a:t>
            </a:r>
          </a:p>
        </p:txBody>
      </p:sp>
      <p:sp>
        <p:nvSpPr>
          <p:cNvPr id="9" name="文本框 2"/>
          <p:cNvSpPr txBox="1"/>
          <p:nvPr/>
        </p:nvSpPr>
        <p:spPr>
          <a:xfrm>
            <a:off x="1574565" y="2276872"/>
            <a:ext cx="8725544" cy="3277116"/>
          </a:xfrm>
          <a:prstGeom prst="rect">
            <a:avLst/>
          </a:prstGeom>
          <a:noFill/>
        </p:spPr>
        <p:txBody>
          <a:bodyPr wrap="square" rtlCol="0">
            <a:spAutoFit/>
          </a:bodyPr>
          <a:lstStyle/>
          <a:p>
            <a:pPr eaLnBrk="1" fontAlgn="auto" hangingPunct="1">
              <a:lnSpc>
                <a:spcPct val="150000"/>
              </a:lnSpc>
              <a:spcBef>
                <a:spcPts val="0"/>
              </a:spcBef>
              <a:spcAft>
                <a:spcPts val="0"/>
              </a:spcAft>
            </a:pPr>
            <a:r>
              <a:rPr lang="en-US" altLang="zh-CN" sz="2000" dirty="0">
                <a:solidFill>
                  <a:schemeClr val="bg1"/>
                </a:solidFill>
                <a:latin typeface="+mn-lt"/>
                <a:ea typeface="+mn-ea"/>
                <a:cs typeface="+mn-ea"/>
                <a:sym typeface="+mn-lt"/>
              </a:rPr>
              <a:t> </a:t>
            </a:r>
            <a:r>
              <a:rPr lang="zh-CN" altLang="en-US" sz="2000" dirty="0">
                <a:solidFill>
                  <a:schemeClr val="bg1"/>
                </a:solidFill>
              </a:rPr>
              <a:t>本次的项目，主要是通过 </a:t>
            </a:r>
            <a:r>
              <a:rPr lang="en-US" altLang="zh-CN" sz="2000" dirty="0">
                <a:solidFill>
                  <a:schemeClr val="bg1"/>
                </a:solidFill>
              </a:rPr>
              <a:t>processing</a:t>
            </a:r>
            <a:r>
              <a:rPr lang="zh-CN" altLang="en-US" sz="2000" dirty="0">
                <a:solidFill>
                  <a:schemeClr val="bg1"/>
                </a:solidFill>
              </a:rPr>
              <a:t>，进行项目创作，通过这 样的方式来产生许多的艺术图片作品。 使用 </a:t>
            </a:r>
            <a:r>
              <a:rPr lang="en-US" altLang="zh-CN" sz="2000" dirty="0">
                <a:solidFill>
                  <a:schemeClr val="bg1"/>
                </a:solidFill>
              </a:rPr>
              <a:t>processing </a:t>
            </a:r>
            <a:r>
              <a:rPr lang="zh-CN" altLang="en-US" sz="2000" dirty="0">
                <a:solidFill>
                  <a:schemeClr val="bg1"/>
                </a:solidFill>
              </a:rPr>
              <a:t>利用代码的编写，将人为艺术作品引入计算 机领域，通过计算机生成的方法产生艺术作品，将艺术与科学很好 的结合起来，体现人工智能，展现计算机的艺术魅力和独一无二的 艺术特征。 因此我们通过计算机技术的方法，利用代码实现对于艺术作品 的生成。用计算机以定性和定量方法对艺术进行分析研究，在此基 础之上利用计算机辅助艺术创作</a:t>
            </a:r>
            <a:r>
              <a:rPr lang="zh-CN" altLang="en-US" sz="1400" dirty="0">
                <a:solidFill>
                  <a:schemeClr val="bg1"/>
                </a:solidFill>
              </a:rPr>
              <a:t>。</a:t>
            </a:r>
            <a:endParaRPr lang="en-US" altLang="zh-CN" sz="1400" dirty="0">
              <a:solidFill>
                <a:schemeClr val="bg1"/>
              </a:solidFill>
              <a:latin typeface="+mn-lt"/>
              <a:ea typeface="+mn-ea"/>
              <a:cs typeface="+mn-ea"/>
              <a:sym typeface="+mn-lt"/>
            </a:endParaRPr>
          </a:p>
        </p:txBody>
      </p:sp>
    </p:spTree>
    <p:extLst>
      <p:ext uri="{BB962C8B-B14F-4D97-AF65-F5344CB8AC3E}">
        <p14:creationId xmlns:p14="http://schemas.microsoft.com/office/powerpoint/2010/main" val="3506260165"/>
      </p:ext>
    </p:extLst>
  </p:cSld>
  <p:clrMapOvr>
    <a:masterClrMapping/>
  </p:clrMapOvr>
  <p:transition spd="slow" advClick="0" advTm="5000">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16050" y="2133600"/>
            <a:ext cx="3155950" cy="2330450"/>
            <a:chOff x="1416050" y="2133600"/>
            <a:chExt cx="3155950" cy="2330450"/>
          </a:xfrm>
        </p:grpSpPr>
        <p:pic>
          <p:nvPicPr>
            <p:cNvPr id="8194" name="图片 1"/>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1416050" y="2133600"/>
              <a:ext cx="3155950" cy="233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文本框 2"/>
            <p:cNvSpPr txBox="1">
              <a:spLocks noChangeArrowheads="1"/>
            </p:cNvSpPr>
            <p:nvPr/>
          </p:nvSpPr>
          <p:spPr bwMode="auto">
            <a:xfrm>
              <a:off x="2423592" y="3081338"/>
              <a:ext cx="115212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sz="5400" dirty="0">
                  <a:solidFill>
                    <a:prstClr val="white"/>
                  </a:solidFill>
                  <a:latin typeface="Agency FB" panose="020B0503020202020204" pitchFamily="34" charset="0"/>
                  <a:ea typeface="+mn-ea"/>
                  <a:cs typeface="+mn-ea"/>
                  <a:sym typeface="+mn-lt"/>
                </a:rPr>
                <a:t>02</a:t>
              </a:r>
              <a:endParaRPr lang="zh-CN" altLang="en-US" sz="5400" dirty="0">
                <a:solidFill>
                  <a:prstClr val="white"/>
                </a:solidFill>
                <a:latin typeface="Agency FB" panose="020B0503020202020204" pitchFamily="34" charset="0"/>
                <a:ea typeface="+mn-ea"/>
                <a:cs typeface="+mn-ea"/>
                <a:sym typeface="+mn-lt"/>
              </a:endParaRPr>
            </a:p>
          </p:txBody>
        </p:sp>
      </p:grpSp>
      <p:pic>
        <p:nvPicPr>
          <p:cNvPr id="12" name="图片 1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150211" y="1654393"/>
            <a:ext cx="5232947" cy="3249295"/>
          </a:xfrm>
          <a:prstGeom prst="rect">
            <a:avLst/>
          </a:prstGeom>
        </p:spPr>
      </p:pic>
      <p:sp>
        <p:nvSpPr>
          <p:cNvPr id="13" name="十字形 12"/>
          <p:cNvSpPr/>
          <p:nvPr/>
        </p:nvSpPr>
        <p:spPr>
          <a:xfrm>
            <a:off x="11205845" y="1571208"/>
            <a:ext cx="368935" cy="368935"/>
          </a:xfrm>
          <a:prstGeom prst="plus">
            <a:avLst>
              <a:gd name="adj" fmla="val 36138"/>
            </a:avLst>
          </a:prstGeom>
          <a:solidFill>
            <a:sysClr val="window" lastClr="FFFFFF"/>
          </a:solidFill>
          <a:ln w="12700" cap="flat" cmpd="sng" algn="ctr">
            <a:noFill/>
            <a:prstDash val="solid"/>
            <a:miter lim="800000"/>
          </a:ln>
          <a:effectLst/>
        </p:spPr>
        <p:txBody>
          <a:bodyPr rtlCol="0" anchor="ctr"/>
          <a:lstStyle/>
          <a:p>
            <a:pPr algn="ctr" eaLnBrk="1" fontAlgn="auto" hangingPunct="1">
              <a:spcBef>
                <a:spcPts val="0"/>
              </a:spcBef>
              <a:spcAft>
                <a:spcPts val="0"/>
              </a:spcAft>
            </a:pPr>
            <a:endParaRPr lang="zh-CN" altLang="en-US" kern="0">
              <a:solidFill>
                <a:prstClr val="white"/>
              </a:solidFill>
              <a:latin typeface="+mn-lt"/>
              <a:ea typeface="+mn-ea"/>
              <a:cs typeface="+mn-ea"/>
              <a:sym typeface="+mn-lt"/>
            </a:endParaRPr>
          </a:p>
        </p:txBody>
      </p:sp>
      <p:sp>
        <p:nvSpPr>
          <p:cNvPr id="14" name="文本框 12"/>
          <p:cNvSpPr txBox="1"/>
          <p:nvPr/>
        </p:nvSpPr>
        <p:spPr>
          <a:xfrm>
            <a:off x="11158200" y="2441158"/>
            <a:ext cx="461665" cy="2462530"/>
          </a:xfrm>
          <a:prstGeom prst="rect">
            <a:avLst/>
          </a:prstGeom>
          <a:noFill/>
        </p:spPr>
        <p:txBody>
          <a:bodyPr vert="eaVert" wrap="square" rtlCol="0">
            <a:spAutoFit/>
          </a:bodyPr>
          <a:lstStyle/>
          <a:p>
            <a:pPr algn="dist" eaLnBrk="1" fontAlgn="auto" hangingPunct="1">
              <a:spcBef>
                <a:spcPts val="0"/>
              </a:spcBef>
              <a:spcAft>
                <a:spcPts val="0"/>
              </a:spcAft>
            </a:pPr>
            <a:r>
              <a:rPr lang="en-US" altLang="zh-CN" dirty="0">
                <a:solidFill>
                  <a:prstClr val="white"/>
                </a:solidFill>
                <a:latin typeface="+mn-lt"/>
                <a:ea typeface="+mn-ea"/>
                <a:cs typeface="+mn-ea"/>
                <a:sym typeface="+mn-lt"/>
              </a:rPr>
              <a:t>BUNISESS PLAN</a:t>
            </a:r>
          </a:p>
        </p:txBody>
      </p:sp>
      <p:sp>
        <p:nvSpPr>
          <p:cNvPr id="17" name="文本框 7"/>
          <p:cNvSpPr txBox="1"/>
          <p:nvPr/>
        </p:nvSpPr>
        <p:spPr>
          <a:xfrm>
            <a:off x="1706796" y="4440238"/>
            <a:ext cx="2585720" cy="706755"/>
          </a:xfrm>
          <a:prstGeom prst="rect">
            <a:avLst/>
          </a:prstGeom>
          <a:noFill/>
        </p:spPr>
        <p:txBody>
          <a:bodyPr wrap="square" rtlCol="0">
            <a:spAutoFit/>
          </a:bodyPr>
          <a:lstStyle/>
          <a:p>
            <a:pPr lvl="0" algn="dist" eaLnBrk="1" fontAlgn="auto" hangingPunct="1">
              <a:spcBef>
                <a:spcPts val="0"/>
              </a:spcBef>
              <a:spcAft>
                <a:spcPts val="0"/>
              </a:spcAft>
            </a:pPr>
            <a:r>
              <a:rPr lang="zh-CN" altLang="en-US" sz="4000" b="1" dirty="0">
                <a:solidFill>
                  <a:prstClr val="white"/>
                </a:solidFill>
                <a:effectLst>
                  <a:outerShdw blurRad="38100" dist="38100" dir="2700000" algn="tl">
                    <a:srgbClr val="000000">
                      <a:alpha val="43137"/>
                    </a:srgbClr>
                  </a:outerShdw>
                </a:effectLst>
                <a:latin typeface="+mn-lt"/>
                <a:ea typeface="+mn-ea"/>
                <a:cs typeface="+mn-ea"/>
                <a:sym typeface="+mn-lt"/>
              </a:rPr>
              <a:t>项目介绍</a:t>
            </a:r>
          </a:p>
        </p:txBody>
      </p:sp>
    </p:spTree>
    <p:extLst>
      <p:ext uri="{BB962C8B-B14F-4D97-AF65-F5344CB8AC3E}">
        <p14:creationId xmlns:p14="http://schemas.microsoft.com/office/powerpoint/2010/main" val="3414835235"/>
      </p:ext>
    </p:extLst>
  </p:cSld>
  <p:clrMapOvr>
    <a:masterClrMapping/>
  </p:clrMapOvr>
  <p:transition spd="slow" advClick="0" advTm="5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8300720" y="-22860"/>
            <a:ext cx="736600" cy="736600"/>
          </a:xfrm>
          <a:prstGeom prst="rect">
            <a:avLst/>
          </a:prstGeom>
          <a:solidFill>
            <a:srgbClr val="F2722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10" name="文本框 1"/>
          <p:cNvSpPr txBox="1"/>
          <p:nvPr/>
        </p:nvSpPr>
        <p:spPr>
          <a:xfrm>
            <a:off x="7815004" y="1484784"/>
            <a:ext cx="1826141" cy="584775"/>
          </a:xfrm>
          <a:prstGeom prst="rect">
            <a:avLst/>
          </a:prstGeom>
          <a:noFill/>
        </p:spPr>
        <p:txBody>
          <a:bodyPr wrap="none" rtlCol="0">
            <a:spAutoFit/>
          </a:bodyPr>
          <a:lstStyle/>
          <a:p>
            <a:pPr eaLnBrk="1" fontAlgn="auto" hangingPunct="1">
              <a:spcBef>
                <a:spcPts val="0"/>
              </a:spcBef>
              <a:spcAft>
                <a:spcPts val="0"/>
              </a:spcAft>
            </a:pPr>
            <a:r>
              <a:rPr lang="zh-CN" altLang="en-US" sz="3200" dirty="0">
                <a:solidFill>
                  <a:prstClr val="white"/>
                </a:solidFill>
                <a:latin typeface="+mn-lt"/>
                <a:ea typeface="+mn-ea"/>
                <a:cs typeface="+mn-ea"/>
                <a:sym typeface="+mn-lt"/>
              </a:rPr>
              <a:t>计算艺术</a:t>
            </a:r>
          </a:p>
        </p:txBody>
      </p:sp>
      <p:sp>
        <p:nvSpPr>
          <p:cNvPr id="11" name="文本框 2"/>
          <p:cNvSpPr txBox="1"/>
          <p:nvPr/>
        </p:nvSpPr>
        <p:spPr>
          <a:xfrm>
            <a:off x="6352540" y="2301240"/>
            <a:ext cx="4751070" cy="4618637"/>
          </a:xfrm>
          <a:prstGeom prst="rect">
            <a:avLst/>
          </a:prstGeom>
          <a:noFill/>
        </p:spPr>
        <p:txBody>
          <a:bodyPr wrap="square" rtlCol="0">
            <a:spAutoFit/>
          </a:bodyPr>
          <a:lstStyle/>
          <a:p>
            <a:pPr algn="ctr" eaLnBrk="1" fontAlgn="auto" hangingPunct="1">
              <a:lnSpc>
                <a:spcPct val="150000"/>
              </a:lnSpc>
              <a:spcBef>
                <a:spcPts val="0"/>
              </a:spcBef>
              <a:spcAft>
                <a:spcPts val="0"/>
              </a:spcAft>
            </a:pPr>
            <a:r>
              <a:rPr lang="en-US" altLang="zh-CN" dirty="0">
                <a:solidFill>
                  <a:prstClr val="white"/>
                </a:solidFill>
                <a:latin typeface="+mn-lt"/>
                <a:ea typeface="+mn-ea"/>
                <a:cs typeface="+mn-ea"/>
                <a:sym typeface="+mn-lt"/>
              </a:rPr>
              <a:t> </a:t>
            </a:r>
            <a:r>
              <a:rPr lang="zh-CN" altLang="en-US" dirty="0">
                <a:solidFill>
                  <a:schemeClr val="bg1"/>
                </a:solidFill>
              </a:rPr>
              <a:t>计算艺术和分形艺术是传统矢量绘画的拓展，利用自相似性，无线精细的方法来产生一种极不规则的美感，利用分形几何 学的原理，借助计算机强大的运算能力，将数学公式反复迭代运算，结合作者的审美以及艺术性的塑造，从而将抽象神秘的数学公式变成一幅幅精美绝伦的艺术画作，及其考验参与创作者的计算机功底，美术功底和对色彩以及造型方面的基本认识，并且可以运用到类似于包装行业，视觉工程领域，设计布局，室内装潢的领域。</a:t>
            </a:r>
            <a:endParaRPr lang="en-US" altLang="zh-CN" dirty="0">
              <a:solidFill>
                <a:prstClr val="white"/>
              </a:solidFill>
              <a:latin typeface="+mn-lt"/>
              <a:ea typeface="+mn-ea"/>
              <a:cs typeface="+mn-ea"/>
              <a:sym typeface="+mn-lt"/>
            </a:endParaRPr>
          </a:p>
        </p:txBody>
      </p:sp>
      <p:sp>
        <p:nvSpPr>
          <p:cNvPr id="13" name="文本框 5"/>
          <p:cNvSpPr txBox="1"/>
          <p:nvPr/>
        </p:nvSpPr>
        <p:spPr>
          <a:xfrm>
            <a:off x="1160247" y="980728"/>
            <a:ext cx="1826141" cy="584775"/>
          </a:xfrm>
          <a:prstGeom prst="rect">
            <a:avLst/>
          </a:prstGeom>
          <a:noFill/>
        </p:spPr>
        <p:txBody>
          <a:bodyPr wrap="none" rtlCol="0">
            <a:spAutoFit/>
          </a:bodyPr>
          <a:lstStyle/>
          <a:p>
            <a:pPr eaLnBrk="1" fontAlgn="auto" hangingPunct="1">
              <a:spcBef>
                <a:spcPts val="0"/>
              </a:spcBef>
              <a:spcAft>
                <a:spcPts val="0"/>
              </a:spcAft>
            </a:pPr>
            <a:r>
              <a:rPr lang="zh-CN" altLang="en-US" sz="3200" dirty="0">
                <a:solidFill>
                  <a:prstClr val="white"/>
                </a:solidFill>
                <a:latin typeface="+mn-lt"/>
                <a:ea typeface="+mn-ea"/>
                <a:cs typeface="+mn-ea"/>
                <a:sym typeface="+mn-lt"/>
              </a:rPr>
              <a:t>分型艺术</a:t>
            </a:r>
          </a:p>
        </p:txBody>
      </p:sp>
      <p:sp>
        <p:nvSpPr>
          <p:cNvPr id="14" name="文本框 6"/>
          <p:cNvSpPr txBox="1"/>
          <p:nvPr/>
        </p:nvSpPr>
        <p:spPr>
          <a:xfrm>
            <a:off x="655320" y="2132856"/>
            <a:ext cx="3520440" cy="2956643"/>
          </a:xfrm>
          <a:prstGeom prst="rect">
            <a:avLst/>
          </a:prstGeom>
          <a:noFill/>
        </p:spPr>
        <p:txBody>
          <a:bodyPr wrap="square" rtlCol="0">
            <a:spAutoFit/>
          </a:bodyPr>
          <a:lstStyle/>
          <a:p>
            <a:pPr eaLnBrk="1" fontAlgn="auto" hangingPunct="1">
              <a:lnSpc>
                <a:spcPct val="150000"/>
              </a:lnSpc>
              <a:spcBef>
                <a:spcPts val="0"/>
              </a:spcBef>
              <a:spcAft>
                <a:spcPts val="0"/>
              </a:spcAft>
            </a:pPr>
            <a:r>
              <a:rPr lang="zh-CN" altLang="en-US" dirty="0">
                <a:solidFill>
                  <a:schemeClr val="bg1"/>
                </a:solidFill>
              </a:rPr>
              <a:t>与通过对分形艺术进行相关的研究与应用。进行相关 的分形几何学原理的研究，在此基础之上借助计算机的强大运算能 力，迭代运用相关数学公式，结合作者审美及艺术性的塑造，生成艺术画作。</a:t>
            </a:r>
            <a:endParaRPr lang="en-US" altLang="zh-CN" dirty="0">
              <a:solidFill>
                <a:schemeClr val="bg1"/>
              </a:solidFill>
              <a:latin typeface="+mn-lt"/>
              <a:ea typeface="+mn-ea"/>
              <a:cs typeface="+mn-ea"/>
              <a:sym typeface="+mn-lt"/>
            </a:endParaRPr>
          </a:p>
        </p:txBody>
      </p:sp>
      <p:cxnSp>
        <p:nvCxnSpPr>
          <p:cNvPr id="15" name="直接连接符 14"/>
          <p:cNvCxnSpPr/>
          <p:nvPr/>
        </p:nvCxnSpPr>
        <p:spPr>
          <a:xfrm>
            <a:off x="1413869" y="836712"/>
            <a:ext cx="1318895" cy="0"/>
          </a:xfrm>
          <a:prstGeom prst="line">
            <a:avLst/>
          </a:prstGeom>
          <a:noFill/>
          <a:ln w="6350" cap="flat" cmpd="sng" algn="ctr">
            <a:solidFill>
              <a:sysClr val="window" lastClr="FFFFFF"/>
            </a:solidFill>
            <a:prstDash val="solid"/>
            <a:miter lim="800000"/>
          </a:ln>
          <a:effectLst/>
        </p:spPr>
      </p:cxnSp>
    </p:spTree>
    <p:extLst>
      <p:ext uri="{BB962C8B-B14F-4D97-AF65-F5344CB8AC3E}">
        <p14:creationId xmlns:p14="http://schemas.microsoft.com/office/powerpoint/2010/main" val="815445315"/>
      </p:ext>
    </p:extLst>
  </p:cSld>
  <p:clrMapOvr>
    <a:masterClrMapping/>
  </p:clrMapOvr>
  <p:transition spd="slow" advClick="0" advTm="5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par>
                                <p:cTn id="11" presetID="22" presetClass="entr" presetSubtype="8"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p:tgtEl>
                                          <p:spTgt spid="10"/>
                                        </p:tgtEl>
                                        <p:attrNameLst>
                                          <p:attrName>ppt_y</p:attrName>
                                        </p:attrNameLst>
                                      </p:cBhvr>
                                      <p:tavLst>
                                        <p:tav tm="0">
                                          <p:val>
                                            <p:strVal val="#ppt_y+#ppt_h*1.125000"/>
                                          </p:val>
                                        </p:tav>
                                        <p:tav tm="100000">
                                          <p:val>
                                            <p:strVal val="#ppt_y"/>
                                          </p:val>
                                        </p:tav>
                                      </p:tavLst>
                                    </p:anim>
                                    <p:animEffect transition="in" filter="wipe(up)">
                                      <p:cBhvr>
                                        <p:cTn id="19" dur="500"/>
                                        <p:tgtEl>
                                          <p:spTgt spid="10"/>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p:tgtEl>
                                          <p:spTgt spid="11"/>
                                        </p:tgtEl>
                                        <p:attrNameLst>
                                          <p:attrName>ppt_y</p:attrName>
                                        </p:attrNameLst>
                                      </p:cBhvr>
                                      <p:tavLst>
                                        <p:tav tm="0">
                                          <p:val>
                                            <p:strVal val="#ppt_y+#ppt_h*1.125000"/>
                                          </p:val>
                                        </p:tav>
                                        <p:tav tm="100000">
                                          <p:val>
                                            <p:strVal val="#ppt_y"/>
                                          </p:val>
                                        </p:tav>
                                      </p:tavLst>
                                    </p:anim>
                                    <p:animEffect transition="in" filter="wipe(up)">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9550DD5-3A87-479A-A83E-97C604BAECEB}"/>
              </a:ext>
            </a:extLst>
          </p:cNvPr>
          <p:cNvSpPr txBox="1"/>
          <p:nvPr/>
        </p:nvSpPr>
        <p:spPr>
          <a:xfrm>
            <a:off x="407368" y="476672"/>
            <a:ext cx="3816424" cy="584775"/>
          </a:xfrm>
          <a:prstGeom prst="rect">
            <a:avLst/>
          </a:prstGeom>
          <a:noFill/>
        </p:spPr>
        <p:txBody>
          <a:bodyPr wrap="square" rtlCol="0">
            <a:spAutoFit/>
          </a:bodyPr>
          <a:lstStyle/>
          <a:p>
            <a:r>
              <a:rPr lang="zh-CN" altLang="en-US" sz="3200" dirty="0">
                <a:solidFill>
                  <a:schemeClr val="bg1"/>
                </a:solidFill>
              </a:rPr>
              <a:t>我们做了什么？</a:t>
            </a:r>
          </a:p>
        </p:txBody>
      </p:sp>
      <p:sp>
        <p:nvSpPr>
          <p:cNvPr id="3" name="文本框 2">
            <a:extLst>
              <a:ext uri="{FF2B5EF4-FFF2-40B4-BE49-F238E27FC236}">
                <a16:creationId xmlns:a16="http://schemas.microsoft.com/office/drawing/2014/main" id="{DBBD3214-AD80-44E2-834F-71A60AD6D622}"/>
              </a:ext>
            </a:extLst>
          </p:cNvPr>
          <p:cNvSpPr txBox="1"/>
          <p:nvPr/>
        </p:nvSpPr>
        <p:spPr>
          <a:xfrm>
            <a:off x="695400" y="1772816"/>
            <a:ext cx="10369152" cy="3970318"/>
          </a:xfrm>
          <a:prstGeom prst="rect">
            <a:avLst/>
          </a:prstGeom>
          <a:noFill/>
        </p:spPr>
        <p:txBody>
          <a:bodyPr wrap="square" rtlCol="0">
            <a:spAutoFit/>
          </a:bodyPr>
          <a:lstStyle/>
          <a:p>
            <a:r>
              <a:rPr lang="en-US" altLang="zh-CN" sz="2800" dirty="0">
                <a:solidFill>
                  <a:schemeClr val="bg1"/>
                </a:solidFill>
              </a:rPr>
              <a:t>	</a:t>
            </a:r>
            <a:r>
              <a:rPr lang="zh-CN" altLang="en-US" sz="2800" dirty="0">
                <a:solidFill>
                  <a:schemeClr val="bg1"/>
                </a:solidFill>
              </a:rPr>
              <a:t>利用图片，生成艺术作品，包含以分形图为代表的艺术作品， 通过学习和完善目前已有成果，进行编程语言和工具的学习和应用。利用已有的技术和研究基础，在已有的平台上利用代码进行自己的创作。不同意传统的手绘完成的艺术创作，而是使用计算机进行创作，提供了以审美艺术为前提的利用计算机作为方式方法和工具来进行创作，借此机会得以获得属于本小组的艺术创作。</a:t>
            </a:r>
            <a:endParaRPr lang="en-US" altLang="zh-CN" sz="2800" dirty="0">
              <a:solidFill>
                <a:schemeClr val="bg1"/>
              </a:solidFill>
            </a:endParaRPr>
          </a:p>
          <a:p>
            <a:r>
              <a:rPr lang="en-US" altLang="zh-CN" sz="2800" dirty="0">
                <a:solidFill>
                  <a:schemeClr val="bg1"/>
                </a:solidFill>
              </a:rPr>
              <a:t>	</a:t>
            </a:r>
            <a:r>
              <a:rPr lang="zh-CN" altLang="en-US" sz="2800" dirty="0">
                <a:solidFill>
                  <a:schemeClr val="bg1"/>
                </a:solidFill>
              </a:rPr>
              <a:t>最终，我们小组成功用计算机生成相关的艺术作品，以作品集为结果完成了这次探究。</a:t>
            </a:r>
          </a:p>
        </p:txBody>
      </p:sp>
    </p:spTree>
    <p:extLst>
      <p:ext uri="{BB962C8B-B14F-4D97-AF65-F5344CB8AC3E}">
        <p14:creationId xmlns:p14="http://schemas.microsoft.com/office/powerpoint/2010/main" val="2418503461"/>
      </p:ext>
    </p:extLst>
  </p:cSld>
  <p:clrMapOvr>
    <a:masterClrMapping/>
  </p:clrMapOvr>
  <p:transition spd="slow" advClick="0" advTm="5000">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16050" y="2133600"/>
            <a:ext cx="3155950" cy="2330450"/>
            <a:chOff x="1416050" y="2133600"/>
            <a:chExt cx="3155950" cy="2330450"/>
          </a:xfrm>
        </p:grpSpPr>
        <p:pic>
          <p:nvPicPr>
            <p:cNvPr id="8194" name="图片 1"/>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1416050" y="2133600"/>
              <a:ext cx="3155950" cy="233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文本框 2"/>
            <p:cNvSpPr txBox="1">
              <a:spLocks noChangeArrowheads="1"/>
            </p:cNvSpPr>
            <p:nvPr/>
          </p:nvSpPr>
          <p:spPr bwMode="auto">
            <a:xfrm>
              <a:off x="2423592" y="3081338"/>
              <a:ext cx="115212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en-US" altLang="zh-CN" sz="5400" dirty="0">
                  <a:solidFill>
                    <a:prstClr val="white"/>
                  </a:solidFill>
                  <a:latin typeface="Agency FB" panose="020B0503020202020204" pitchFamily="34" charset="0"/>
                  <a:ea typeface="+mn-ea"/>
                  <a:cs typeface="+mn-ea"/>
                  <a:sym typeface="+mn-lt"/>
                </a:rPr>
                <a:t>03</a:t>
              </a:r>
              <a:endParaRPr lang="zh-CN" altLang="en-US" sz="5400" dirty="0">
                <a:solidFill>
                  <a:prstClr val="white"/>
                </a:solidFill>
                <a:latin typeface="Agency FB" panose="020B0503020202020204" pitchFamily="34" charset="0"/>
                <a:ea typeface="+mn-ea"/>
                <a:cs typeface="+mn-ea"/>
                <a:sym typeface="+mn-lt"/>
              </a:endParaRPr>
            </a:p>
          </p:txBody>
        </p:sp>
      </p:grpSp>
      <p:sp>
        <p:nvSpPr>
          <p:cNvPr id="17" name="文本框 7"/>
          <p:cNvSpPr txBox="1"/>
          <p:nvPr/>
        </p:nvSpPr>
        <p:spPr>
          <a:xfrm>
            <a:off x="1706796" y="4440238"/>
            <a:ext cx="2585720" cy="707886"/>
          </a:xfrm>
          <a:prstGeom prst="rect">
            <a:avLst/>
          </a:prstGeom>
          <a:noFill/>
        </p:spPr>
        <p:txBody>
          <a:bodyPr wrap="square" rtlCol="0">
            <a:spAutoFit/>
          </a:bodyPr>
          <a:lstStyle/>
          <a:p>
            <a:pPr algn="dist"/>
            <a:r>
              <a:rPr lang="zh-CN" altLang="en-US" sz="4000" b="1" dirty="0">
                <a:solidFill>
                  <a:schemeClr val="bg1"/>
                </a:solidFill>
                <a:effectLst>
                  <a:outerShdw blurRad="38100" dist="38100" dir="2700000" algn="tl">
                    <a:srgbClr val="000000">
                      <a:alpha val="43137"/>
                    </a:srgbClr>
                  </a:outerShdw>
                </a:effectLst>
                <a:latin typeface="+mn-lt"/>
                <a:ea typeface="+mn-ea"/>
                <a:cs typeface="+mn-ea"/>
                <a:sym typeface="+mn-lt"/>
              </a:rPr>
              <a:t>结果总结</a:t>
            </a:r>
          </a:p>
        </p:txBody>
      </p:sp>
      <p:pic>
        <p:nvPicPr>
          <p:cNvPr id="19" name="图片 1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150529" y="1490345"/>
            <a:ext cx="5232947" cy="3249295"/>
          </a:xfrm>
          <a:prstGeom prst="rect">
            <a:avLst/>
          </a:prstGeom>
        </p:spPr>
      </p:pic>
      <p:sp>
        <p:nvSpPr>
          <p:cNvPr id="20" name="十字形 19"/>
          <p:cNvSpPr/>
          <p:nvPr/>
        </p:nvSpPr>
        <p:spPr>
          <a:xfrm>
            <a:off x="11205845" y="1407160"/>
            <a:ext cx="368935" cy="368935"/>
          </a:xfrm>
          <a:prstGeom prst="plus">
            <a:avLst>
              <a:gd name="adj" fmla="val 36138"/>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21" name="文本框 12"/>
          <p:cNvSpPr txBox="1"/>
          <p:nvPr/>
        </p:nvSpPr>
        <p:spPr>
          <a:xfrm>
            <a:off x="11158200" y="2277110"/>
            <a:ext cx="461665" cy="2462530"/>
          </a:xfrm>
          <a:prstGeom prst="rect">
            <a:avLst/>
          </a:prstGeom>
          <a:noFill/>
        </p:spPr>
        <p:txBody>
          <a:bodyPr vert="eaVert" wrap="square" rtlCol="0">
            <a:spAutoFit/>
          </a:bodyPr>
          <a:lstStyle/>
          <a:p>
            <a:pPr algn="dist" eaLnBrk="1" fontAlgn="auto" hangingPunct="1">
              <a:spcBef>
                <a:spcPts val="0"/>
              </a:spcBef>
              <a:spcAft>
                <a:spcPts val="0"/>
              </a:spcAft>
            </a:pPr>
            <a:r>
              <a:rPr lang="en-US" altLang="zh-CN" dirty="0">
                <a:solidFill>
                  <a:prstClr val="white"/>
                </a:solidFill>
                <a:latin typeface="+mn-lt"/>
                <a:ea typeface="+mn-ea"/>
                <a:cs typeface="+mn-ea"/>
                <a:sym typeface="+mn-lt"/>
              </a:rPr>
              <a:t>BUNISESS PLAN</a:t>
            </a:r>
          </a:p>
        </p:txBody>
      </p:sp>
      <p:sp>
        <p:nvSpPr>
          <p:cNvPr id="22" name="文本框 11"/>
          <p:cNvSpPr txBox="1"/>
          <p:nvPr/>
        </p:nvSpPr>
        <p:spPr>
          <a:xfrm>
            <a:off x="5688965" y="5120005"/>
            <a:ext cx="4696460" cy="700576"/>
          </a:xfrm>
          <a:prstGeom prst="rect">
            <a:avLst/>
          </a:prstGeom>
          <a:noFill/>
        </p:spPr>
        <p:txBody>
          <a:bodyPr wrap="square" rtlCol="0">
            <a:spAutoFit/>
          </a:bodyPr>
          <a:lstStyle/>
          <a:p>
            <a:pPr eaLnBrk="1" fontAlgn="auto" hangingPunct="1">
              <a:lnSpc>
                <a:spcPct val="150000"/>
              </a:lnSpc>
              <a:spcBef>
                <a:spcPts val="0"/>
              </a:spcBef>
              <a:spcAft>
                <a:spcPts val="0"/>
              </a:spcAft>
            </a:pPr>
            <a:r>
              <a:rPr lang="en-US" altLang="zh-CN" sz="1400" dirty="0">
                <a:solidFill>
                  <a:prstClr val="white"/>
                </a:solidFill>
                <a:latin typeface="+mn-lt"/>
                <a:ea typeface="+mn-ea"/>
                <a:cs typeface="+mn-ea"/>
                <a:sym typeface="+mn-lt"/>
              </a:rPr>
              <a:t> Life isn't about waiting for the storm to pass. it's about learning to dance in the rain.  </a:t>
            </a:r>
          </a:p>
        </p:txBody>
      </p:sp>
    </p:spTree>
    <p:extLst>
      <p:ext uri="{BB962C8B-B14F-4D97-AF65-F5344CB8AC3E}">
        <p14:creationId xmlns:p14="http://schemas.microsoft.com/office/powerpoint/2010/main" val="3646513054"/>
      </p:ext>
    </p:extLst>
  </p:cSld>
  <p:clrMapOvr>
    <a:masterClrMapping/>
  </p:clrMapOvr>
  <p:transition spd="slow" advClick="0" advTm="5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500"/>
                                        <p:tgtEl>
                                          <p:spTgt spid="2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22" grpId="0"/>
    </p:bldLst>
  </p:timing>
</p:sld>
</file>

<file path=ppt/tags/tag1.xml><?xml version="1.0" encoding="utf-8"?>
<p:tagLst xmlns:a="http://schemas.openxmlformats.org/drawingml/2006/main" xmlns:r="http://schemas.openxmlformats.org/officeDocument/2006/relationships" xmlns:p="http://schemas.openxmlformats.org/presentationml/2006/main">
  <p:tag name="MH_CONTENTSID" val="258"/>
  <p:tag name="MH_SECTIONID" val="259,260,261,262,263,"/>
</p:tagLst>
</file>

<file path=ppt/tags/tag2.xml><?xml version="1.0" encoding="utf-8"?>
<p:tagLst xmlns:a="http://schemas.openxmlformats.org/drawingml/2006/main" xmlns:r="http://schemas.openxmlformats.org/officeDocument/2006/relationships" xmlns:p="http://schemas.openxmlformats.org/presentationml/2006/main">
  <p:tag name="MH" val="20170407091006"/>
  <p:tag name="MH_LIBRARY" val="CONTENTS"/>
  <p:tag name="MH_AUTOCOLOR" val="TRUE"/>
  <p:tag name="MH_TYPE" val="CONTENTS"/>
  <p:tag name="ID" val="626777"/>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xezjrl">
      <a:majorFont>
        <a:latin typeface="Arial" panose="020F0302020204030204"/>
        <a:ea typeface="微软雅黑"/>
        <a:cs typeface=""/>
      </a:majorFont>
      <a:minorFont>
        <a:latin typeface="Arial"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1034</TotalTime>
  <Words>1009</Words>
  <Application>Microsoft Office PowerPoint</Application>
  <PresentationFormat>宽屏</PresentationFormat>
  <Paragraphs>77</Paragraphs>
  <Slides>20</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等线</vt:lpstr>
      <vt:lpstr>等线 Light</vt:lpstr>
      <vt:lpstr>微软雅黑</vt:lpstr>
      <vt:lpstr>字魂58号-创中黑</vt:lpstr>
      <vt:lpstr>Agency FB</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蓝色星空科技</dc:title>
  <dc:creator>第一PPT</dc:creator>
  <cp:keywords>www.1ppt.com</cp:keywords>
  <dc:description>www.1ppt.com</dc:description>
  <cp:lastModifiedBy>W YC</cp:lastModifiedBy>
  <cp:revision>108</cp:revision>
  <dcterms:created xsi:type="dcterms:W3CDTF">2017-04-07T00:19:32Z</dcterms:created>
  <dcterms:modified xsi:type="dcterms:W3CDTF">2020-10-30T07:29:57Z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2052-8.1.0.2424</vt:lpwstr>
  </property>
</Properties>
</file>